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65" r:id="rId3"/>
    <p:sldId id="267" r:id="rId4"/>
    <p:sldId id="269" r:id="rId5"/>
    <p:sldId id="268" r:id="rId6"/>
    <p:sldId id="260" r:id="rId7"/>
    <p:sldId id="261" r:id="rId8"/>
    <p:sldId id="263" r:id="rId9"/>
    <p:sldId id="258" r:id="rId10"/>
    <p:sldId id="262" r:id="rId11"/>
    <p:sldId id="271" r:id="rId12"/>
    <p:sldId id="270" r:id="rId13"/>
    <p:sldId id="264" r:id="rId14"/>
    <p:sldId id="272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1AD463-9AA2-47CE-8B13-B65153A3B0CD}" v="1" dt="2024-11-21T01:47:35.8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40" d="100"/>
          <a:sy n="40" d="100"/>
        </p:scale>
        <p:origin x="153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01A4049-83A7-42D8-810C-36F95B0E2F29}" type="datetimeFigureOut">
              <a:t>12/3/2024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F4CD6E6-0CC3-4AA1-9D4D-0E3DE3DC8C5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6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Non-Hispanic black utilization rate is the least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D6E6-0CC3-4AA1-9D4D-0E3DE3DC8C51}" type="slidenum"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3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83F1-BF6E-4A98-8153-BAC9ABDE7CE3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36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E5A2-57A1-4629-B29D-D386573AF9F3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2485-1B57-41B4-A998-97848CC136C2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5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6E92-E5C8-4FF8-B2BE-A516F6A1724E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4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B232-C681-46A2-B21F-2BD21E9CA134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2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E26E-66F9-4E5F-9E07-CA7CDB200281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8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A01C-F286-49E7-998E-3D5BB613F99A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7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2C0A-F771-42D9-AAB0-90C3A2B0FEAD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0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A270-409D-4410-9649-B7481576446C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3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0AA3-798A-4433-8927-6E115914B6EF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4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1627A0F-F1B8-49BE-A0FF-7FE16E3BDCC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2871-0F85-43DC-99D7-CA8E7437E2EC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8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1187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559171"/>
            <a:ext cx="10363200" cy="338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E857DF4D-D974-434D-9D64-40B7405DF5F0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56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  <p15:guide id="5" pos="576">
          <p15:clr>
            <a:srgbClr val="F26B43"/>
          </p15:clr>
        </p15:guide>
        <p15:guide id="6" orient="horz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xmlns="" id="{D4883E1A-EEDD-4E05-BE46-765BE9C2D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Pretrial Release and Detention in Connecticut:</a:t>
            </a:r>
            <a:r>
              <a:rPr lang="en-US" dirty="0"/>
              <a:t> Ten and Seven Percent Cash Bail</a:t>
            </a:r>
            <a:br>
              <a:rPr lang="en-US" dirty="0"/>
            </a:br>
            <a:r>
              <a:rPr lang="en-US" dirty="0"/>
              <a:t>			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2700" dirty="0"/>
          </a:p>
        </p:txBody>
      </p:sp>
      <p:pic>
        <p:nvPicPr>
          <p:cNvPr id="4" name="Picture 3" descr="https://imrp-dpp.media.uconn.edu/wp-content/uploads/sites/3351/2024/07/Sentencing-Commission-logo.png">
            <a:extLst>
              <a:ext uri="{FF2B5EF4-FFF2-40B4-BE49-F238E27FC236}">
                <a16:creationId xmlns:a16="http://schemas.microsoft.com/office/drawing/2014/main" xmlns="" id="{3D594C45-11E5-CF51-2B6A-D4E2B42EF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031" y="1371038"/>
            <a:ext cx="4133514" cy="407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3. Utilization (Race/Ethnicity)">
            <a:extLst>
              <a:ext uri="{FF2B5EF4-FFF2-40B4-BE49-F238E27FC236}">
                <a16:creationId xmlns:a16="http://schemas.microsoft.com/office/drawing/2014/main" xmlns="" id="{D33DEB12-9F84-4893-B86D-900BBC6BB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" y="0"/>
            <a:ext cx="8260112" cy="63767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333192-97CE-C310-381B-23995105FCD8}"/>
              </a:ext>
            </a:extLst>
          </p:cNvPr>
          <p:cNvSpPr txBox="1"/>
          <p:nvPr/>
        </p:nvSpPr>
        <p:spPr>
          <a:xfrm>
            <a:off x="8267031" y="1382296"/>
            <a:ext cx="3759199" cy="49552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-228600">
              <a:buFont typeface="Arial"/>
              <a:buChar char="•"/>
            </a:pPr>
            <a:r>
              <a:rPr lang="en-US" sz="2000" dirty="0">
                <a:latin typeface="Grandview Display"/>
              </a:rPr>
              <a:t>Use of ten and seven percent bond has steadily increased across all racial/ethnic groups since implementation.</a:t>
            </a:r>
            <a:endParaRPr lang="en-US" sz="2000" dirty="0">
              <a:latin typeface="Grandview Display"/>
              <a:cs typeface="Calibri"/>
            </a:endParaRPr>
          </a:p>
          <a:p>
            <a:endParaRPr lang="en-US" sz="2000" dirty="0">
              <a:latin typeface="Grandview Display"/>
              <a:cs typeface="Calibri"/>
            </a:endParaRPr>
          </a:p>
          <a:p>
            <a:pPr indent="-228600">
              <a:buFont typeface="Arial"/>
              <a:buChar char="•"/>
            </a:pPr>
            <a:r>
              <a:rPr lang="en-US" sz="2000" dirty="0">
                <a:latin typeface="Grandview Display"/>
              </a:rPr>
              <a:t>Among financial bonds posted at police departments during the first 10 </a:t>
            </a:r>
            <a:r>
              <a:rPr lang="en-US" sz="2000" dirty="0" smtClean="0">
                <a:latin typeface="Grandview Display"/>
              </a:rPr>
              <a:t>months of 2024, </a:t>
            </a:r>
            <a:r>
              <a:rPr lang="en-US" sz="2000" dirty="0">
                <a:latin typeface="Grandview Display"/>
              </a:rPr>
              <a:t>the proportion of each demographic group that utilized the ten percent </a:t>
            </a:r>
            <a:r>
              <a:rPr lang="en-US" sz="2000" dirty="0" smtClean="0">
                <a:latin typeface="Grandview Display"/>
              </a:rPr>
              <a:t>or seven percent option </a:t>
            </a:r>
            <a:r>
              <a:rPr lang="en-US" sz="2000" dirty="0">
                <a:latin typeface="Grandview Display"/>
              </a:rPr>
              <a:t>are as follows:</a:t>
            </a:r>
          </a:p>
          <a:p>
            <a:pPr lvl="1" indent="-228600">
              <a:buFont typeface="Courier New"/>
              <a:buChar char="o"/>
            </a:pPr>
            <a:r>
              <a:rPr lang="en-US" sz="2000" dirty="0">
                <a:latin typeface="Grandview Display"/>
              </a:rPr>
              <a:t>Hispanic: ~82%</a:t>
            </a:r>
            <a:endParaRPr lang="en-US" sz="2000" dirty="0">
              <a:latin typeface="Grandview Display"/>
              <a:cs typeface="Calibri"/>
            </a:endParaRPr>
          </a:p>
          <a:p>
            <a:pPr lvl="1" indent="-228600">
              <a:buFont typeface="Courier New"/>
              <a:buChar char="o"/>
            </a:pPr>
            <a:r>
              <a:rPr lang="en-US" sz="2000" dirty="0">
                <a:latin typeface="Grandview Display"/>
              </a:rPr>
              <a:t>Non-Hispanic Black: ~69%</a:t>
            </a:r>
            <a:endParaRPr lang="en-US" sz="2000" dirty="0">
              <a:latin typeface="Grandview Display"/>
              <a:cs typeface="Calibri"/>
            </a:endParaRPr>
          </a:p>
          <a:p>
            <a:pPr lvl="1" indent="-228600">
              <a:buFont typeface="Courier New"/>
              <a:buChar char="o"/>
            </a:pPr>
            <a:r>
              <a:rPr lang="en-US" sz="2000" dirty="0">
                <a:latin typeface="Grandview Display"/>
              </a:rPr>
              <a:t>Non-Hispanic White: ~</a:t>
            </a:r>
            <a:r>
              <a:rPr lang="en-US" sz="2000" dirty="0" smtClean="0">
                <a:latin typeface="Grandview Display"/>
              </a:rPr>
              <a:t>79%</a:t>
            </a:r>
            <a:endParaRPr lang="en-US" sz="2000" dirty="0">
              <a:latin typeface="Grandview Display"/>
              <a:cs typeface="Calibri"/>
            </a:endParaRPr>
          </a:p>
          <a:p>
            <a:pPr marL="575945" lvl="1"/>
            <a:endParaRPr lang="en-US" sz="1600" dirty="0">
              <a:latin typeface="Grandview Display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F0DCC8-0E8D-D740-A7FA-F43879E5851A}"/>
              </a:ext>
            </a:extLst>
          </p:cNvPr>
          <p:cNvSpPr txBox="1"/>
          <p:nvPr/>
        </p:nvSpPr>
        <p:spPr>
          <a:xfrm>
            <a:off x="8251527" y="344819"/>
            <a:ext cx="378335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Utilization by Race/Ethnicity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390A8-4091-5210-379C-7E3B798BE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873" y="542759"/>
            <a:ext cx="4240464" cy="1187570"/>
          </a:xfrm>
        </p:spPr>
        <p:txBody>
          <a:bodyPr>
            <a:normAutofit/>
          </a:bodyPr>
          <a:lstStyle/>
          <a:p>
            <a:r>
              <a:rPr lang="en-US" sz="3600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A6234A-1B09-351E-CDDD-800F17751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6645-F860-468E-B6A6-13BB4B5C18AB}" type="datetime1">
              <a:rPr lang="en-US"/>
              <a:t>12/3/2024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C50A4F-0198-B70D-F11D-CDD4E32C3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D783A5-F3F0-DDD8-F558-AA989927B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11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C52B1DE-5C46-5648-6FA3-1FF1130D73F3}"/>
              </a:ext>
            </a:extLst>
          </p:cNvPr>
          <p:cNvSpPr txBox="1"/>
          <p:nvPr/>
        </p:nvSpPr>
        <p:spPr>
          <a:xfrm>
            <a:off x="7030846" y="1266929"/>
            <a:ext cx="4894353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dirty="0">
              <a:latin typeface="Grandview Display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Grandview Display"/>
                <a:cs typeface="Calibri"/>
              </a:rPr>
              <a:t>New </a:t>
            </a:r>
            <a:r>
              <a:rPr lang="en-US" sz="2000" dirty="0" smtClean="0">
                <a:latin typeface="Grandview Display"/>
                <a:cs typeface="Calibri"/>
              </a:rPr>
              <a:t>arrest </a:t>
            </a:r>
            <a:r>
              <a:rPr lang="en-US" sz="2000" dirty="0">
                <a:latin typeface="Grandview Display"/>
                <a:cs typeface="Calibri"/>
              </a:rPr>
              <a:t>rates have been steadily decreasing since 2020 across all bond types. 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Grandview Display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Grandview Display"/>
                <a:cs typeface="Calibri"/>
              </a:rPr>
              <a:t>In 2023, the new arrest rate for PD released defendants who used seven and ten percent bail was around </a:t>
            </a:r>
            <a:r>
              <a:rPr lang="en-US" sz="2000" dirty="0" smtClean="0">
                <a:latin typeface="Grandview Display"/>
                <a:cs typeface="Calibri"/>
              </a:rPr>
              <a:t>15%, </a:t>
            </a:r>
            <a:r>
              <a:rPr lang="en-US" sz="2000" dirty="0">
                <a:latin typeface="Grandview Display"/>
                <a:cs typeface="Calibri"/>
              </a:rPr>
              <a:t>lower than </a:t>
            </a:r>
            <a:r>
              <a:rPr lang="en-US" sz="2000" dirty="0" smtClean="0">
                <a:latin typeface="Grandview Display"/>
                <a:cs typeface="Calibri"/>
              </a:rPr>
              <a:t>all </a:t>
            </a:r>
            <a:r>
              <a:rPr lang="en-US" sz="2000" dirty="0">
                <a:latin typeface="Grandview Display"/>
                <a:cs typeface="Calibri"/>
              </a:rPr>
              <a:t>other bond types except cash </a:t>
            </a:r>
            <a:r>
              <a:rPr lang="en-US" sz="2000" dirty="0">
                <a:cs typeface="Calibri"/>
              </a:rPr>
              <a:t>only </a:t>
            </a:r>
            <a:r>
              <a:rPr lang="en-US" sz="2000" i="1" dirty="0" smtClean="0">
                <a:cs typeface="Calibri"/>
              </a:rPr>
              <a:t>(*</a:t>
            </a:r>
            <a:r>
              <a:rPr lang="en-US" sz="2000" b="1" i="1" dirty="0">
                <a:cs typeface="Calibri"/>
              </a:rPr>
              <a:t>Number of Cash-Only Cases</a:t>
            </a:r>
            <a:r>
              <a:rPr lang="en-US" sz="2000" i="1" dirty="0">
                <a:cs typeface="Calibri"/>
              </a:rPr>
              <a:t>: 178, </a:t>
            </a:r>
            <a:r>
              <a:rPr lang="en-US" sz="2000" b="1" i="1" dirty="0">
                <a:cs typeface="Calibri"/>
              </a:rPr>
              <a:t>Ten Percent Cases</a:t>
            </a:r>
            <a:r>
              <a:rPr lang="en-US" sz="2000" i="1" dirty="0">
                <a:cs typeface="Calibri"/>
              </a:rPr>
              <a:t>: 8,669</a:t>
            </a:r>
            <a:r>
              <a:rPr lang="en-US" sz="2000" dirty="0">
                <a:cs typeface="Calibri"/>
              </a:rPr>
              <a:t>). </a:t>
            </a:r>
          </a:p>
          <a:p>
            <a:endParaRPr lang="en-US" sz="20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The majority of PD released defendants are not rearrested during the pretrial period. </a:t>
            </a:r>
            <a:endParaRPr lang="en-US" sz="2000" dirty="0">
              <a:latin typeface="Grandview Display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Grandview Display"/>
              <a:cs typeface="Calibri"/>
            </a:endParaRPr>
          </a:p>
          <a:p>
            <a:pPr marL="575945" lvl="1"/>
            <a:endParaRPr lang="en-US" sz="1600" dirty="0">
              <a:latin typeface="Calibri"/>
              <a:cs typeface="Calibri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79627325-1846-0D92-C8B0-20D26F1E5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495979"/>
              </p:ext>
            </p:extLst>
          </p:nvPr>
        </p:nvGraphicFramePr>
        <p:xfrm>
          <a:off x="494630" y="1526674"/>
          <a:ext cx="6175914" cy="426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959">
                  <a:extLst>
                    <a:ext uri="{9D8B030D-6E8A-4147-A177-3AD203B41FA5}">
                      <a16:colId xmlns:a16="http://schemas.microsoft.com/office/drawing/2014/main" xmlns="" val="2721471309"/>
                    </a:ext>
                  </a:extLst>
                </a:gridCol>
                <a:gridCol w="804679">
                  <a:extLst>
                    <a:ext uri="{9D8B030D-6E8A-4147-A177-3AD203B41FA5}">
                      <a16:colId xmlns:a16="http://schemas.microsoft.com/office/drawing/2014/main" xmlns="" val="197739384"/>
                    </a:ext>
                  </a:extLst>
                </a:gridCol>
                <a:gridCol w="1029319">
                  <a:extLst>
                    <a:ext uri="{9D8B030D-6E8A-4147-A177-3AD203B41FA5}">
                      <a16:colId xmlns:a16="http://schemas.microsoft.com/office/drawing/2014/main" xmlns="" val="747549884"/>
                    </a:ext>
                  </a:extLst>
                </a:gridCol>
                <a:gridCol w="1029319">
                  <a:extLst>
                    <a:ext uri="{9D8B030D-6E8A-4147-A177-3AD203B41FA5}">
                      <a16:colId xmlns:a16="http://schemas.microsoft.com/office/drawing/2014/main" xmlns="" val="1320022271"/>
                    </a:ext>
                  </a:extLst>
                </a:gridCol>
                <a:gridCol w="1029319">
                  <a:extLst>
                    <a:ext uri="{9D8B030D-6E8A-4147-A177-3AD203B41FA5}">
                      <a16:colId xmlns:a16="http://schemas.microsoft.com/office/drawing/2014/main" xmlns="" val="244018194"/>
                    </a:ext>
                  </a:extLst>
                </a:gridCol>
                <a:gridCol w="1029319">
                  <a:extLst>
                    <a:ext uri="{9D8B030D-6E8A-4147-A177-3AD203B41FA5}">
                      <a16:colId xmlns:a16="http://schemas.microsoft.com/office/drawing/2014/main" xmlns="" val="1266036488"/>
                    </a:ext>
                  </a:extLst>
                </a:gridCol>
              </a:tblGrid>
              <a:tr h="536887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Bond Type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2024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664190"/>
                  </a:ext>
                </a:extLst>
              </a:tr>
              <a:tr h="766982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Promise to Appear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38.40%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31.60%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26.08%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21.72%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11.37%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5245021"/>
                  </a:ext>
                </a:extLst>
              </a:tr>
              <a:tr h="536887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Non-Surety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35.57%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28.00%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25.04%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20.70%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11.76%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7279645"/>
                  </a:ext>
                </a:extLst>
              </a:tr>
              <a:tr h="536887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Ten Percent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28.40%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24.25%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20.74%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15.46%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8.25%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5601599"/>
                  </a:ext>
                </a:extLst>
              </a:tr>
              <a:tr h="766982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Professional Surety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37.60%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36.04%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32.74%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24.86%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14.19%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8216704"/>
                  </a:ext>
                </a:extLst>
              </a:tr>
              <a:tr h="536887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Cash-Only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20.33%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15.80%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12.54%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8.99%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5.49%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1708449"/>
                  </a:ext>
                </a:extLst>
              </a:tr>
              <a:tr h="536887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Seven</a:t>
                      </a:r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8.76%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6568325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75B6EC6-AC10-7F09-1DDD-79102FCB6F3A}"/>
              </a:ext>
            </a:extLst>
          </p:cNvPr>
          <p:cNvSpPr txBox="1"/>
          <p:nvPr/>
        </p:nvSpPr>
        <p:spPr>
          <a:xfrm>
            <a:off x="499979" y="312822"/>
            <a:ext cx="7422146" cy="95410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PD Released Outcomes: New Criminal Arrests During Pendency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80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9CFC57-F9EA-A974-A2F2-02DDA7067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FF23-712B-4958-9859-2C5EC6065485}" type="datetime1">
              <a:rPr lang="en-US"/>
              <a:t>12/3/2024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82ED08-E83A-3AE9-1E5C-DC86B36E7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5777B7-6441-115E-853B-069631C3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12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8FD26340-82E6-1FD3-EE79-A9BC63F79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041375"/>
              </p:ext>
            </p:extLst>
          </p:nvPr>
        </p:nvGraphicFramePr>
        <p:xfrm>
          <a:off x="347577" y="1606885"/>
          <a:ext cx="6386316" cy="426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2">
                  <a:extLst>
                    <a:ext uri="{9D8B030D-6E8A-4147-A177-3AD203B41FA5}">
                      <a16:colId xmlns:a16="http://schemas.microsoft.com/office/drawing/2014/main" xmlns="" val="2721471309"/>
                    </a:ext>
                  </a:extLst>
                </a:gridCol>
                <a:gridCol w="807970">
                  <a:extLst>
                    <a:ext uri="{9D8B030D-6E8A-4147-A177-3AD203B41FA5}">
                      <a16:colId xmlns:a16="http://schemas.microsoft.com/office/drawing/2014/main" xmlns="" val="197739384"/>
                    </a:ext>
                  </a:extLst>
                </a:gridCol>
                <a:gridCol w="1064386">
                  <a:extLst>
                    <a:ext uri="{9D8B030D-6E8A-4147-A177-3AD203B41FA5}">
                      <a16:colId xmlns:a16="http://schemas.microsoft.com/office/drawing/2014/main" xmlns="" val="747549884"/>
                    </a:ext>
                  </a:extLst>
                </a:gridCol>
                <a:gridCol w="1064386">
                  <a:extLst>
                    <a:ext uri="{9D8B030D-6E8A-4147-A177-3AD203B41FA5}">
                      <a16:colId xmlns:a16="http://schemas.microsoft.com/office/drawing/2014/main" xmlns="" val="1320022271"/>
                    </a:ext>
                  </a:extLst>
                </a:gridCol>
                <a:gridCol w="1064386">
                  <a:extLst>
                    <a:ext uri="{9D8B030D-6E8A-4147-A177-3AD203B41FA5}">
                      <a16:colId xmlns:a16="http://schemas.microsoft.com/office/drawing/2014/main" xmlns="" val="244018194"/>
                    </a:ext>
                  </a:extLst>
                </a:gridCol>
                <a:gridCol w="1064386">
                  <a:extLst>
                    <a:ext uri="{9D8B030D-6E8A-4147-A177-3AD203B41FA5}">
                      <a16:colId xmlns:a16="http://schemas.microsoft.com/office/drawing/2014/main" xmlns="" val="1266036488"/>
                    </a:ext>
                  </a:extLst>
                </a:gridCol>
              </a:tblGrid>
              <a:tr h="536887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Bond Type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2024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664190"/>
                  </a:ext>
                </a:extLst>
              </a:tr>
              <a:tr h="766982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Promise to Appear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14.12%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15.58%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14.24%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11.36%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5.98%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5245021"/>
                  </a:ext>
                </a:extLst>
              </a:tr>
              <a:tr h="536887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Non-Surety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12.05%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13.60%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12.23%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9.76%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6.04%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7279645"/>
                  </a:ext>
                </a:extLst>
              </a:tr>
              <a:tr h="536887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Ten Percent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9.58%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12.60%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11.12%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8.29%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5.17%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5601599"/>
                  </a:ext>
                </a:extLst>
              </a:tr>
              <a:tr h="766982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Professional Surety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13.46%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16.79%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16.01%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14.34%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6.96%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8216704"/>
                  </a:ext>
                </a:extLst>
              </a:tr>
              <a:tr h="536887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Cash-Only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7.59%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10.16%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6.44%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9.55%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1708449"/>
                  </a:ext>
                </a:extLst>
              </a:tr>
              <a:tr h="536887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Seven</a:t>
                      </a:r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3.65%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656832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E57BD49-3628-69AC-C928-15CBBC0E8FE4}"/>
              </a:ext>
            </a:extLst>
          </p:cNvPr>
          <p:cNvSpPr txBox="1"/>
          <p:nvPr/>
        </p:nvSpPr>
        <p:spPr>
          <a:xfrm>
            <a:off x="352926" y="446505"/>
            <a:ext cx="6406147" cy="95410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PD Released Outcomes: Failure to Appear Rate During Pendency 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37A33F5-A1F5-66B8-ACF9-C10906F2A56F}"/>
              </a:ext>
            </a:extLst>
          </p:cNvPr>
          <p:cNvSpPr txBox="1"/>
          <p:nvPr/>
        </p:nvSpPr>
        <p:spPr>
          <a:xfrm>
            <a:off x="6907942" y="1606885"/>
            <a:ext cx="4845572" cy="4616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latin typeface="Grandview Display"/>
                <a:cs typeface="Calibri"/>
              </a:rPr>
              <a:t>Failure to appear </a:t>
            </a:r>
            <a:r>
              <a:rPr lang="en-US" sz="2000" dirty="0" smtClean="0">
                <a:latin typeface="Grandview Display"/>
                <a:cs typeface="Calibri"/>
              </a:rPr>
              <a:t>rates </a:t>
            </a:r>
            <a:r>
              <a:rPr lang="en-US" sz="2000" dirty="0">
                <a:latin typeface="Grandview Display"/>
                <a:cs typeface="Calibri"/>
              </a:rPr>
              <a:t>have largely remained constant from 2020 to 2023 across bond type groups. 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Grandview Display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Grandview Display"/>
                <a:cs typeface="Calibri"/>
              </a:rPr>
              <a:t>Among PD released defendants, defendants who utilized ten percent bond </a:t>
            </a:r>
            <a:r>
              <a:rPr lang="en-US" sz="2000" dirty="0" smtClean="0">
                <a:latin typeface="Grandview Display"/>
                <a:cs typeface="Calibri"/>
              </a:rPr>
              <a:t>had </a:t>
            </a:r>
            <a:r>
              <a:rPr lang="en-US" sz="2000" dirty="0">
                <a:latin typeface="Grandview Display"/>
                <a:cs typeface="Calibri"/>
              </a:rPr>
              <a:t>the second lowest failure to appear rate across 2020 to 2023.</a:t>
            </a:r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Grandview Display"/>
                <a:cs typeface="Calibri"/>
              </a:rPr>
              <a:t>In 2023, 91.71% of those released under ten percent bond successfully appeared in court. 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alibri"/>
              <a:cs typeface="Calibri"/>
            </a:endParaRPr>
          </a:p>
          <a:p>
            <a:pPr marL="575945" lvl="1"/>
            <a:endParaRPr lang="en-US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5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7. Financials">
            <a:extLst>
              <a:ext uri="{FF2B5EF4-FFF2-40B4-BE49-F238E27FC236}">
                <a16:creationId xmlns:a16="http://schemas.microsoft.com/office/drawing/2014/main" xmlns="" id="{B235EDE1-36E0-4CD1-948B-BFAEC2F70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A6636B-CA5C-588F-5D6D-76B03A8A5F33}"/>
              </a:ext>
            </a:extLst>
          </p:cNvPr>
          <p:cNvSpPr txBox="1"/>
          <p:nvPr/>
        </p:nvSpPr>
        <p:spPr>
          <a:xfrm>
            <a:off x="8572501" y="2235140"/>
            <a:ext cx="3619500" cy="363176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latin typeface="Grandview Display"/>
                <a:cs typeface="Calibri"/>
              </a:rPr>
              <a:t>Since 2020, over $11 million in bond funds have been returned to defendants due to ten and seven percent cash bail.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alibri"/>
              <a:cs typeface="Calibri"/>
            </a:endParaRPr>
          </a:p>
          <a:p>
            <a:pPr marL="575945" lvl="1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3D64EC-7CF6-D319-C4C8-C92818E012FF}"/>
              </a:ext>
            </a:extLst>
          </p:cNvPr>
          <p:cNvSpPr txBox="1"/>
          <p:nvPr/>
        </p:nvSpPr>
        <p:spPr>
          <a:xfrm>
            <a:off x="8881977" y="590884"/>
            <a:ext cx="27432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Dollars Saved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06F8EB-27AA-16BC-C26A-D045D1A9B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2A3539-333C-2987-A19E-1858D16C7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06244"/>
            <a:ext cx="10363200" cy="380954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600" dirty="0"/>
              <a:t>In 2024, ten and seven percent cash bail makes up around 30% of police department  eligible releases and about 70% of financial conditions releases. </a:t>
            </a:r>
          </a:p>
          <a:p>
            <a:r>
              <a:rPr lang="en-US" sz="2600" dirty="0"/>
              <a:t>Utilization of ten and seven percent bonds is highest at the lowest bond amounts. </a:t>
            </a:r>
          </a:p>
          <a:p>
            <a:r>
              <a:rPr lang="en-US" sz="2600" dirty="0"/>
              <a:t>Ten and seven percent bail has not </a:t>
            </a:r>
            <a:r>
              <a:rPr lang="en-US" sz="2600" dirty="0" smtClean="0"/>
              <a:t>increased </a:t>
            </a:r>
            <a:r>
              <a:rPr lang="en-US" sz="2600" dirty="0"/>
              <a:t>in </a:t>
            </a:r>
            <a:r>
              <a:rPr lang="en-US" sz="2600" dirty="0" smtClean="0"/>
              <a:t>re-arrest </a:t>
            </a:r>
            <a:r>
              <a:rPr lang="en-US" sz="2600" dirty="0"/>
              <a:t>or failure to appear rates, with rearrests falling consistently since 2020. </a:t>
            </a:r>
          </a:p>
          <a:p>
            <a:r>
              <a:rPr lang="en-US" sz="2600" dirty="0"/>
              <a:t>Ten and seven percent bail </a:t>
            </a:r>
            <a:r>
              <a:rPr lang="en-US" sz="2600" dirty="0" smtClean="0"/>
              <a:t>has saved </a:t>
            </a:r>
            <a:r>
              <a:rPr lang="en-US" sz="2600" dirty="0"/>
              <a:t>defendants over $11 million since 2020.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70072F-2C94-D533-DFF9-C8C7060D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3BEF-8E7F-49C6-87CB-3625B329E3C6}" type="datetime1">
              <a:rPr lang="en-US"/>
              <a:t>12/3/2024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6199DA-0216-A4D7-542B-6AF1BBA9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5BEDC5-3CA9-F2FF-59CE-34003832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90CA75-A815-FC11-D77B-1E3DF5090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30969"/>
            <a:ext cx="10363200" cy="1187570"/>
          </a:xfrm>
        </p:spPr>
        <p:txBody>
          <a:bodyPr/>
          <a:lstStyle/>
          <a:p>
            <a:r>
              <a:rPr lang="en-US" b="1" dirty="0"/>
              <a:t>Trends in Pretrial Detention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6CBD4D-9496-8479-3DE0-3BCBAD8DA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984329"/>
            <a:ext cx="10630568" cy="43585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dirty="0">
                <a:latin typeface="Neue Haas Grotesk Text Pro"/>
                <a:cs typeface="Calibri"/>
              </a:rPr>
              <a:t>Total Incarcerated population as of October 1, 2024: </a:t>
            </a:r>
            <a:r>
              <a:rPr lang="en-US" b="1" dirty="0">
                <a:latin typeface="Neue Haas Grotesk Text Pro"/>
                <a:cs typeface="Calibri"/>
              </a:rPr>
              <a:t>10,819</a:t>
            </a:r>
            <a:endParaRPr lang="en-US" dirty="0"/>
          </a:p>
          <a:p>
            <a:pPr marL="607695" lvl="1" indent="-342900">
              <a:buFont typeface="Courier New" panose="020B0604020202020204" pitchFamily="34" charset="0"/>
              <a:buChar char="o"/>
            </a:pPr>
            <a:r>
              <a:rPr lang="en-US" dirty="0">
                <a:latin typeface="Neue Haas Grotesk Text Pro"/>
                <a:cs typeface="Calibri"/>
              </a:rPr>
              <a:t>Sentenced population: </a:t>
            </a:r>
            <a:r>
              <a:rPr lang="en-US" b="1" dirty="0">
                <a:latin typeface="Neue Haas Grotesk Text Pro"/>
                <a:cs typeface="Calibri"/>
              </a:rPr>
              <a:t>6,771</a:t>
            </a:r>
          </a:p>
          <a:p>
            <a:pPr marL="607695" lvl="1" indent="-342900">
              <a:buFont typeface="Courier New" panose="020B0604020202020204" pitchFamily="34" charset="0"/>
              <a:buChar char="o"/>
            </a:pPr>
            <a:r>
              <a:rPr lang="en-US" dirty="0">
                <a:latin typeface="Neue Haas Grotesk Text Pro"/>
              </a:rPr>
              <a:t>Pretrial population</a:t>
            </a:r>
            <a:r>
              <a:rPr lang="en-US" dirty="0">
                <a:latin typeface="Neue Haas Grotesk Text Pro"/>
                <a:cs typeface="Calibri"/>
              </a:rPr>
              <a:t>: </a:t>
            </a:r>
            <a:r>
              <a:rPr lang="en-US" b="1" dirty="0">
                <a:latin typeface="Neue Haas Grotesk Text Pro"/>
                <a:cs typeface="Calibri"/>
              </a:rPr>
              <a:t>3,723</a:t>
            </a:r>
            <a:endParaRPr lang="en-US" b="1" dirty="0">
              <a:latin typeface="Neue Haas Grotesk Text Pro"/>
            </a:endParaRPr>
          </a:p>
          <a:p>
            <a:pPr marL="845439" lvl="2" indent="-342900">
              <a:buFont typeface="Courier New" panose="020B0604020202020204" pitchFamily="34" charset="0"/>
              <a:buChar char="o"/>
            </a:pPr>
            <a:r>
              <a:rPr lang="en-US" dirty="0">
                <a:latin typeface="Neue Haas Grotesk Text Pro"/>
                <a:cs typeface="Calibri"/>
              </a:rPr>
              <a:t>34% of CT DOC population</a:t>
            </a:r>
            <a:endParaRPr lang="en-US" dirty="0">
              <a:latin typeface="Neue Haas Grotesk Text Pro"/>
            </a:endParaRPr>
          </a:p>
          <a:p>
            <a:pPr marL="342900" indent="-342900"/>
            <a:r>
              <a:rPr lang="en-US" dirty="0">
                <a:latin typeface="Neue Haas Grotesk Text Pro"/>
                <a:cs typeface="Calibri"/>
              </a:rPr>
              <a:t>Total Incarcerated Population on October 1, 2008: </a:t>
            </a:r>
            <a:r>
              <a:rPr lang="en-US" b="1" dirty="0">
                <a:latin typeface="Neue Haas Grotesk Text Pro"/>
                <a:cs typeface="Calibri"/>
              </a:rPr>
              <a:t>19,657</a:t>
            </a:r>
            <a:endParaRPr lang="en-US" dirty="0">
              <a:latin typeface="Neue Haas Grotesk Text Pro"/>
              <a:cs typeface="Calibri"/>
            </a:endParaRPr>
          </a:p>
          <a:p>
            <a:pPr marL="607695" lvl="1" indent="-342900">
              <a:buFont typeface="Courier New" panose="020B0604020202020204" pitchFamily="34" charset="0"/>
              <a:buChar char="o"/>
            </a:pPr>
            <a:r>
              <a:rPr lang="en-US" dirty="0">
                <a:latin typeface="Neue Haas Grotesk Text Pro"/>
                <a:cs typeface="Calibri"/>
              </a:rPr>
              <a:t>Roughly a </a:t>
            </a:r>
            <a:r>
              <a:rPr lang="en-US" b="1" dirty="0">
                <a:latin typeface="Neue Haas Grotesk Text Pro"/>
                <a:cs typeface="Calibri"/>
              </a:rPr>
              <a:t>45% reduction</a:t>
            </a:r>
            <a:r>
              <a:rPr lang="en-US" dirty="0">
                <a:latin typeface="Neue Haas Grotesk Text Pro"/>
                <a:cs typeface="Calibri"/>
              </a:rPr>
              <a:t> in the incarcerated population since 2008</a:t>
            </a:r>
            <a:endParaRPr lang="en-US" dirty="0">
              <a:latin typeface="Neue Haas Grotesk Text Pro"/>
            </a:endParaRPr>
          </a:p>
          <a:p>
            <a:pPr marL="342900" indent="-342900"/>
            <a:r>
              <a:rPr lang="en-US" dirty="0">
                <a:latin typeface="Neue Haas Grotesk Text Pro"/>
                <a:cs typeface="Calibri"/>
              </a:rPr>
              <a:t>But pretrial population has not decreased at the same rate</a:t>
            </a:r>
          </a:p>
          <a:p>
            <a:pPr marL="607695" lvl="1" indent="-342900">
              <a:buFont typeface="Courier New" panose="020B0604020202020204" pitchFamily="34" charset="0"/>
              <a:buChar char="o"/>
            </a:pPr>
            <a:r>
              <a:rPr lang="en-US" dirty="0">
                <a:latin typeface="Neue Haas Grotesk Text Pro"/>
                <a:cs typeface="Calibri"/>
              </a:rPr>
              <a:t>Pretrial population on October 1, 2008: </a:t>
            </a:r>
            <a:r>
              <a:rPr lang="en-US" b="1" dirty="0">
                <a:latin typeface="Neue Haas Grotesk Text Pro"/>
                <a:cs typeface="Calibri"/>
              </a:rPr>
              <a:t>4,148</a:t>
            </a:r>
            <a:endParaRPr lang="en-US" dirty="0">
              <a:latin typeface="Neue Haas Grotesk Text Pro"/>
              <a:cs typeface="Calibri"/>
            </a:endParaRPr>
          </a:p>
          <a:p>
            <a:pPr marL="607695" lvl="1" indent="-342900">
              <a:buFont typeface="Courier New" panose="020B0604020202020204" pitchFamily="34" charset="0"/>
              <a:buChar char="o"/>
            </a:pPr>
            <a:r>
              <a:rPr lang="en-US" dirty="0">
                <a:latin typeface="Neue Haas Grotesk Text Pro"/>
                <a:cs typeface="Calibri"/>
              </a:rPr>
              <a:t>Roughly a </a:t>
            </a:r>
            <a:r>
              <a:rPr lang="en-US" b="1" dirty="0">
                <a:latin typeface="Neue Haas Grotesk Text Pro"/>
                <a:cs typeface="Calibri"/>
              </a:rPr>
              <a:t>10% decrease</a:t>
            </a:r>
            <a:r>
              <a:rPr lang="en-US" dirty="0">
                <a:latin typeface="Neue Haas Grotesk Text Pro"/>
                <a:cs typeface="Calibri"/>
              </a:rPr>
              <a:t> in the pretrial population from 2008</a:t>
            </a:r>
          </a:p>
          <a:p>
            <a:pPr marL="571500" lvl="1" indent="-342900">
              <a:buFont typeface="Courier New" panose="020B0604020202020204" pitchFamily="34" charset="0"/>
              <a:buChar char="o"/>
            </a:pPr>
            <a:endParaRPr lang="en-US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65ADE0-5152-A7FF-9FFA-53C99FFD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9624-54FE-4005-AD71-DF8DB7C9C1E0}" type="datetime1">
              <a:rPr lang="en-US"/>
              <a:t>12/3/2024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7EE277-75F0-FC21-6873-6836C7084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60C2B2-1CDB-D1B4-9F11-1B6C4C7C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C219DB-7A10-B6C6-BAEC-25098076B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121" y="1291391"/>
            <a:ext cx="11036968" cy="1187570"/>
          </a:xfrm>
        </p:spPr>
        <p:txBody>
          <a:bodyPr>
            <a:normAutofit fontScale="90000"/>
          </a:bodyPr>
          <a:lstStyle/>
          <a:p>
            <a:r>
              <a:rPr lang="en-US" dirty="0"/>
              <a:t>Ten and Seven Percent Cash Bail in Connecticut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CBBA32-DCEA-14F8-69D6-109A932BE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121" y="2263637"/>
            <a:ext cx="10626843" cy="35644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600" b="1" dirty="0"/>
              <a:t>Prior to 2020: Practice Book Sec. 38-8 </a:t>
            </a:r>
            <a:r>
              <a:rPr lang="en-US" sz="2600" b="1" dirty="0">
                <a:ea typeface="+mn-lt"/>
                <a:cs typeface="+mn-lt"/>
              </a:rPr>
              <a:t>Ten Percent Cash Bail (Non-automatic)</a:t>
            </a:r>
            <a:endParaRPr lang="en-US" sz="2600" b="1" dirty="0"/>
          </a:p>
          <a:p>
            <a:pPr marL="0" indent="0">
              <a:buNone/>
            </a:pPr>
            <a:r>
              <a:rPr lang="en-US" sz="2600" i="1" dirty="0">
                <a:ea typeface="+mn-lt"/>
                <a:cs typeface="+mn-lt"/>
              </a:rPr>
              <a:t>When 10 percent cash bail is granted, upon the depositing in cash, by the defendant or any person in his or her behalf other than a paid surety, of 10 percent of the surety bond set, the defendant shall thereupon be admitted to bail in the same manner as a defendant who has executed a bond for the full amount. </a:t>
            </a:r>
            <a:endParaRPr lang="en-US" sz="2600" b="1" i="1" dirty="0">
              <a:ea typeface="+mn-lt"/>
              <a:cs typeface="+mn-lt"/>
            </a:endParaRPr>
          </a:p>
          <a:p>
            <a:pPr marL="493395" lvl="1" indent="-342900">
              <a:buFont typeface="Courier New" panose="020B0604020202020204" pitchFamily="34" charset="0"/>
              <a:buChar char="o"/>
            </a:pP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B109BD-D116-1AB0-22C9-1FA632F73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A529-C5EC-4B43-A268-252CBC2D8401}" type="datetime1">
              <a:rPr lang="en-US"/>
              <a:t>12/3/2024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94C79D-BF23-D7AB-FE3E-1FCCB52BD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7A6EE6-7A4E-163A-BCD1-331C6261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F23A10-0607-77DE-060E-01FA9A0F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and Seven Percent Cash Bail in Connecticut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D089FC-2ABE-E9AF-A19C-F1D07F30B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89" y="2372013"/>
            <a:ext cx="10590463" cy="37970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0">
              <a:buNone/>
            </a:pPr>
            <a:r>
              <a:rPr lang="en-US" dirty="0">
                <a:solidFill>
                  <a:srgbClr val="1CADE4"/>
                </a:solidFill>
                <a:latin typeface="Grandview Display"/>
                <a:cs typeface="Calibri"/>
              </a:rPr>
              <a:t> </a:t>
            </a:r>
            <a:r>
              <a:rPr lang="en-US" sz="2800" b="1" dirty="0">
                <a:latin typeface="Grandview Display"/>
                <a:cs typeface="Calibri"/>
              </a:rPr>
              <a:t>Practice Book Sec. 38-8. Ten Percent Cash Bail (went into effect on January 1, 2020)</a:t>
            </a:r>
            <a:endParaRPr lang="en-US" sz="2800" dirty="0">
              <a:latin typeface="Grandview Display"/>
              <a:ea typeface="+mn-lt"/>
              <a:cs typeface="Calibri"/>
            </a:endParaRPr>
          </a:p>
          <a:p>
            <a:pPr indent="0">
              <a:buNone/>
            </a:pPr>
            <a:r>
              <a:rPr lang="en-US" sz="2800" i="1" dirty="0">
                <a:latin typeface="Grandview Display"/>
                <a:ea typeface="+mn-lt"/>
                <a:cs typeface="Calibri"/>
              </a:rPr>
              <a:t>Unless otherwise ordered by the judicial authority</a:t>
            </a:r>
            <a:r>
              <a:rPr lang="en-US" sz="2800" b="1" i="1" dirty="0">
                <a:latin typeface="Grandview Display"/>
                <a:ea typeface="+mn-lt"/>
                <a:cs typeface="Calibri"/>
              </a:rPr>
              <a:t>, 10 percent cash bail</a:t>
            </a:r>
            <a:r>
              <a:rPr lang="en-US" sz="2800" i="1" dirty="0">
                <a:latin typeface="Grandview Display"/>
                <a:ea typeface="+mn-lt"/>
                <a:cs typeface="Calibri"/>
              </a:rPr>
              <a:t> shall be automatically available for surety bonds </a:t>
            </a:r>
            <a:r>
              <a:rPr lang="en-US" sz="2800" b="1" i="1" dirty="0">
                <a:latin typeface="Grandview Display"/>
                <a:ea typeface="+mn-lt"/>
                <a:cs typeface="Calibri"/>
              </a:rPr>
              <a:t>not exceeding $20,000</a:t>
            </a:r>
            <a:r>
              <a:rPr lang="en-US" sz="2800" i="1" dirty="0">
                <a:latin typeface="Grandview Display"/>
                <a:ea typeface="+mn-lt"/>
                <a:cs typeface="Calibri"/>
              </a:rPr>
              <a:t>. For surety bond amounts exceeding $20,000, 10 percent cash bail may be granted pursuant to an order of the judicial authority. This 10 percent option applies to bonds set by court a</a:t>
            </a:r>
            <a:r>
              <a:rPr lang="en-US" sz="2800" b="1" i="1" dirty="0">
                <a:latin typeface="Grandview Display"/>
                <a:ea typeface="+mn-lt"/>
                <a:cs typeface="Calibri"/>
              </a:rPr>
              <a:t>s well as bonds set at the police department</a:t>
            </a:r>
            <a:r>
              <a:rPr lang="en-US" i="1" dirty="0">
                <a:latin typeface="Grandview Display"/>
                <a:ea typeface="+mn-lt"/>
                <a:cs typeface="Calibri"/>
              </a:rPr>
              <a:t>.</a:t>
            </a:r>
            <a:endParaRPr lang="en-US" dirty="0">
              <a:latin typeface="Grandview Display"/>
            </a:endParaRPr>
          </a:p>
          <a:p>
            <a:pPr indent="0">
              <a:buNone/>
            </a:pPr>
            <a:endParaRPr lang="en-US" i="1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71648C-EA62-496E-CE10-ED78C5C54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19E8-CC97-4C20-B00E-E78C7615E307}" type="datetime1">
              <a:rPr lang="en-US"/>
              <a:t>12/3/2024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C015B3-7D6B-3DEE-9149-50F3B8A6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9BA896-C4D9-CA2A-B2F8-D9686334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C219DB-7A10-B6C6-BAEC-25098076B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30969"/>
            <a:ext cx="10363200" cy="1187570"/>
          </a:xfrm>
        </p:spPr>
        <p:txBody>
          <a:bodyPr>
            <a:normAutofit fontScale="90000"/>
          </a:bodyPr>
          <a:lstStyle/>
          <a:p>
            <a:r>
              <a:rPr lang="en-US" dirty="0"/>
              <a:t>Ten and Seven Percent Cash Bail in Connecticut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CBBA32-DCEA-14F8-69D6-109A932BE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068" y="2129953"/>
            <a:ext cx="10653579" cy="4593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600" b="1" dirty="0">
                <a:ea typeface="+mn-lt"/>
                <a:cs typeface="+mn-lt"/>
              </a:rPr>
              <a:t>Practice Book Sec. 38-8. Seven Percent Cash Bail (went into effect January 1, 2024)</a:t>
            </a:r>
            <a:endParaRPr lang="en-US" sz="2600" b="1" dirty="0"/>
          </a:p>
          <a:p>
            <a:pPr marL="150495" lvl="1" indent="0">
              <a:buNone/>
            </a:pPr>
            <a:r>
              <a:rPr lang="en-US" sz="2600" i="1" dirty="0">
                <a:ea typeface="+mn-lt"/>
                <a:cs typeface="+mn-lt"/>
              </a:rPr>
              <a:t>Unless otherwise ordered by the judicial authority, </a:t>
            </a:r>
            <a:r>
              <a:rPr lang="en-US" sz="2600" b="1" i="1" dirty="0">
                <a:ea typeface="+mn-lt"/>
                <a:cs typeface="+mn-lt"/>
              </a:rPr>
              <a:t>7 percent cash bail</a:t>
            </a:r>
            <a:r>
              <a:rPr lang="en-US" sz="2600" i="1" dirty="0">
                <a:ea typeface="+mn-lt"/>
                <a:cs typeface="+mn-lt"/>
              </a:rPr>
              <a:t> shall be automatically available for surety bonds </a:t>
            </a:r>
            <a:r>
              <a:rPr lang="en-US" sz="2600" b="1" i="1" dirty="0">
                <a:ea typeface="+mn-lt"/>
                <a:cs typeface="+mn-lt"/>
              </a:rPr>
              <a:t>not exceeding $50,000</a:t>
            </a:r>
            <a:r>
              <a:rPr lang="en-US" sz="2600" i="1" dirty="0">
                <a:ea typeface="+mn-lt"/>
                <a:cs typeface="+mn-lt"/>
              </a:rPr>
              <a:t>. For surety bond amounts exceeding $50,000, 7 percent cash bail may be granted pursuant to an order of the judicial authority. This 7 percent cash bail option applies to bonds set by the court </a:t>
            </a:r>
            <a:r>
              <a:rPr lang="en-US" sz="2600" b="1" i="1" dirty="0">
                <a:ea typeface="+mn-lt"/>
                <a:cs typeface="+mn-lt"/>
              </a:rPr>
              <a:t>as well as bonds set at the police department</a:t>
            </a:r>
            <a:r>
              <a:rPr lang="en-US" sz="2600" i="1" dirty="0">
                <a:ea typeface="+mn-lt"/>
                <a:cs typeface="+mn-lt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B109BD-D116-1AB0-22C9-1FA632F73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A529-C5EC-4B43-A268-252CBC2D8401}" type="datetime1">
              <a:rPr lang="en-US"/>
              <a:t>12/3/2024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94C79D-BF23-D7AB-FE3E-1FCCB52BD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7A6EE6-7A4E-163A-BCD1-331C6261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1724048-6983-7CE7-0025-99BCA46F0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85" y="387685"/>
            <a:ext cx="7525887" cy="60425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78080D-DF6C-FDE6-4E48-F36D2E8BEBFD}"/>
              </a:ext>
            </a:extLst>
          </p:cNvPr>
          <p:cNvSpPr txBox="1"/>
          <p:nvPr/>
        </p:nvSpPr>
        <p:spPr>
          <a:xfrm>
            <a:off x="7640568" y="153051"/>
            <a:ext cx="387253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PD-Released:  Volume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649FCB-09E0-74CD-DCB6-482B6EFC133A}"/>
              </a:ext>
            </a:extLst>
          </p:cNvPr>
          <p:cNvSpPr txBox="1"/>
          <p:nvPr/>
        </p:nvSpPr>
        <p:spPr>
          <a:xfrm>
            <a:off x="7529938" y="640044"/>
            <a:ext cx="4662836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latin typeface="Grandview Display"/>
                <a:cs typeface="Calibri"/>
              </a:rPr>
              <a:t>Once booked at a police station, an initial bond type is set by the arresting agency. </a:t>
            </a:r>
            <a:r>
              <a:rPr lang="en-US" dirty="0" smtClean="0">
                <a:latin typeface="Grandview Display"/>
                <a:cs typeface="Calibri"/>
              </a:rPr>
              <a:t>Defendants </a:t>
            </a:r>
            <a:r>
              <a:rPr lang="en-US" dirty="0">
                <a:latin typeface="Grandview Display"/>
                <a:cs typeface="Calibri"/>
              </a:rPr>
              <a:t>can be released or post bond prior to interview by JB-CSSD Pretrial Services. </a:t>
            </a:r>
          </a:p>
          <a:p>
            <a:pPr marL="342900" indent="-342900">
              <a:buFont typeface="Arial"/>
              <a:buChar char="•"/>
            </a:pPr>
            <a:endParaRPr lang="en-US" dirty="0">
              <a:latin typeface="Grandview Display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Grandview Display"/>
                <a:cs typeface="Calibri"/>
              </a:rPr>
              <a:t>Since 2020, the utilization of both ten and seven percent bail has steadily increased, making up around 15%-20% of releases in 2020 to about </a:t>
            </a:r>
            <a:r>
              <a:rPr lang="en-US" dirty="0" smtClean="0">
                <a:latin typeface="Grandview Display"/>
                <a:cs typeface="Calibri"/>
              </a:rPr>
              <a:t>33%</a:t>
            </a:r>
            <a:r>
              <a:rPr lang="en-US" dirty="0">
                <a:latin typeface="Grandview Display"/>
                <a:cs typeface="Calibri"/>
              </a:rPr>
              <a:t> </a:t>
            </a:r>
            <a:r>
              <a:rPr lang="en-US" dirty="0" smtClean="0">
                <a:latin typeface="Grandview Display"/>
                <a:cs typeface="Calibri"/>
              </a:rPr>
              <a:t>to 37% of releases </a:t>
            </a:r>
            <a:r>
              <a:rPr lang="en-US" dirty="0">
                <a:latin typeface="Grandview Display"/>
                <a:cs typeface="Calibri"/>
              </a:rPr>
              <a:t>in 2024. </a:t>
            </a:r>
          </a:p>
          <a:p>
            <a:pPr marL="342900" indent="-342900">
              <a:buFont typeface="Arial"/>
              <a:buChar char="•"/>
            </a:pPr>
            <a:endParaRPr lang="en-US" dirty="0">
              <a:latin typeface="Grandview Display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Grandview Display"/>
                <a:cs typeface="Calibri"/>
              </a:rPr>
              <a:t>The introduction of seven percent bail appears to have increased utilization further. In </a:t>
            </a:r>
            <a:r>
              <a:rPr lang="en-US" dirty="0" smtClean="0">
                <a:latin typeface="Grandview Display"/>
                <a:cs typeface="Calibri"/>
              </a:rPr>
              <a:t>Q2 and Q3 </a:t>
            </a:r>
            <a:r>
              <a:rPr lang="en-US" dirty="0">
                <a:latin typeface="Grandview Display"/>
                <a:cs typeface="Calibri"/>
              </a:rPr>
              <a:t>2024, ten and seven </a:t>
            </a:r>
            <a:r>
              <a:rPr lang="en-US" dirty="0" smtClean="0">
                <a:latin typeface="Grandview Display"/>
                <a:cs typeface="Calibri"/>
              </a:rPr>
              <a:t>percent </a:t>
            </a:r>
            <a:r>
              <a:rPr lang="en-US" dirty="0">
                <a:latin typeface="Grandview Display"/>
                <a:cs typeface="Calibri"/>
              </a:rPr>
              <a:t>bail reached its highest overall utilization rate ever of </a:t>
            </a:r>
            <a:r>
              <a:rPr lang="en-US" dirty="0" smtClean="0">
                <a:latin typeface="Grandview Display"/>
                <a:cs typeface="Calibri"/>
              </a:rPr>
              <a:t>37%.</a:t>
            </a:r>
            <a:endParaRPr lang="en-US" dirty="0">
              <a:latin typeface="Grandview Display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latin typeface="Grandview Display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Grandview Display"/>
                <a:cs typeface="Calibri"/>
              </a:rPr>
              <a:t>Promise to appear and non-surety release </a:t>
            </a:r>
            <a:r>
              <a:rPr lang="en-US" dirty="0" smtClean="0">
                <a:latin typeface="Grandview Display"/>
                <a:cs typeface="Calibri"/>
              </a:rPr>
              <a:t>rates have remained</a:t>
            </a:r>
            <a:r>
              <a:rPr lang="en-US" dirty="0">
                <a:latin typeface="Grandview Display"/>
                <a:cs typeface="Calibri"/>
              </a:rPr>
              <a:t> relatively constant with larger decreases observed for professional surety release.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2. Volume of Financial">
            <a:extLst>
              <a:ext uri="{FF2B5EF4-FFF2-40B4-BE49-F238E27FC236}">
                <a16:creationId xmlns:a16="http://schemas.microsoft.com/office/drawing/2014/main" xmlns="" id="{0C785002-5CEB-4F2F-957B-08D1BE9D4B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8" y="248864"/>
            <a:ext cx="7956178" cy="65106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9283D4-08DD-BED2-E2C7-E4E8FB40E0B1}"/>
              </a:ext>
            </a:extLst>
          </p:cNvPr>
          <p:cNvSpPr txBox="1"/>
          <p:nvPr/>
        </p:nvSpPr>
        <p:spPr>
          <a:xfrm>
            <a:off x="7951694" y="-4481"/>
            <a:ext cx="4233580" cy="70173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Grandview Display"/>
                <a:cs typeface="Arial"/>
              </a:rPr>
              <a:t>PD </a:t>
            </a:r>
            <a:r>
              <a:rPr lang="en-US" sz="2400" b="1" dirty="0" smtClean="0">
                <a:latin typeface="Grandview Display"/>
                <a:cs typeface="Arial"/>
              </a:rPr>
              <a:t>Released Volume: Financial Conditions Only</a:t>
            </a:r>
            <a:endParaRPr lang="en-US" sz="2400" b="1" dirty="0" smtClean="0">
              <a:latin typeface="Grandview Display"/>
            </a:endParaRPr>
          </a:p>
          <a:p>
            <a:endParaRPr lang="en-US" sz="2400" b="1" dirty="0" smtClean="0">
              <a:latin typeface="Grandview Display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000" dirty="0" smtClean="0">
                <a:latin typeface="Grandview Display"/>
                <a:cs typeface="Arial"/>
              </a:rPr>
              <a:t>The </a:t>
            </a:r>
            <a:r>
              <a:rPr lang="en-US" sz="2000" dirty="0">
                <a:latin typeface="Grandview Display"/>
                <a:cs typeface="Arial"/>
              </a:rPr>
              <a:t>percent of PD-released defendants who are released under cash-only and professional surety mechanisms has reduced substantially since 2019, decreasing from 100% of financial releases to ~25%.</a:t>
            </a:r>
          </a:p>
          <a:p>
            <a:endParaRPr lang="en-US" sz="2000" dirty="0">
              <a:latin typeface="Grandview Display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000" dirty="0">
                <a:latin typeface="Grandview Display"/>
                <a:cs typeface="Arial"/>
              </a:rPr>
              <a:t>The percent released under ten and seven percent cash bail reached six-year highs in 2024 with about 71% of PD defendants being released under the mechanisms. </a:t>
            </a:r>
          </a:p>
          <a:p>
            <a:endParaRPr lang="en-US" sz="2000" dirty="0">
              <a:latin typeface="Grandview Display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000" dirty="0">
                <a:latin typeface="Grandview Display"/>
                <a:cs typeface="Arial"/>
              </a:rPr>
              <a:t>Seven </a:t>
            </a:r>
            <a:r>
              <a:rPr lang="en-US" sz="2000" dirty="0" smtClean="0">
                <a:latin typeface="Grandview Display"/>
                <a:cs typeface="Arial"/>
              </a:rPr>
              <a:t>percent </a:t>
            </a:r>
            <a:r>
              <a:rPr lang="en-US" sz="2000" dirty="0">
                <a:latin typeface="Grandview Display"/>
                <a:cs typeface="Arial"/>
              </a:rPr>
              <a:t>bail utilization has steadily increased across all 2024 </a:t>
            </a:r>
            <a:r>
              <a:rPr lang="en-US" sz="2000" dirty="0" smtClean="0">
                <a:latin typeface="Grandview Display"/>
                <a:cs typeface="Arial"/>
              </a:rPr>
              <a:t>quarters</a:t>
            </a:r>
            <a:r>
              <a:rPr lang="en-US" sz="2000" dirty="0">
                <a:latin typeface="Grandview Display"/>
                <a:cs typeface="Arial"/>
              </a:rPr>
              <a:t>. </a:t>
            </a:r>
          </a:p>
          <a:p>
            <a:pPr marL="342900" indent="-342900">
              <a:buFont typeface="Arial,Sans-Serif"/>
              <a:buChar char="•"/>
            </a:pPr>
            <a:endParaRPr lang="en-US" dirty="0">
              <a:latin typeface="Grandview Display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4. Utilization (Bond Group)">
            <a:extLst>
              <a:ext uri="{FF2B5EF4-FFF2-40B4-BE49-F238E27FC236}">
                <a16:creationId xmlns:a16="http://schemas.microsoft.com/office/drawing/2014/main" xmlns="" id="{89A8F8B0-4A85-43B9-A9F0-A07B33340C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" y="160421"/>
            <a:ext cx="8019482" cy="6256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C6ADB3-5928-830C-A0AC-DC468D44F49B}"/>
              </a:ext>
            </a:extLst>
          </p:cNvPr>
          <p:cNvSpPr txBox="1"/>
          <p:nvPr/>
        </p:nvSpPr>
        <p:spPr>
          <a:xfrm>
            <a:off x="8020268" y="107422"/>
            <a:ext cx="4146884" cy="63094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Grandview Display"/>
                <a:cs typeface="Segoe UI"/>
              </a:rPr>
              <a:t>PD Release: Bond Amounts</a:t>
            </a:r>
            <a:endParaRPr lang="en-US" sz="2400" dirty="0">
              <a:latin typeface="Grandview Display"/>
              <a:cs typeface="Segoe UI"/>
            </a:endParaRPr>
          </a:p>
          <a:p>
            <a:endParaRPr lang="en-US" b="1" dirty="0">
              <a:latin typeface="Grandview Display"/>
              <a:cs typeface="Segoe U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Grandview Display"/>
                <a:cs typeface="Arial"/>
              </a:rPr>
              <a:t>The utilization of ten and seven percent bail varies from </a:t>
            </a:r>
            <a:r>
              <a:rPr lang="en-US" dirty="0" smtClean="0">
                <a:latin typeface="Grandview Display"/>
                <a:cs typeface="Arial"/>
              </a:rPr>
              <a:t>98%  </a:t>
            </a:r>
            <a:r>
              <a:rPr lang="en-US" dirty="0">
                <a:latin typeface="Grandview Display"/>
                <a:cs typeface="Arial"/>
              </a:rPr>
              <a:t>of releases to 33% of releases across </a:t>
            </a:r>
            <a:r>
              <a:rPr lang="en-US" dirty="0">
                <a:cs typeface="Arial"/>
              </a:rPr>
              <a:t>all eligible</a:t>
            </a:r>
            <a:r>
              <a:rPr lang="en-US" dirty="0">
                <a:latin typeface="Grandview Display"/>
                <a:cs typeface="Arial"/>
              </a:rPr>
              <a:t> bond amount groups.   </a:t>
            </a:r>
            <a:endParaRPr lang="en-US" dirty="0">
              <a:latin typeface="Grandview Display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latin typeface="Grandview Display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Grandview Display"/>
                <a:cs typeface="Arial"/>
              </a:rPr>
              <a:t>Utilization is highest at lower bond amounts 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>
                <a:latin typeface="Grandview Display"/>
                <a:cs typeface="Arial"/>
              </a:rPr>
              <a:t>Ten and seven percent cash bail account for the majority of PD releases for all bond groups less than $15,001. </a:t>
            </a:r>
          </a:p>
          <a:p>
            <a:pPr marL="800100" lvl="1" indent="-342900">
              <a:buFont typeface="Courier New"/>
              <a:buChar char="o"/>
            </a:pPr>
            <a:endParaRPr lang="en-US" dirty="0">
              <a:latin typeface="Grandview Display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Grandview Display"/>
                <a:cs typeface="Arial"/>
              </a:rPr>
              <a:t>Following the 2024 expansion of bond eligibility, 33% of PD released defendants with bond amounts between $</a:t>
            </a:r>
            <a:r>
              <a:rPr lang="en-US" dirty="0" smtClean="0">
                <a:latin typeface="Grandview Display"/>
                <a:cs typeface="Arial"/>
              </a:rPr>
              <a:t>20,001 </a:t>
            </a:r>
            <a:r>
              <a:rPr lang="en-US" dirty="0">
                <a:latin typeface="Grandview Display"/>
                <a:cs typeface="Arial"/>
              </a:rPr>
              <a:t>and $50,000 utilized ten and seven percent cash bail. 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6. Utilization (by PD)">
            <a:extLst>
              <a:ext uri="{FF2B5EF4-FFF2-40B4-BE49-F238E27FC236}">
                <a16:creationId xmlns:a16="http://schemas.microsoft.com/office/drawing/2014/main" xmlns="" id="{1F7EA4A6-C60A-4CF9-A8CB-10175B11F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85725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8CD9D-0628-626A-EE37-365970CFE702}"/>
              </a:ext>
            </a:extLst>
          </p:cNvPr>
          <p:cNvSpPr txBox="1"/>
          <p:nvPr/>
        </p:nvSpPr>
        <p:spPr>
          <a:xfrm>
            <a:off x="8587874" y="205873"/>
            <a:ext cx="3411620" cy="58169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Grandview Display"/>
                <a:cs typeface="Segoe UI"/>
              </a:rPr>
              <a:t>PD Released: Top 20 Departments</a:t>
            </a:r>
            <a:r>
              <a:rPr lang="en-US" sz="2400" dirty="0">
                <a:latin typeface="Grandview Display"/>
                <a:cs typeface="Segoe UI"/>
              </a:rPr>
              <a:t>​</a:t>
            </a:r>
          </a:p>
          <a:p>
            <a:endParaRPr lang="en-US" sz="2000" dirty="0" smtClean="0">
              <a:latin typeface="Grandview Display"/>
              <a:cs typeface="Segoe UI"/>
            </a:endParaRPr>
          </a:p>
          <a:p>
            <a:endParaRPr lang="en-US" sz="2000" dirty="0">
              <a:latin typeface="Grandview Display"/>
              <a:cs typeface="Segoe U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randview Display"/>
                <a:cs typeface="Arial"/>
              </a:rPr>
              <a:t>Among the top 20 police departments that released the largest number of defendants in 2024, there is wide variation in ten and seven percent cash bail utilization rate, ranging from ~85% to ~37 percent. </a:t>
            </a:r>
          </a:p>
          <a:p>
            <a:pPr marL="342900" indent="-342900">
              <a:buFont typeface="Arial,Sans-Serif"/>
              <a:buChar char="•"/>
            </a:pPr>
            <a:endParaRPr lang="en-US" sz="2000" dirty="0">
              <a:latin typeface="Grandview Display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shVTI">
  <a:themeElements>
    <a:clrScheme name="DashVTI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DashVTI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Dash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E0E31462-65AE-4087-9B94-B3347EE711B2}" vid="{CA8B31CB-369F-4872-A917-A9EAAF9182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720</Words>
  <Application>Microsoft Office PowerPoint</Application>
  <PresentationFormat>Widescreen</PresentationFormat>
  <Paragraphs>174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Arial,Sans-Serif</vt:lpstr>
      <vt:lpstr>Calibri</vt:lpstr>
      <vt:lpstr>Courier New</vt:lpstr>
      <vt:lpstr>Grandview Display</vt:lpstr>
      <vt:lpstr>Neue Haas Grotesk Text Pro</vt:lpstr>
      <vt:lpstr>Segoe UI</vt:lpstr>
      <vt:lpstr>DashVTI</vt:lpstr>
      <vt:lpstr>Pretrial Release and Detention in Connecticut: Ten and Seven Percent Cash Bail      </vt:lpstr>
      <vt:lpstr>Trends in Pretrial Detention</vt:lpstr>
      <vt:lpstr>Ten and Seven Percent Cash Bail in Connecticut </vt:lpstr>
      <vt:lpstr>Ten and Seven Percent Cash Bail in Connecticut </vt:lpstr>
      <vt:lpstr>Ten and Seven Percent Cash Bail in Connecticut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Conclusions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Pretrial Release and Detention in Connecticut: Ten and Seven Percent Cash Bail</dc:title>
  <dc:creator>Tsarkov, Alex</dc:creator>
  <cp:lastModifiedBy>Matthew Hono</cp:lastModifiedBy>
  <cp:revision>1130</cp:revision>
  <cp:lastPrinted>2024-11-20T18:29:51Z</cp:lastPrinted>
  <dcterms:created xsi:type="dcterms:W3CDTF">2024-11-17T18:28:17Z</dcterms:created>
  <dcterms:modified xsi:type="dcterms:W3CDTF">2024-12-03T18:51:56Z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2531a78-9acb-4fc7-b01c-95adbe6c67f0_Enabled">
    <vt:lpwstr>true</vt:lpwstr>
  </property>
  <property fmtid="{D5CDD505-2E9C-101B-9397-08002B2CF9AE}" pid="3" name="MSIP_Label_a2531a78-9acb-4fc7-b01c-95adbe6c67f0_SetDate">
    <vt:lpwstr>2024-11-17T18:31:54Z</vt:lpwstr>
  </property>
  <property fmtid="{D5CDD505-2E9C-101B-9397-08002B2CF9AE}" pid="4" name="MSIP_Label_a2531a78-9acb-4fc7-b01c-95adbe6c67f0_Method">
    <vt:lpwstr>Standard</vt:lpwstr>
  </property>
  <property fmtid="{D5CDD505-2E9C-101B-9397-08002B2CF9AE}" pid="5" name="MSIP_Label_a2531a78-9acb-4fc7-b01c-95adbe6c67f0_Name">
    <vt:lpwstr>General</vt:lpwstr>
  </property>
  <property fmtid="{D5CDD505-2E9C-101B-9397-08002B2CF9AE}" pid="6" name="MSIP_Label_a2531a78-9acb-4fc7-b01c-95adbe6c67f0_SiteId">
    <vt:lpwstr>97f83cdc-13d2-4886-a4bb-f4bcce743cef</vt:lpwstr>
  </property>
  <property fmtid="{D5CDD505-2E9C-101B-9397-08002B2CF9AE}" pid="7" name="MSIP_Label_a2531a78-9acb-4fc7-b01c-95adbe6c67f0_ActionId">
    <vt:lpwstr>7cad935c-4c32-46f4-948f-a55add1dab40</vt:lpwstr>
  </property>
  <property fmtid="{D5CDD505-2E9C-101B-9397-08002B2CF9AE}" pid="8" name="MSIP_Label_a2531a78-9acb-4fc7-b01c-95adbe6c67f0_ContentBits">
    <vt:lpwstr>0</vt:lpwstr>
  </property>
</Properties>
</file>