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62" r:id="rId6"/>
    <p:sldId id="27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57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62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55F915-B4A2-452E-A775-48BDAAB600F4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0B970EA-0278-480E-A209-ECF6BB3CEC6E}">
      <dgm:prSet/>
      <dgm:spPr/>
      <dgm:t>
        <a:bodyPr/>
        <a:lstStyle/>
        <a:p>
          <a:r>
            <a:rPr lang="en-US" dirty="0"/>
            <a:t>Clients with additional felony charge                picked up after DOC Admission</a:t>
          </a:r>
        </a:p>
      </dgm:t>
    </dgm:pt>
    <dgm:pt modelId="{0942241E-0F5C-4499-A90D-247D96437ACA}" type="parTrans" cxnId="{F90BD9D1-9436-4D81-8C78-9178319A6C51}">
      <dgm:prSet/>
      <dgm:spPr/>
      <dgm:t>
        <a:bodyPr/>
        <a:lstStyle/>
        <a:p>
          <a:endParaRPr lang="en-US"/>
        </a:p>
      </dgm:t>
    </dgm:pt>
    <dgm:pt modelId="{E9DA90E7-A6AD-4F8F-B4F5-84890DFE11FB}" type="sibTrans" cxnId="{F90BD9D1-9436-4D81-8C78-9178319A6C51}">
      <dgm:prSet/>
      <dgm:spPr/>
      <dgm:t>
        <a:bodyPr/>
        <a:lstStyle/>
        <a:p>
          <a:endParaRPr lang="en-US"/>
        </a:p>
      </dgm:t>
    </dgm:pt>
    <dgm:pt modelId="{E864D6BC-B26B-4D62-A272-81E245EE6126}">
      <dgm:prSet/>
      <dgm:spPr/>
      <dgm:t>
        <a:bodyPr/>
        <a:lstStyle/>
        <a:p>
          <a:r>
            <a:rPr lang="en-US" dirty="0"/>
            <a:t>Family Violence (FV) Clients</a:t>
          </a:r>
        </a:p>
      </dgm:t>
    </dgm:pt>
    <dgm:pt modelId="{4B1FAF9A-AE5B-4B14-BDC0-9C01197E02C3}" type="parTrans" cxnId="{4B3A1F25-3A10-447C-B7DE-5FE52A40427D}">
      <dgm:prSet/>
      <dgm:spPr/>
      <dgm:t>
        <a:bodyPr/>
        <a:lstStyle/>
        <a:p>
          <a:endParaRPr lang="en-US"/>
        </a:p>
      </dgm:t>
    </dgm:pt>
    <dgm:pt modelId="{54A57902-0FE5-4101-A045-6242B8F808C5}" type="sibTrans" cxnId="{4B3A1F25-3A10-447C-B7DE-5FE52A40427D}">
      <dgm:prSet/>
      <dgm:spPr/>
      <dgm:t>
        <a:bodyPr/>
        <a:lstStyle/>
        <a:p>
          <a:endParaRPr lang="en-US"/>
        </a:p>
      </dgm:t>
    </dgm:pt>
    <dgm:pt modelId="{EF00D11E-754F-45BC-A6DF-F0B7F4BE4050}">
      <dgm:prSet/>
      <dgm:spPr/>
      <dgm:t>
        <a:bodyPr/>
        <a:lstStyle/>
        <a:p>
          <a:r>
            <a:rPr lang="en-US" dirty="0"/>
            <a:t>Clients held on Detainer</a:t>
          </a:r>
        </a:p>
      </dgm:t>
    </dgm:pt>
    <dgm:pt modelId="{C7D0EFB7-6351-4287-B63A-ACE88B0B4114}" type="parTrans" cxnId="{256E0675-DCFC-4624-8B3B-BB0D1BB3504B}">
      <dgm:prSet/>
      <dgm:spPr/>
      <dgm:t>
        <a:bodyPr/>
        <a:lstStyle/>
        <a:p>
          <a:endParaRPr lang="en-US"/>
        </a:p>
      </dgm:t>
    </dgm:pt>
    <dgm:pt modelId="{A7A35833-3A05-402E-B700-482EAAAA80F1}" type="sibTrans" cxnId="{256E0675-DCFC-4624-8B3B-BB0D1BB3504B}">
      <dgm:prSet/>
      <dgm:spPr/>
      <dgm:t>
        <a:bodyPr/>
        <a:lstStyle/>
        <a:p>
          <a:endParaRPr lang="en-US"/>
        </a:p>
      </dgm:t>
    </dgm:pt>
    <dgm:pt modelId="{8C946AC2-343D-414A-AE64-E00E3C6D151A}">
      <dgm:prSet/>
      <dgm:spPr/>
      <dgm:t>
        <a:bodyPr/>
        <a:lstStyle/>
        <a:p>
          <a:r>
            <a:rPr lang="en-US" dirty="0"/>
            <a:t>Clients not interviewed by Pretrial:</a:t>
          </a:r>
        </a:p>
      </dgm:t>
    </dgm:pt>
    <dgm:pt modelId="{ABB76FA2-0B57-4FD5-87A9-4E1B875C2017}" type="parTrans" cxnId="{F8C8F522-8DB7-4424-8976-AEF1D10249CF}">
      <dgm:prSet/>
      <dgm:spPr/>
      <dgm:t>
        <a:bodyPr/>
        <a:lstStyle/>
        <a:p>
          <a:endParaRPr lang="en-US"/>
        </a:p>
      </dgm:t>
    </dgm:pt>
    <dgm:pt modelId="{E28BC52A-E3D9-478D-A561-CDF3F2755884}" type="sibTrans" cxnId="{F8C8F522-8DB7-4424-8976-AEF1D10249CF}">
      <dgm:prSet/>
      <dgm:spPr/>
      <dgm:t>
        <a:bodyPr/>
        <a:lstStyle/>
        <a:p>
          <a:endParaRPr lang="en-US"/>
        </a:p>
      </dgm:t>
    </dgm:pt>
    <dgm:pt modelId="{554708F7-F6F0-483A-AC09-B6746A7F72D7}">
      <dgm:prSet/>
      <dgm:spPr/>
      <dgm:t>
        <a:bodyPr/>
        <a:lstStyle/>
        <a:p>
          <a:r>
            <a:rPr lang="en-US" dirty="0"/>
            <a:t>Clients held on misdemeanor charges:</a:t>
          </a:r>
        </a:p>
      </dgm:t>
    </dgm:pt>
    <dgm:pt modelId="{8F9C6E87-72AB-4CC7-9EE5-D43D377D53F0}" type="parTrans" cxnId="{9E9EEE8A-0522-4CB2-BF16-9CC55CF92816}">
      <dgm:prSet/>
      <dgm:spPr/>
      <dgm:t>
        <a:bodyPr/>
        <a:lstStyle/>
        <a:p>
          <a:endParaRPr lang="en-US"/>
        </a:p>
      </dgm:t>
    </dgm:pt>
    <dgm:pt modelId="{3E4164BF-53FF-4B99-8F86-8A5902AB903C}" type="sibTrans" cxnId="{9E9EEE8A-0522-4CB2-BF16-9CC55CF92816}">
      <dgm:prSet/>
      <dgm:spPr/>
      <dgm:t>
        <a:bodyPr/>
        <a:lstStyle/>
        <a:p>
          <a:endParaRPr lang="en-US"/>
        </a:p>
      </dgm:t>
    </dgm:pt>
    <dgm:pt modelId="{6FDC427A-C9B0-43AC-93D3-F936C92C7B61}">
      <dgm:prSet/>
      <dgm:spPr/>
      <dgm:t>
        <a:bodyPr/>
        <a:lstStyle/>
        <a:p>
          <a:pPr>
            <a:buFontTx/>
            <a:buNone/>
          </a:pPr>
          <a:r>
            <a:rPr lang="en-US" b="1" dirty="0"/>
            <a:t>111</a:t>
          </a:r>
          <a:endParaRPr lang="en-US" dirty="0"/>
        </a:p>
      </dgm:t>
    </dgm:pt>
    <dgm:pt modelId="{B4B7F936-51B7-4A48-8792-7237C75F1BA6}" type="parTrans" cxnId="{BB6AE467-8702-4628-BF75-BF34CFA5CFC7}">
      <dgm:prSet/>
      <dgm:spPr/>
      <dgm:t>
        <a:bodyPr/>
        <a:lstStyle/>
        <a:p>
          <a:endParaRPr lang="en-US"/>
        </a:p>
      </dgm:t>
    </dgm:pt>
    <dgm:pt modelId="{2B570AB6-1F80-4FA8-813E-CC0DA948C591}" type="sibTrans" cxnId="{BB6AE467-8702-4628-BF75-BF34CFA5CFC7}">
      <dgm:prSet/>
      <dgm:spPr/>
      <dgm:t>
        <a:bodyPr/>
        <a:lstStyle/>
        <a:p>
          <a:endParaRPr lang="en-US"/>
        </a:p>
      </dgm:t>
    </dgm:pt>
    <dgm:pt modelId="{324F8EA3-0350-4D49-A500-24CCB6368AFF}">
      <dgm:prSet/>
      <dgm:spPr/>
      <dgm:t>
        <a:bodyPr/>
        <a:lstStyle/>
        <a:p>
          <a:pPr>
            <a:buNone/>
          </a:pPr>
          <a:r>
            <a:rPr lang="en-US" b="1"/>
            <a:t>40</a:t>
          </a:r>
          <a:endParaRPr lang="en-US" dirty="0"/>
        </a:p>
      </dgm:t>
    </dgm:pt>
    <dgm:pt modelId="{B214C831-F244-461B-822F-F76911F80EF3}" type="parTrans" cxnId="{4BE5FFCB-9503-4210-A46C-147911BCB128}">
      <dgm:prSet/>
      <dgm:spPr/>
      <dgm:t>
        <a:bodyPr/>
        <a:lstStyle/>
        <a:p>
          <a:endParaRPr lang="en-US"/>
        </a:p>
      </dgm:t>
    </dgm:pt>
    <dgm:pt modelId="{3F3EEB4E-21E0-4238-A9A5-085EE556F9A5}" type="sibTrans" cxnId="{4BE5FFCB-9503-4210-A46C-147911BCB128}">
      <dgm:prSet/>
      <dgm:spPr/>
      <dgm:t>
        <a:bodyPr/>
        <a:lstStyle/>
        <a:p>
          <a:endParaRPr lang="en-US"/>
        </a:p>
      </dgm:t>
    </dgm:pt>
    <dgm:pt modelId="{630181C8-2A9B-446A-9098-87FA13464DB4}">
      <dgm:prSet/>
      <dgm:spPr/>
      <dgm:t>
        <a:bodyPr/>
        <a:lstStyle/>
        <a:p>
          <a:pPr>
            <a:buNone/>
          </a:pPr>
          <a:r>
            <a:rPr lang="en-US" b="1" dirty="0"/>
            <a:t>29</a:t>
          </a:r>
          <a:endParaRPr lang="en-US" dirty="0"/>
        </a:p>
      </dgm:t>
    </dgm:pt>
    <dgm:pt modelId="{951A18D9-0F5A-420C-BB5E-CEDF1DA4A58A}" type="parTrans" cxnId="{43487344-70F6-47DE-8263-6CCA038B6A90}">
      <dgm:prSet/>
      <dgm:spPr/>
      <dgm:t>
        <a:bodyPr/>
        <a:lstStyle/>
        <a:p>
          <a:endParaRPr lang="en-US"/>
        </a:p>
      </dgm:t>
    </dgm:pt>
    <dgm:pt modelId="{4510DA42-1850-44DC-AFF9-4DF93923B8A7}" type="sibTrans" cxnId="{43487344-70F6-47DE-8263-6CCA038B6A90}">
      <dgm:prSet/>
      <dgm:spPr/>
      <dgm:t>
        <a:bodyPr/>
        <a:lstStyle/>
        <a:p>
          <a:endParaRPr lang="en-US"/>
        </a:p>
      </dgm:t>
    </dgm:pt>
    <dgm:pt modelId="{1FE49D98-5AF4-425A-9AAF-5D55E0CC5FB0}">
      <dgm:prSet/>
      <dgm:spPr/>
      <dgm:t>
        <a:bodyPr/>
        <a:lstStyle/>
        <a:p>
          <a:pPr>
            <a:buNone/>
          </a:pPr>
          <a:r>
            <a:rPr lang="en-US" b="1" dirty="0"/>
            <a:t>42</a:t>
          </a:r>
          <a:endParaRPr lang="en-US" dirty="0"/>
        </a:p>
      </dgm:t>
    </dgm:pt>
    <dgm:pt modelId="{F8BECE91-F4F3-4D44-8BB2-A08FC29CF7BD}" type="parTrans" cxnId="{283BE968-84ED-4DBC-AD36-2568E3354B94}">
      <dgm:prSet/>
      <dgm:spPr/>
      <dgm:t>
        <a:bodyPr/>
        <a:lstStyle/>
        <a:p>
          <a:endParaRPr lang="en-US"/>
        </a:p>
      </dgm:t>
    </dgm:pt>
    <dgm:pt modelId="{E4D5616D-4823-420A-9F06-83594C19D426}" type="sibTrans" cxnId="{283BE968-84ED-4DBC-AD36-2568E3354B94}">
      <dgm:prSet/>
      <dgm:spPr/>
      <dgm:t>
        <a:bodyPr/>
        <a:lstStyle/>
        <a:p>
          <a:endParaRPr lang="en-US"/>
        </a:p>
      </dgm:t>
    </dgm:pt>
    <dgm:pt modelId="{F84DB40C-26A3-4DCF-91E9-71DD7F9368BF}">
      <dgm:prSet/>
      <dgm:spPr/>
      <dgm:t>
        <a:bodyPr/>
        <a:lstStyle/>
        <a:p>
          <a:pPr>
            <a:buNone/>
          </a:pPr>
          <a:r>
            <a:rPr lang="en-US" b="1" dirty="0"/>
            <a:t>161</a:t>
          </a:r>
          <a:endParaRPr lang="en-US" dirty="0"/>
        </a:p>
      </dgm:t>
    </dgm:pt>
    <dgm:pt modelId="{50DA5294-9FED-4C26-8DA9-D1AD1721F87E}" type="parTrans" cxnId="{FA2CE8EB-B417-487A-B2CE-43F305C93595}">
      <dgm:prSet/>
      <dgm:spPr/>
      <dgm:t>
        <a:bodyPr/>
        <a:lstStyle/>
        <a:p>
          <a:endParaRPr lang="en-US"/>
        </a:p>
      </dgm:t>
    </dgm:pt>
    <dgm:pt modelId="{65ADA91E-2FF9-4C95-8B5E-546717B8C2A4}" type="sibTrans" cxnId="{FA2CE8EB-B417-487A-B2CE-43F305C93595}">
      <dgm:prSet/>
      <dgm:spPr/>
      <dgm:t>
        <a:bodyPr/>
        <a:lstStyle/>
        <a:p>
          <a:endParaRPr lang="en-US"/>
        </a:p>
      </dgm:t>
    </dgm:pt>
    <dgm:pt modelId="{9C158059-C4CE-4B07-965D-57F0D2DA2A20}" type="pres">
      <dgm:prSet presAssocID="{BE55F915-B4A2-452E-A775-48BDAAB600F4}" presName="Name0" presStyleCnt="0">
        <dgm:presLayoutVars>
          <dgm:dir/>
          <dgm:animLvl val="lvl"/>
          <dgm:resizeHandles val="exact"/>
        </dgm:presLayoutVars>
      </dgm:prSet>
      <dgm:spPr/>
    </dgm:pt>
    <dgm:pt modelId="{1F526F26-F83A-4BB7-BA16-8DA5496836CE}" type="pres">
      <dgm:prSet presAssocID="{30B970EA-0278-480E-A209-ECF6BB3CEC6E}" presName="linNode" presStyleCnt="0"/>
      <dgm:spPr/>
    </dgm:pt>
    <dgm:pt modelId="{EE593645-5EF7-4C97-9E5E-05B54A5F078D}" type="pres">
      <dgm:prSet presAssocID="{30B970EA-0278-480E-A209-ECF6BB3CEC6E}" presName="parentText" presStyleLbl="node1" presStyleIdx="0" presStyleCnt="5" custScaleX="1411080">
        <dgm:presLayoutVars>
          <dgm:chMax val="1"/>
          <dgm:bulletEnabled val="1"/>
        </dgm:presLayoutVars>
      </dgm:prSet>
      <dgm:spPr/>
    </dgm:pt>
    <dgm:pt modelId="{4E40AA27-F378-4CEB-AA57-27A8BD90D184}" type="pres">
      <dgm:prSet presAssocID="{30B970EA-0278-480E-A209-ECF6BB3CEC6E}" presName="descendantText" presStyleLbl="alignAccFollowNode1" presStyleIdx="0" presStyleCnt="5">
        <dgm:presLayoutVars>
          <dgm:bulletEnabled val="1"/>
        </dgm:presLayoutVars>
      </dgm:prSet>
      <dgm:spPr/>
    </dgm:pt>
    <dgm:pt modelId="{784658E8-1C13-48C5-AFE7-20586EC7C80B}" type="pres">
      <dgm:prSet presAssocID="{E9DA90E7-A6AD-4F8F-B4F5-84890DFE11FB}" presName="sp" presStyleCnt="0"/>
      <dgm:spPr/>
    </dgm:pt>
    <dgm:pt modelId="{796881B1-FD38-4577-8977-64845160F142}" type="pres">
      <dgm:prSet presAssocID="{E864D6BC-B26B-4D62-A272-81E245EE6126}" presName="linNode" presStyleCnt="0"/>
      <dgm:spPr/>
    </dgm:pt>
    <dgm:pt modelId="{4D4ADA88-46AF-4B39-8316-5615BF35D528}" type="pres">
      <dgm:prSet presAssocID="{E864D6BC-B26B-4D62-A272-81E245EE6126}" presName="parentText" presStyleLbl="node1" presStyleIdx="1" presStyleCnt="5" custScaleX="1411080">
        <dgm:presLayoutVars>
          <dgm:chMax val="1"/>
          <dgm:bulletEnabled val="1"/>
        </dgm:presLayoutVars>
      </dgm:prSet>
      <dgm:spPr/>
    </dgm:pt>
    <dgm:pt modelId="{1D2FC950-56D2-4F4D-A37F-4BDEF7ECE2A0}" type="pres">
      <dgm:prSet presAssocID="{E864D6BC-B26B-4D62-A272-81E245EE6126}" presName="descendantText" presStyleLbl="alignAccFollowNode1" presStyleIdx="1" presStyleCnt="5">
        <dgm:presLayoutVars>
          <dgm:bulletEnabled val="1"/>
        </dgm:presLayoutVars>
      </dgm:prSet>
      <dgm:spPr/>
    </dgm:pt>
    <dgm:pt modelId="{C52514F3-D959-446E-9585-26CB2AA2A596}" type="pres">
      <dgm:prSet presAssocID="{54A57902-0FE5-4101-A045-6242B8F808C5}" presName="sp" presStyleCnt="0"/>
      <dgm:spPr/>
    </dgm:pt>
    <dgm:pt modelId="{14E10290-1F11-4021-B307-BE00A67FC24B}" type="pres">
      <dgm:prSet presAssocID="{EF00D11E-754F-45BC-A6DF-F0B7F4BE4050}" presName="linNode" presStyleCnt="0"/>
      <dgm:spPr/>
    </dgm:pt>
    <dgm:pt modelId="{3CAA3D7E-6DDD-40E1-9FCD-7BCACD2B7186}" type="pres">
      <dgm:prSet presAssocID="{EF00D11E-754F-45BC-A6DF-F0B7F4BE4050}" presName="parentText" presStyleLbl="node1" presStyleIdx="2" presStyleCnt="5" custScaleX="1411080">
        <dgm:presLayoutVars>
          <dgm:chMax val="1"/>
          <dgm:bulletEnabled val="1"/>
        </dgm:presLayoutVars>
      </dgm:prSet>
      <dgm:spPr/>
    </dgm:pt>
    <dgm:pt modelId="{3C5BAABC-4BF8-4686-AC3C-0E5857638AE5}" type="pres">
      <dgm:prSet presAssocID="{EF00D11E-754F-45BC-A6DF-F0B7F4BE4050}" presName="descendantText" presStyleLbl="alignAccFollowNode1" presStyleIdx="2" presStyleCnt="5">
        <dgm:presLayoutVars>
          <dgm:bulletEnabled val="1"/>
        </dgm:presLayoutVars>
      </dgm:prSet>
      <dgm:spPr/>
    </dgm:pt>
    <dgm:pt modelId="{DB084BF1-2092-401F-A722-2E06B593F806}" type="pres">
      <dgm:prSet presAssocID="{A7A35833-3A05-402E-B700-482EAAAA80F1}" presName="sp" presStyleCnt="0"/>
      <dgm:spPr/>
    </dgm:pt>
    <dgm:pt modelId="{F8B2C334-3260-40E4-9CB7-E5E67190E991}" type="pres">
      <dgm:prSet presAssocID="{8C946AC2-343D-414A-AE64-E00E3C6D151A}" presName="linNode" presStyleCnt="0"/>
      <dgm:spPr/>
    </dgm:pt>
    <dgm:pt modelId="{E5056DAD-274D-4D99-9062-15030CEBA326}" type="pres">
      <dgm:prSet presAssocID="{8C946AC2-343D-414A-AE64-E00E3C6D151A}" presName="parentText" presStyleLbl="node1" presStyleIdx="3" presStyleCnt="5" custScaleX="1411080">
        <dgm:presLayoutVars>
          <dgm:chMax val="1"/>
          <dgm:bulletEnabled val="1"/>
        </dgm:presLayoutVars>
      </dgm:prSet>
      <dgm:spPr/>
    </dgm:pt>
    <dgm:pt modelId="{F847EE87-5C98-4EA7-A4E7-C3F58E3F8862}" type="pres">
      <dgm:prSet presAssocID="{8C946AC2-343D-414A-AE64-E00E3C6D151A}" presName="descendantText" presStyleLbl="alignAccFollowNode1" presStyleIdx="3" presStyleCnt="5">
        <dgm:presLayoutVars>
          <dgm:bulletEnabled val="1"/>
        </dgm:presLayoutVars>
      </dgm:prSet>
      <dgm:spPr/>
    </dgm:pt>
    <dgm:pt modelId="{427AAED0-98EE-4A4B-BD08-FFFBE964C4C2}" type="pres">
      <dgm:prSet presAssocID="{E28BC52A-E3D9-478D-A561-CDF3F2755884}" presName="sp" presStyleCnt="0"/>
      <dgm:spPr/>
    </dgm:pt>
    <dgm:pt modelId="{81BD2143-878F-4653-A50E-95CCA84A7BD7}" type="pres">
      <dgm:prSet presAssocID="{554708F7-F6F0-483A-AC09-B6746A7F72D7}" presName="linNode" presStyleCnt="0"/>
      <dgm:spPr/>
    </dgm:pt>
    <dgm:pt modelId="{21DEE7B8-9644-43F4-9ACF-CA0737A91C25}" type="pres">
      <dgm:prSet presAssocID="{554708F7-F6F0-483A-AC09-B6746A7F72D7}" presName="parentText" presStyleLbl="node1" presStyleIdx="4" presStyleCnt="5" custScaleX="1411080">
        <dgm:presLayoutVars>
          <dgm:chMax val="1"/>
          <dgm:bulletEnabled val="1"/>
        </dgm:presLayoutVars>
      </dgm:prSet>
      <dgm:spPr/>
    </dgm:pt>
    <dgm:pt modelId="{B71B5D91-EB86-4F1D-B63A-6AA47AFBD60F}" type="pres">
      <dgm:prSet presAssocID="{554708F7-F6F0-483A-AC09-B6746A7F72D7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F8C8F522-8DB7-4424-8976-AEF1D10249CF}" srcId="{BE55F915-B4A2-452E-A775-48BDAAB600F4}" destId="{8C946AC2-343D-414A-AE64-E00E3C6D151A}" srcOrd="3" destOrd="0" parTransId="{ABB76FA2-0B57-4FD5-87A9-4E1B875C2017}" sibTransId="{E28BC52A-E3D9-478D-A561-CDF3F2755884}"/>
    <dgm:cxn modelId="{4B3A1F25-3A10-447C-B7DE-5FE52A40427D}" srcId="{BE55F915-B4A2-452E-A775-48BDAAB600F4}" destId="{E864D6BC-B26B-4D62-A272-81E245EE6126}" srcOrd="1" destOrd="0" parTransId="{4B1FAF9A-AE5B-4B14-BDC0-9C01197E02C3}" sibTransId="{54A57902-0FE5-4101-A045-6242B8F808C5}"/>
    <dgm:cxn modelId="{FACA7B2C-1525-4FCE-B82F-D6C24F7430CB}" type="presOf" srcId="{1FE49D98-5AF4-425A-9AAF-5D55E0CC5FB0}" destId="{F847EE87-5C98-4EA7-A4E7-C3F58E3F8862}" srcOrd="0" destOrd="0" presId="urn:microsoft.com/office/officeart/2005/8/layout/vList5"/>
    <dgm:cxn modelId="{BDFE592F-6904-4882-A670-54191B3A3309}" type="presOf" srcId="{630181C8-2A9B-446A-9098-87FA13464DB4}" destId="{3C5BAABC-4BF8-4686-AC3C-0E5857638AE5}" srcOrd="0" destOrd="0" presId="urn:microsoft.com/office/officeart/2005/8/layout/vList5"/>
    <dgm:cxn modelId="{63885941-3108-4DA6-B7D3-26E1869F780C}" type="presOf" srcId="{BE55F915-B4A2-452E-A775-48BDAAB600F4}" destId="{9C158059-C4CE-4B07-965D-57F0D2DA2A20}" srcOrd="0" destOrd="0" presId="urn:microsoft.com/office/officeart/2005/8/layout/vList5"/>
    <dgm:cxn modelId="{43487344-70F6-47DE-8263-6CCA038B6A90}" srcId="{EF00D11E-754F-45BC-A6DF-F0B7F4BE4050}" destId="{630181C8-2A9B-446A-9098-87FA13464DB4}" srcOrd="0" destOrd="0" parTransId="{951A18D9-0F5A-420C-BB5E-CEDF1DA4A58A}" sibTransId="{4510DA42-1850-44DC-AFF9-4DF93923B8A7}"/>
    <dgm:cxn modelId="{BB6AE467-8702-4628-BF75-BF34CFA5CFC7}" srcId="{30B970EA-0278-480E-A209-ECF6BB3CEC6E}" destId="{6FDC427A-C9B0-43AC-93D3-F936C92C7B61}" srcOrd="0" destOrd="0" parTransId="{B4B7F936-51B7-4A48-8792-7237C75F1BA6}" sibTransId="{2B570AB6-1F80-4FA8-813E-CC0DA948C591}"/>
    <dgm:cxn modelId="{283BE968-84ED-4DBC-AD36-2568E3354B94}" srcId="{8C946AC2-343D-414A-AE64-E00E3C6D151A}" destId="{1FE49D98-5AF4-425A-9AAF-5D55E0CC5FB0}" srcOrd="0" destOrd="0" parTransId="{F8BECE91-F4F3-4D44-8BB2-A08FC29CF7BD}" sibTransId="{E4D5616D-4823-420A-9F06-83594C19D426}"/>
    <dgm:cxn modelId="{781D3A6A-02FB-49CE-9A22-6262DB68C0FE}" type="presOf" srcId="{6FDC427A-C9B0-43AC-93D3-F936C92C7B61}" destId="{4E40AA27-F378-4CEB-AA57-27A8BD90D184}" srcOrd="0" destOrd="0" presId="urn:microsoft.com/office/officeart/2005/8/layout/vList5"/>
    <dgm:cxn modelId="{C0303473-F81C-42A8-B8BD-73C678932190}" type="presOf" srcId="{30B970EA-0278-480E-A209-ECF6BB3CEC6E}" destId="{EE593645-5EF7-4C97-9E5E-05B54A5F078D}" srcOrd="0" destOrd="0" presId="urn:microsoft.com/office/officeart/2005/8/layout/vList5"/>
    <dgm:cxn modelId="{A06BA254-8007-45A5-AF93-CC218A9450EF}" type="presOf" srcId="{554708F7-F6F0-483A-AC09-B6746A7F72D7}" destId="{21DEE7B8-9644-43F4-9ACF-CA0737A91C25}" srcOrd="0" destOrd="0" presId="urn:microsoft.com/office/officeart/2005/8/layout/vList5"/>
    <dgm:cxn modelId="{256E0675-DCFC-4624-8B3B-BB0D1BB3504B}" srcId="{BE55F915-B4A2-452E-A775-48BDAAB600F4}" destId="{EF00D11E-754F-45BC-A6DF-F0B7F4BE4050}" srcOrd="2" destOrd="0" parTransId="{C7D0EFB7-6351-4287-B63A-ACE88B0B4114}" sibTransId="{A7A35833-3A05-402E-B700-482EAAAA80F1}"/>
    <dgm:cxn modelId="{40051E7F-1476-4F04-981D-B2EF25D4FFF7}" type="presOf" srcId="{F84DB40C-26A3-4DCF-91E9-71DD7F9368BF}" destId="{B71B5D91-EB86-4F1D-B63A-6AA47AFBD60F}" srcOrd="0" destOrd="0" presId="urn:microsoft.com/office/officeart/2005/8/layout/vList5"/>
    <dgm:cxn modelId="{9E9EEE8A-0522-4CB2-BF16-9CC55CF92816}" srcId="{BE55F915-B4A2-452E-A775-48BDAAB600F4}" destId="{554708F7-F6F0-483A-AC09-B6746A7F72D7}" srcOrd="4" destOrd="0" parTransId="{8F9C6E87-72AB-4CC7-9EE5-D43D377D53F0}" sibTransId="{3E4164BF-53FF-4B99-8F86-8A5902AB903C}"/>
    <dgm:cxn modelId="{A6F45295-55FB-4595-B019-4EA43E3F1290}" type="presOf" srcId="{8C946AC2-343D-414A-AE64-E00E3C6D151A}" destId="{E5056DAD-274D-4D99-9062-15030CEBA326}" srcOrd="0" destOrd="0" presId="urn:microsoft.com/office/officeart/2005/8/layout/vList5"/>
    <dgm:cxn modelId="{2E9199AF-9903-49DC-AFD2-E1AF4694F46C}" type="presOf" srcId="{EF00D11E-754F-45BC-A6DF-F0B7F4BE4050}" destId="{3CAA3D7E-6DDD-40E1-9FCD-7BCACD2B7186}" srcOrd="0" destOrd="0" presId="urn:microsoft.com/office/officeart/2005/8/layout/vList5"/>
    <dgm:cxn modelId="{B27EBAB0-866D-4192-82C2-7F5380CF54CE}" type="presOf" srcId="{324F8EA3-0350-4D49-A500-24CCB6368AFF}" destId="{1D2FC950-56D2-4F4D-A37F-4BDEF7ECE2A0}" srcOrd="0" destOrd="0" presId="urn:microsoft.com/office/officeart/2005/8/layout/vList5"/>
    <dgm:cxn modelId="{4BE5FFCB-9503-4210-A46C-147911BCB128}" srcId="{E864D6BC-B26B-4D62-A272-81E245EE6126}" destId="{324F8EA3-0350-4D49-A500-24CCB6368AFF}" srcOrd="0" destOrd="0" parTransId="{B214C831-F244-461B-822F-F76911F80EF3}" sibTransId="{3F3EEB4E-21E0-4238-A9A5-085EE556F9A5}"/>
    <dgm:cxn modelId="{F90BD9D1-9436-4D81-8C78-9178319A6C51}" srcId="{BE55F915-B4A2-452E-A775-48BDAAB600F4}" destId="{30B970EA-0278-480E-A209-ECF6BB3CEC6E}" srcOrd="0" destOrd="0" parTransId="{0942241E-0F5C-4499-A90D-247D96437ACA}" sibTransId="{E9DA90E7-A6AD-4F8F-B4F5-84890DFE11FB}"/>
    <dgm:cxn modelId="{1B93BBE6-09AE-46EE-9968-A869C77BF1E7}" type="presOf" srcId="{E864D6BC-B26B-4D62-A272-81E245EE6126}" destId="{4D4ADA88-46AF-4B39-8316-5615BF35D528}" srcOrd="0" destOrd="0" presId="urn:microsoft.com/office/officeart/2005/8/layout/vList5"/>
    <dgm:cxn modelId="{FA2CE8EB-B417-487A-B2CE-43F305C93595}" srcId="{554708F7-F6F0-483A-AC09-B6746A7F72D7}" destId="{F84DB40C-26A3-4DCF-91E9-71DD7F9368BF}" srcOrd="0" destOrd="0" parTransId="{50DA5294-9FED-4C26-8DA9-D1AD1721F87E}" sibTransId="{65ADA91E-2FF9-4C95-8B5E-546717B8C2A4}"/>
    <dgm:cxn modelId="{86D718AE-DE38-4F47-AD27-72C0C9D71359}" type="presParOf" srcId="{9C158059-C4CE-4B07-965D-57F0D2DA2A20}" destId="{1F526F26-F83A-4BB7-BA16-8DA5496836CE}" srcOrd="0" destOrd="0" presId="urn:microsoft.com/office/officeart/2005/8/layout/vList5"/>
    <dgm:cxn modelId="{52883CA8-C109-4A2B-AB19-8FC49E499D4A}" type="presParOf" srcId="{1F526F26-F83A-4BB7-BA16-8DA5496836CE}" destId="{EE593645-5EF7-4C97-9E5E-05B54A5F078D}" srcOrd="0" destOrd="0" presId="urn:microsoft.com/office/officeart/2005/8/layout/vList5"/>
    <dgm:cxn modelId="{B213D911-441D-4528-9AD1-B5A21859F7EB}" type="presParOf" srcId="{1F526F26-F83A-4BB7-BA16-8DA5496836CE}" destId="{4E40AA27-F378-4CEB-AA57-27A8BD90D184}" srcOrd="1" destOrd="0" presId="urn:microsoft.com/office/officeart/2005/8/layout/vList5"/>
    <dgm:cxn modelId="{7D6F4F90-1779-41EC-953B-7EF8FAB89008}" type="presParOf" srcId="{9C158059-C4CE-4B07-965D-57F0D2DA2A20}" destId="{784658E8-1C13-48C5-AFE7-20586EC7C80B}" srcOrd="1" destOrd="0" presId="urn:microsoft.com/office/officeart/2005/8/layout/vList5"/>
    <dgm:cxn modelId="{4C4180F4-2040-4FB4-9684-652ADA4D7034}" type="presParOf" srcId="{9C158059-C4CE-4B07-965D-57F0D2DA2A20}" destId="{796881B1-FD38-4577-8977-64845160F142}" srcOrd="2" destOrd="0" presId="urn:microsoft.com/office/officeart/2005/8/layout/vList5"/>
    <dgm:cxn modelId="{1145FDB9-9FFD-45C1-886D-2556658D4F3C}" type="presParOf" srcId="{796881B1-FD38-4577-8977-64845160F142}" destId="{4D4ADA88-46AF-4B39-8316-5615BF35D528}" srcOrd="0" destOrd="0" presId="urn:microsoft.com/office/officeart/2005/8/layout/vList5"/>
    <dgm:cxn modelId="{930C5257-077A-4FF3-A22E-72543DCF43F6}" type="presParOf" srcId="{796881B1-FD38-4577-8977-64845160F142}" destId="{1D2FC950-56D2-4F4D-A37F-4BDEF7ECE2A0}" srcOrd="1" destOrd="0" presId="urn:microsoft.com/office/officeart/2005/8/layout/vList5"/>
    <dgm:cxn modelId="{5CAE12FD-1799-49C2-A688-30D5747C9EB3}" type="presParOf" srcId="{9C158059-C4CE-4B07-965D-57F0D2DA2A20}" destId="{C52514F3-D959-446E-9585-26CB2AA2A596}" srcOrd="3" destOrd="0" presId="urn:microsoft.com/office/officeart/2005/8/layout/vList5"/>
    <dgm:cxn modelId="{164FC4ED-933D-4E20-AF52-D35DE9C7BCDA}" type="presParOf" srcId="{9C158059-C4CE-4B07-965D-57F0D2DA2A20}" destId="{14E10290-1F11-4021-B307-BE00A67FC24B}" srcOrd="4" destOrd="0" presId="urn:microsoft.com/office/officeart/2005/8/layout/vList5"/>
    <dgm:cxn modelId="{010FCC28-286F-4AE0-A038-3CB9F686B6C3}" type="presParOf" srcId="{14E10290-1F11-4021-B307-BE00A67FC24B}" destId="{3CAA3D7E-6DDD-40E1-9FCD-7BCACD2B7186}" srcOrd="0" destOrd="0" presId="urn:microsoft.com/office/officeart/2005/8/layout/vList5"/>
    <dgm:cxn modelId="{A5C1B0D4-45C4-492B-A469-825AE5738174}" type="presParOf" srcId="{14E10290-1F11-4021-B307-BE00A67FC24B}" destId="{3C5BAABC-4BF8-4686-AC3C-0E5857638AE5}" srcOrd="1" destOrd="0" presId="urn:microsoft.com/office/officeart/2005/8/layout/vList5"/>
    <dgm:cxn modelId="{232A8AAA-592B-4B4B-B3FA-18BB15ECB85A}" type="presParOf" srcId="{9C158059-C4CE-4B07-965D-57F0D2DA2A20}" destId="{DB084BF1-2092-401F-A722-2E06B593F806}" srcOrd="5" destOrd="0" presId="urn:microsoft.com/office/officeart/2005/8/layout/vList5"/>
    <dgm:cxn modelId="{760B2F4D-357E-42D0-B7EE-1DDBBB77EABB}" type="presParOf" srcId="{9C158059-C4CE-4B07-965D-57F0D2DA2A20}" destId="{F8B2C334-3260-40E4-9CB7-E5E67190E991}" srcOrd="6" destOrd="0" presId="urn:microsoft.com/office/officeart/2005/8/layout/vList5"/>
    <dgm:cxn modelId="{5439A14B-8522-48F0-A249-B7A63F43E1C6}" type="presParOf" srcId="{F8B2C334-3260-40E4-9CB7-E5E67190E991}" destId="{E5056DAD-274D-4D99-9062-15030CEBA326}" srcOrd="0" destOrd="0" presId="urn:microsoft.com/office/officeart/2005/8/layout/vList5"/>
    <dgm:cxn modelId="{3BEF95F8-23DD-4E82-8388-9167CDF5EF7D}" type="presParOf" srcId="{F8B2C334-3260-40E4-9CB7-E5E67190E991}" destId="{F847EE87-5C98-4EA7-A4E7-C3F58E3F8862}" srcOrd="1" destOrd="0" presId="urn:microsoft.com/office/officeart/2005/8/layout/vList5"/>
    <dgm:cxn modelId="{3253BCC8-864C-4D1C-9154-22E4A4E84012}" type="presParOf" srcId="{9C158059-C4CE-4B07-965D-57F0D2DA2A20}" destId="{427AAED0-98EE-4A4B-BD08-FFFBE964C4C2}" srcOrd="7" destOrd="0" presId="urn:microsoft.com/office/officeart/2005/8/layout/vList5"/>
    <dgm:cxn modelId="{A49FC478-EA55-48F1-98A3-096AF0E4B407}" type="presParOf" srcId="{9C158059-C4CE-4B07-965D-57F0D2DA2A20}" destId="{81BD2143-878F-4653-A50E-95CCA84A7BD7}" srcOrd="8" destOrd="0" presId="urn:microsoft.com/office/officeart/2005/8/layout/vList5"/>
    <dgm:cxn modelId="{86D9DE4C-FE80-4139-B78B-2A304219CC65}" type="presParOf" srcId="{81BD2143-878F-4653-A50E-95CCA84A7BD7}" destId="{21DEE7B8-9644-43F4-9ACF-CA0737A91C25}" srcOrd="0" destOrd="0" presId="urn:microsoft.com/office/officeart/2005/8/layout/vList5"/>
    <dgm:cxn modelId="{8C3013B8-FECA-4234-AFC2-91E7C7B5FDBB}" type="presParOf" srcId="{81BD2143-878F-4653-A50E-95CCA84A7BD7}" destId="{B71B5D91-EB86-4F1D-B63A-6AA47AFBD60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2FCAD4-5369-4A23-9446-4A23B89F09CA}" type="doc">
      <dgm:prSet loTypeId="urn:microsoft.com/office/officeart/2005/8/layout/target2" loCatId="relationship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77253CB-96E8-4750-AE53-C6D286643951}">
      <dgm:prSet custT="1"/>
      <dgm:spPr/>
      <dgm:t>
        <a:bodyPr/>
        <a:lstStyle/>
        <a:p>
          <a:pPr algn="ctr"/>
          <a:r>
            <a:rPr lang="en-US" sz="3000" b="0" dirty="0"/>
            <a:t>Review of 144 clients with </a:t>
          </a:r>
        </a:p>
        <a:p>
          <a:pPr algn="ctr"/>
          <a:r>
            <a:rPr lang="en-US" sz="3000" b="0" dirty="0"/>
            <a:t>DOC admit date </a:t>
          </a:r>
          <a:r>
            <a:rPr lang="en-US" sz="3000" b="0" u="sng" dirty="0"/>
            <a:t>03/10/2023 - 10/14/2025</a:t>
          </a:r>
          <a:endParaRPr lang="en-US" sz="3000" b="0" dirty="0"/>
        </a:p>
      </dgm:t>
    </dgm:pt>
    <dgm:pt modelId="{42F99044-38D7-484F-8C8B-8AB65E4FFC82}" type="parTrans" cxnId="{B8EA1039-8CC7-4C5B-8935-F4A2BCFF7B19}">
      <dgm:prSet/>
      <dgm:spPr/>
      <dgm:t>
        <a:bodyPr/>
        <a:lstStyle/>
        <a:p>
          <a:endParaRPr lang="en-US"/>
        </a:p>
      </dgm:t>
    </dgm:pt>
    <dgm:pt modelId="{311B2E5B-BAF0-46EF-8FCC-873B705BDC6F}" type="sibTrans" cxnId="{B8EA1039-8CC7-4C5B-8935-F4A2BCFF7B19}">
      <dgm:prSet/>
      <dgm:spPr/>
      <dgm:t>
        <a:bodyPr/>
        <a:lstStyle/>
        <a:p>
          <a:endParaRPr lang="en-US"/>
        </a:p>
      </dgm:t>
    </dgm:pt>
    <dgm:pt modelId="{94F6930C-AB9B-48FC-A306-9B432EC62445}">
      <dgm:prSet/>
      <dgm:spPr/>
      <dgm:t>
        <a:bodyPr/>
        <a:lstStyle/>
        <a:p>
          <a:r>
            <a:rPr lang="en-US" b="0" u="none" dirty="0"/>
            <a:t>Risk Scores of           +6 – -21                      (least to highest risk)</a:t>
          </a:r>
        </a:p>
      </dgm:t>
    </dgm:pt>
    <dgm:pt modelId="{46B14AF3-0252-48C7-AC1B-A84AFBD09532}" type="parTrans" cxnId="{22C39892-072C-4E0D-9644-12342B7FD89B}">
      <dgm:prSet/>
      <dgm:spPr/>
      <dgm:t>
        <a:bodyPr/>
        <a:lstStyle/>
        <a:p>
          <a:endParaRPr lang="en-US"/>
        </a:p>
      </dgm:t>
    </dgm:pt>
    <dgm:pt modelId="{021EC568-4A2F-4E70-9AAF-7834AED305D7}" type="sibTrans" cxnId="{22C39892-072C-4E0D-9644-12342B7FD89B}">
      <dgm:prSet/>
      <dgm:spPr/>
      <dgm:t>
        <a:bodyPr/>
        <a:lstStyle/>
        <a:p>
          <a:endParaRPr lang="en-US"/>
        </a:p>
      </dgm:t>
    </dgm:pt>
    <dgm:pt modelId="{77F7B3F8-F0B3-4AF5-A291-00C97021BAFE}">
      <dgm:prSet/>
      <dgm:spPr/>
      <dgm:t>
        <a:bodyPr/>
        <a:lstStyle/>
        <a:p>
          <a:pPr algn="ctr"/>
          <a:r>
            <a:rPr lang="en-US" b="0" u="none" dirty="0"/>
            <a:t>Six clients fell into the            0 –+6 point range </a:t>
          </a:r>
        </a:p>
      </dgm:t>
    </dgm:pt>
    <dgm:pt modelId="{E3C225F7-551C-4FC1-B240-389886661809}" type="parTrans" cxnId="{F1A7599E-5E09-4FE1-A056-33F77B020057}">
      <dgm:prSet/>
      <dgm:spPr/>
      <dgm:t>
        <a:bodyPr/>
        <a:lstStyle/>
        <a:p>
          <a:endParaRPr lang="en-US"/>
        </a:p>
      </dgm:t>
    </dgm:pt>
    <dgm:pt modelId="{49165A8D-5B06-4C05-AF41-D34480623C77}" type="sibTrans" cxnId="{F1A7599E-5E09-4FE1-A056-33F77B020057}">
      <dgm:prSet/>
      <dgm:spPr/>
      <dgm:t>
        <a:bodyPr/>
        <a:lstStyle/>
        <a:p>
          <a:endParaRPr lang="en-US"/>
        </a:p>
      </dgm:t>
    </dgm:pt>
    <dgm:pt modelId="{0DD23F2F-605F-4A4E-BB30-9D0049C7444F}">
      <dgm:prSet/>
      <dgm:spPr/>
      <dgm:t>
        <a:bodyPr/>
        <a:lstStyle/>
        <a:p>
          <a:pPr algn="ctr"/>
          <a:r>
            <a:rPr lang="en-US" b="0" u="none" dirty="0"/>
            <a:t>3 of the 6 clients have been disposed of in court</a:t>
          </a:r>
        </a:p>
      </dgm:t>
    </dgm:pt>
    <dgm:pt modelId="{C7CD9B9C-7152-4275-849B-F81CB1D28FE1}" type="parTrans" cxnId="{963885E7-773B-4776-9687-63331A68DE65}">
      <dgm:prSet/>
      <dgm:spPr/>
      <dgm:t>
        <a:bodyPr/>
        <a:lstStyle/>
        <a:p>
          <a:endParaRPr lang="en-US"/>
        </a:p>
      </dgm:t>
    </dgm:pt>
    <dgm:pt modelId="{1430F87F-EF94-42CB-ADED-AECE9056D7FF}" type="sibTrans" cxnId="{963885E7-773B-4776-9687-63331A68DE65}">
      <dgm:prSet/>
      <dgm:spPr/>
      <dgm:t>
        <a:bodyPr/>
        <a:lstStyle/>
        <a:p>
          <a:endParaRPr lang="en-US"/>
        </a:p>
      </dgm:t>
    </dgm:pt>
    <dgm:pt modelId="{E4A85D20-514B-4597-B3E5-F5C9CC3B75C0}">
      <dgm:prSet/>
      <dgm:spPr/>
      <dgm:t>
        <a:bodyPr/>
        <a:lstStyle/>
        <a:p>
          <a:r>
            <a:rPr lang="en-US" b="0" u="none" dirty="0"/>
            <a:t>The average risk score for all clients was: -10.5</a:t>
          </a:r>
        </a:p>
      </dgm:t>
    </dgm:pt>
    <dgm:pt modelId="{016B584F-226B-45E8-BB09-D51F10C740E7}" type="parTrans" cxnId="{2F146907-8AE0-404A-B35F-314D568C435C}">
      <dgm:prSet/>
      <dgm:spPr/>
      <dgm:t>
        <a:bodyPr/>
        <a:lstStyle/>
        <a:p>
          <a:endParaRPr lang="en-US"/>
        </a:p>
      </dgm:t>
    </dgm:pt>
    <dgm:pt modelId="{784077EE-6275-448C-B396-857CF687B5F0}" type="sibTrans" cxnId="{2F146907-8AE0-404A-B35F-314D568C435C}">
      <dgm:prSet/>
      <dgm:spPr/>
      <dgm:t>
        <a:bodyPr/>
        <a:lstStyle/>
        <a:p>
          <a:endParaRPr lang="en-US"/>
        </a:p>
      </dgm:t>
    </dgm:pt>
    <dgm:pt modelId="{83CBCF8D-0514-4C73-8EB7-1BA1A3ABA7CE}" type="pres">
      <dgm:prSet presAssocID="{8F2FCAD4-5369-4A23-9446-4A23B89F09CA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EDAAF1A5-EC55-4EBB-AA94-F1FDD24CB132}" type="pres">
      <dgm:prSet presAssocID="{8F2FCAD4-5369-4A23-9446-4A23B89F09CA}" presName="outerBox" presStyleCnt="0"/>
      <dgm:spPr/>
    </dgm:pt>
    <dgm:pt modelId="{1FAF8035-1C6C-44DA-849A-9FA62C1A3021}" type="pres">
      <dgm:prSet presAssocID="{8F2FCAD4-5369-4A23-9446-4A23B89F09CA}" presName="outerBoxParent" presStyleLbl="node1" presStyleIdx="0" presStyleCnt="1"/>
      <dgm:spPr/>
    </dgm:pt>
    <dgm:pt modelId="{7739E26A-0201-4F2D-BD8F-B6700A247555}" type="pres">
      <dgm:prSet presAssocID="{8F2FCAD4-5369-4A23-9446-4A23B89F09CA}" presName="outerBoxChildren" presStyleCnt="0"/>
      <dgm:spPr/>
    </dgm:pt>
    <dgm:pt modelId="{747D1210-AC81-4B88-8C4D-D5DFC3575742}" type="pres">
      <dgm:prSet presAssocID="{94F6930C-AB9B-48FC-A306-9B432EC62445}" presName="oChild" presStyleLbl="fgAcc1" presStyleIdx="0" presStyleCnt="3">
        <dgm:presLayoutVars>
          <dgm:bulletEnabled val="1"/>
        </dgm:presLayoutVars>
      </dgm:prSet>
      <dgm:spPr/>
    </dgm:pt>
    <dgm:pt modelId="{7C0B5D94-3D1C-406E-AF48-AF934FEDD55A}" type="pres">
      <dgm:prSet presAssocID="{021EC568-4A2F-4E70-9AAF-7834AED305D7}" presName="outerSibTrans" presStyleCnt="0"/>
      <dgm:spPr/>
    </dgm:pt>
    <dgm:pt modelId="{4B9E2753-01F1-49EE-BA84-E1FC647E1CDE}" type="pres">
      <dgm:prSet presAssocID="{77F7B3F8-F0B3-4AF5-A291-00C97021BAFE}" presName="oChild" presStyleLbl="fgAcc1" presStyleIdx="1" presStyleCnt="3">
        <dgm:presLayoutVars>
          <dgm:bulletEnabled val="1"/>
        </dgm:presLayoutVars>
      </dgm:prSet>
      <dgm:spPr/>
    </dgm:pt>
    <dgm:pt modelId="{2B7092FD-315E-4803-AC4C-0F81A32C2825}" type="pres">
      <dgm:prSet presAssocID="{49165A8D-5B06-4C05-AF41-D34480623C77}" presName="outerSibTrans" presStyleCnt="0"/>
      <dgm:spPr/>
    </dgm:pt>
    <dgm:pt modelId="{77EC2CC1-81AB-46EB-A829-F2B0338D73D0}" type="pres">
      <dgm:prSet presAssocID="{E4A85D20-514B-4597-B3E5-F5C9CC3B75C0}" presName="oChild" presStyleLbl="fgAcc1" presStyleIdx="2" presStyleCnt="3">
        <dgm:presLayoutVars>
          <dgm:bulletEnabled val="1"/>
        </dgm:presLayoutVars>
      </dgm:prSet>
      <dgm:spPr/>
    </dgm:pt>
  </dgm:ptLst>
  <dgm:cxnLst>
    <dgm:cxn modelId="{0A2ADF03-D1C9-4229-9A68-571BF0BBB4CA}" type="presOf" srcId="{8F2FCAD4-5369-4A23-9446-4A23B89F09CA}" destId="{83CBCF8D-0514-4C73-8EB7-1BA1A3ABA7CE}" srcOrd="0" destOrd="0" presId="urn:microsoft.com/office/officeart/2005/8/layout/target2"/>
    <dgm:cxn modelId="{2F146907-8AE0-404A-B35F-314D568C435C}" srcId="{477253CB-96E8-4750-AE53-C6D286643951}" destId="{E4A85D20-514B-4597-B3E5-F5C9CC3B75C0}" srcOrd="2" destOrd="0" parTransId="{016B584F-226B-45E8-BB09-D51F10C740E7}" sibTransId="{784077EE-6275-448C-B396-857CF687B5F0}"/>
    <dgm:cxn modelId="{0CE78C34-C83E-4B73-ACEF-DFB418596E05}" type="presOf" srcId="{77F7B3F8-F0B3-4AF5-A291-00C97021BAFE}" destId="{4B9E2753-01F1-49EE-BA84-E1FC647E1CDE}" srcOrd="0" destOrd="0" presId="urn:microsoft.com/office/officeart/2005/8/layout/target2"/>
    <dgm:cxn modelId="{B8EA1039-8CC7-4C5B-8935-F4A2BCFF7B19}" srcId="{8F2FCAD4-5369-4A23-9446-4A23B89F09CA}" destId="{477253CB-96E8-4750-AE53-C6D286643951}" srcOrd="0" destOrd="0" parTransId="{42F99044-38D7-484F-8C8B-8AB65E4FFC82}" sibTransId="{311B2E5B-BAF0-46EF-8FCC-873B705BDC6F}"/>
    <dgm:cxn modelId="{A30E4E60-A395-4B11-B223-99B79449888C}" type="presOf" srcId="{477253CB-96E8-4750-AE53-C6D286643951}" destId="{1FAF8035-1C6C-44DA-849A-9FA62C1A3021}" srcOrd="0" destOrd="0" presId="urn:microsoft.com/office/officeart/2005/8/layout/target2"/>
    <dgm:cxn modelId="{7F35A36E-AC1D-49FC-9A38-5F3945004B40}" type="presOf" srcId="{E4A85D20-514B-4597-B3E5-F5C9CC3B75C0}" destId="{77EC2CC1-81AB-46EB-A829-F2B0338D73D0}" srcOrd="0" destOrd="0" presId="urn:microsoft.com/office/officeart/2005/8/layout/target2"/>
    <dgm:cxn modelId="{26EA168A-923C-45F7-9AEB-BC6A280B50CA}" type="presOf" srcId="{94F6930C-AB9B-48FC-A306-9B432EC62445}" destId="{747D1210-AC81-4B88-8C4D-D5DFC3575742}" srcOrd="0" destOrd="0" presId="urn:microsoft.com/office/officeart/2005/8/layout/target2"/>
    <dgm:cxn modelId="{22C39892-072C-4E0D-9644-12342B7FD89B}" srcId="{477253CB-96E8-4750-AE53-C6D286643951}" destId="{94F6930C-AB9B-48FC-A306-9B432EC62445}" srcOrd="0" destOrd="0" parTransId="{46B14AF3-0252-48C7-AC1B-A84AFBD09532}" sibTransId="{021EC568-4A2F-4E70-9AAF-7834AED305D7}"/>
    <dgm:cxn modelId="{F1A7599E-5E09-4FE1-A056-33F77B020057}" srcId="{477253CB-96E8-4750-AE53-C6D286643951}" destId="{77F7B3F8-F0B3-4AF5-A291-00C97021BAFE}" srcOrd="1" destOrd="0" parTransId="{E3C225F7-551C-4FC1-B240-389886661809}" sibTransId="{49165A8D-5B06-4C05-AF41-D34480623C77}"/>
    <dgm:cxn modelId="{963885E7-773B-4776-9687-63331A68DE65}" srcId="{77F7B3F8-F0B3-4AF5-A291-00C97021BAFE}" destId="{0DD23F2F-605F-4A4E-BB30-9D0049C7444F}" srcOrd="0" destOrd="0" parTransId="{C7CD9B9C-7152-4275-849B-F81CB1D28FE1}" sibTransId="{1430F87F-EF94-42CB-ADED-AECE9056D7FF}"/>
    <dgm:cxn modelId="{9436F5EF-2CE6-42DA-A662-348CDAAB6448}" type="presOf" srcId="{0DD23F2F-605F-4A4E-BB30-9D0049C7444F}" destId="{4B9E2753-01F1-49EE-BA84-E1FC647E1CDE}" srcOrd="0" destOrd="1" presId="urn:microsoft.com/office/officeart/2005/8/layout/target2"/>
    <dgm:cxn modelId="{DF8F476F-CFFE-4D1C-BB7A-79D3C7BEAA11}" type="presParOf" srcId="{83CBCF8D-0514-4C73-8EB7-1BA1A3ABA7CE}" destId="{EDAAF1A5-EC55-4EBB-AA94-F1FDD24CB132}" srcOrd="0" destOrd="0" presId="urn:microsoft.com/office/officeart/2005/8/layout/target2"/>
    <dgm:cxn modelId="{DED30624-AC90-4A6D-8848-52BCFD01E97D}" type="presParOf" srcId="{EDAAF1A5-EC55-4EBB-AA94-F1FDD24CB132}" destId="{1FAF8035-1C6C-44DA-849A-9FA62C1A3021}" srcOrd="0" destOrd="0" presId="urn:microsoft.com/office/officeart/2005/8/layout/target2"/>
    <dgm:cxn modelId="{17DB0B02-C134-4C30-876B-E3AE881388A1}" type="presParOf" srcId="{EDAAF1A5-EC55-4EBB-AA94-F1FDD24CB132}" destId="{7739E26A-0201-4F2D-BD8F-B6700A247555}" srcOrd="1" destOrd="0" presId="urn:microsoft.com/office/officeart/2005/8/layout/target2"/>
    <dgm:cxn modelId="{F94AC44C-7B3C-4BC6-80DB-B87FCE3348C6}" type="presParOf" srcId="{7739E26A-0201-4F2D-BD8F-B6700A247555}" destId="{747D1210-AC81-4B88-8C4D-D5DFC3575742}" srcOrd="0" destOrd="0" presId="urn:microsoft.com/office/officeart/2005/8/layout/target2"/>
    <dgm:cxn modelId="{2B3BBFF5-98B3-4A80-926A-663C4CD019DF}" type="presParOf" srcId="{7739E26A-0201-4F2D-BD8F-B6700A247555}" destId="{7C0B5D94-3D1C-406E-AF48-AF934FEDD55A}" srcOrd="1" destOrd="0" presId="urn:microsoft.com/office/officeart/2005/8/layout/target2"/>
    <dgm:cxn modelId="{7379EBF1-6404-4673-BE80-FCFDD431EA15}" type="presParOf" srcId="{7739E26A-0201-4F2D-BD8F-B6700A247555}" destId="{4B9E2753-01F1-49EE-BA84-E1FC647E1CDE}" srcOrd="2" destOrd="0" presId="urn:microsoft.com/office/officeart/2005/8/layout/target2"/>
    <dgm:cxn modelId="{F431B0E5-B731-48A1-9E57-C25786953299}" type="presParOf" srcId="{7739E26A-0201-4F2D-BD8F-B6700A247555}" destId="{2B7092FD-315E-4803-AC4C-0F81A32C2825}" srcOrd="3" destOrd="0" presId="urn:microsoft.com/office/officeart/2005/8/layout/target2"/>
    <dgm:cxn modelId="{257BCA87-A58C-4305-9B22-85160F1194A6}" type="presParOf" srcId="{7739E26A-0201-4F2D-BD8F-B6700A247555}" destId="{77EC2CC1-81AB-46EB-A829-F2B0338D73D0}" srcOrd="4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ACFB864-5A13-4903-AFBC-A70DF6502844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4BDD10C-D047-4374-95AD-13BC565764DB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3200" dirty="0"/>
            <a:t>Non-Financial Release Recommendations</a:t>
          </a:r>
          <a:endParaRPr lang="en-US" sz="3200" b="1" u="sng" dirty="0"/>
        </a:p>
      </dgm:t>
    </dgm:pt>
    <dgm:pt modelId="{387CCEEF-BB1A-46B8-90E1-F9B8FBB4C867}" type="parTrans" cxnId="{70923766-F06C-443C-B855-4278E8288976}">
      <dgm:prSet/>
      <dgm:spPr/>
      <dgm:t>
        <a:bodyPr/>
        <a:lstStyle/>
        <a:p>
          <a:endParaRPr lang="en-US"/>
        </a:p>
      </dgm:t>
    </dgm:pt>
    <dgm:pt modelId="{DA35ABC8-2A9E-4A9B-B935-C31967466B08}" type="sibTrans" cxnId="{70923766-F06C-443C-B855-4278E8288976}">
      <dgm:prSet/>
      <dgm:spPr/>
      <dgm:t>
        <a:bodyPr/>
        <a:lstStyle/>
        <a:p>
          <a:endParaRPr lang="en-US"/>
        </a:p>
      </dgm:t>
    </dgm:pt>
    <dgm:pt modelId="{3820D757-AB26-425F-9816-0563E4D70DEF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sz="3200" dirty="0"/>
            <a:t>Multiple Failures to Appear on underlying case</a:t>
          </a:r>
        </a:p>
      </dgm:t>
    </dgm:pt>
    <dgm:pt modelId="{227F22B0-604F-418E-A998-542A48D05EBC}" type="parTrans" cxnId="{DF964E05-F464-4721-8176-E84589FC7B24}">
      <dgm:prSet/>
      <dgm:spPr/>
      <dgm:t>
        <a:bodyPr/>
        <a:lstStyle/>
        <a:p>
          <a:endParaRPr lang="en-US"/>
        </a:p>
      </dgm:t>
    </dgm:pt>
    <dgm:pt modelId="{1C69E57B-B4E5-4F5F-B07D-99FC59C2CEF2}" type="sibTrans" cxnId="{DF964E05-F464-4721-8176-E84589FC7B24}">
      <dgm:prSet/>
      <dgm:spPr/>
      <dgm:t>
        <a:bodyPr/>
        <a:lstStyle/>
        <a:p>
          <a:endParaRPr lang="en-US"/>
        </a:p>
      </dgm:t>
    </dgm:pt>
    <dgm:pt modelId="{C8ED2C22-F367-4885-B3C0-5FCA0662B7FD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3200" dirty="0"/>
            <a:t>Multiple Cases Pending</a:t>
          </a:r>
        </a:p>
      </dgm:t>
    </dgm:pt>
    <dgm:pt modelId="{3EC89728-2D41-4C49-928E-73C54E932696}" type="parTrans" cxnId="{1B8C87C5-4259-4F4F-9456-07E06861C6B1}">
      <dgm:prSet/>
      <dgm:spPr/>
      <dgm:t>
        <a:bodyPr/>
        <a:lstStyle/>
        <a:p>
          <a:endParaRPr lang="en-US"/>
        </a:p>
      </dgm:t>
    </dgm:pt>
    <dgm:pt modelId="{4F9E4BDF-35D7-4FC1-8BF4-F53110127204}" type="sibTrans" cxnId="{1B8C87C5-4259-4F4F-9456-07E06861C6B1}">
      <dgm:prSet/>
      <dgm:spPr/>
      <dgm:t>
        <a:bodyPr/>
        <a:lstStyle/>
        <a:p>
          <a:endParaRPr lang="en-US"/>
        </a:p>
      </dgm:t>
    </dgm:pt>
    <dgm:pt modelId="{03D65606-5E70-4286-9A06-BF0216A5118D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800" dirty="0"/>
            <a:t>Underlying Serious Mental Health </a:t>
          </a:r>
        </a:p>
        <a:p>
          <a:r>
            <a:rPr lang="en-US" sz="2800" dirty="0"/>
            <a:t>(many indicated homelessness)</a:t>
          </a:r>
        </a:p>
      </dgm:t>
    </dgm:pt>
    <dgm:pt modelId="{C31C5153-747C-4158-8A9F-099E8AB5C6C7}" type="parTrans" cxnId="{7AF95D4E-C622-4C4C-A13B-D81C056E284C}">
      <dgm:prSet/>
      <dgm:spPr/>
      <dgm:t>
        <a:bodyPr/>
        <a:lstStyle/>
        <a:p>
          <a:endParaRPr lang="en-US"/>
        </a:p>
      </dgm:t>
    </dgm:pt>
    <dgm:pt modelId="{BF0E26B4-5AB0-4D06-B70C-7669E35DF273}" type="sibTrans" cxnId="{7AF95D4E-C622-4C4C-A13B-D81C056E284C}">
      <dgm:prSet/>
      <dgm:spPr/>
      <dgm:t>
        <a:bodyPr/>
        <a:lstStyle/>
        <a:p>
          <a:endParaRPr lang="en-US"/>
        </a:p>
      </dgm:t>
    </dgm:pt>
    <dgm:pt modelId="{4EEAAA44-763B-42B0-B825-174E53F5270F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3200" dirty="0"/>
            <a:t>Significant Criminal History Including Prior FTA’s</a:t>
          </a:r>
        </a:p>
      </dgm:t>
    </dgm:pt>
    <dgm:pt modelId="{656402A1-F669-4B4D-A240-2C07095F743E}" type="parTrans" cxnId="{CDE8CCFD-4865-4A82-ABCD-3449D95F7C40}">
      <dgm:prSet/>
      <dgm:spPr/>
      <dgm:t>
        <a:bodyPr/>
        <a:lstStyle/>
        <a:p>
          <a:endParaRPr lang="en-US"/>
        </a:p>
      </dgm:t>
    </dgm:pt>
    <dgm:pt modelId="{FA0DD53D-3942-4EDF-A3B0-ABD3DAD77AB6}" type="sibTrans" cxnId="{CDE8CCFD-4865-4A82-ABCD-3449D95F7C40}">
      <dgm:prSet/>
      <dgm:spPr/>
      <dgm:t>
        <a:bodyPr/>
        <a:lstStyle/>
        <a:p>
          <a:endParaRPr lang="en-US"/>
        </a:p>
      </dgm:t>
    </dgm:pt>
    <dgm:pt modelId="{8347D402-A056-408C-8ED1-F3021C76A83E}" type="pres">
      <dgm:prSet presAssocID="{FACFB864-5A13-4903-AFBC-A70DF6502844}" presName="diagram" presStyleCnt="0">
        <dgm:presLayoutVars>
          <dgm:dir/>
          <dgm:resizeHandles val="exact"/>
        </dgm:presLayoutVars>
      </dgm:prSet>
      <dgm:spPr/>
    </dgm:pt>
    <dgm:pt modelId="{E436AC80-F87D-4DBE-ABF9-6EC5B0925CA5}" type="pres">
      <dgm:prSet presAssocID="{3820D757-AB26-425F-9816-0563E4D70DEF}" presName="node" presStyleLbl="node1" presStyleIdx="0" presStyleCnt="5">
        <dgm:presLayoutVars>
          <dgm:bulletEnabled val="1"/>
        </dgm:presLayoutVars>
      </dgm:prSet>
      <dgm:spPr/>
    </dgm:pt>
    <dgm:pt modelId="{48F208F2-83D0-41EF-BC78-FC9F6A3CF0BE}" type="pres">
      <dgm:prSet presAssocID="{1C69E57B-B4E5-4F5F-B07D-99FC59C2CEF2}" presName="sibTrans" presStyleCnt="0"/>
      <dgm:spPr/>
    </dgm:pt>
    <dgm:pt modelId="{2669B242-13BD-47CF-9F1F-02706421BB7D}" type="pres">
      <dgm:prSet presAssocID="{04BDD10C-D047-4374-95AD-13BC565764DB}" presName="node" presStyleLbl="node1" presStyleIdx="1" presStyleCnt="5">
        <dgm:presLayoutVars>
          <dgm:bulletEnabled val="1"/>
        </dgm:presLayoutVars>
      </dgm:prSet>
      <dgm:spPr/>
    </dgm:pt>
    <dgm:pt modelId="{4C05658A-63F2-4A60-BEFE-5DEA907021BB}" type="pres">
      <dgm:prSet presAssocID="{DA35ABC8-2A9E-4A9B-B935-C31967466B08}" presName="sibTrans" presStyleCnt="0"/>
      <dgm:spPr/>
    </dgm:pt>
    <dgm:pt modelId="{5A8D50AF-B69E-4611-908A-B2821DDC2CE9}" type="pres">
      <dgm:prSet presAssocID="{C8ED2C22-F367-4885-B3C0-5FCA0662B7FD}" presName="node" presStyleLbl="node1" presStyleIdx="2" presStyleCnt="5">
        <dgm:presLayoutVars>
          <dgm:bulletEnabled val="1"/>
        </dgm:presLayoutVars>
      </dgm:prSet>
      <dgm:spPr/>
    </dgm:pt>
    <dgm:pt modelId="{4DF5CBB8-099B-4D10-AE5B-4D61922D9C4F}" type="pres">
      <dgm:prSet presAssocID="{4F9E4BDF-35D7-4FC1-8BF4-F53110127204}" presName="sibTrans" presStyleCnt="0"/>
      <dgm:spPr/>
    </dgm:pt>
    <dgm:pt modelId="{AE528AD1-6258-4069-873F-4BAAD6D3E2C6}" type="pres">
      <dgm:prSet presAssocID="{4EEAAA44-763B-42B0-B825-174E53F5270F}" presName="node" presStyleLbl="node1" presStyleIdx="3" presStyleCnt="5">
        <dgm:presLayoutVars>
          <dgm:bulletEnabled val="1"/>
        </dgm:presLayoutVars>
      </dgm:prSet>
      <dgm:spPr/>
    </dgm:pt>
    <dgm:pt modelId="{8A5462FD-33FD-4A3A-A601-1E234A08C66B}" type="pres">
      <dgm:prSet presAssocID="{FA0DD53D-3942-4EDF-A3B0-ABD3DAD77AB6}" presName="sibTrans" presStyleCnt="0"/>
      <dgm:spPr/>
    </dgm:pt>
    <dgm:pt modelId="{F8A640BF-17B3-4758-ADC1-E732DAA59901}" type="pres">
      <dgm:prSet presAssocID="{03D65606-5E70-4286-9A06-BF0216A5118D}" presName="node" presStyleLbl="node1" presStyleIdx="4" presStyleCnt="5">
        <dgm:presLayoutVars>
          <dgm:bulletEnabled val="1"/>
        </dgm:presLayoutVars>
      </dgm:prSet>
      <dgm:spPr/>
    </dgm:pt>
  </dgm:ptLst>
  <dgm:cxnLst>
    <dgm:cxn modelId="{B9141203-4C3A-413C-B004-8E586AB20E2D}" type="presOf" srcId="{3820D757-AB26-425F-9816-0563E4D70DEF}" destId="{E436AC80-F87D-4DBE-ABF9-6EC5B0925CA5}" srcOrd="0" destOrd="0" presId="urn:microsoft.com/office/officeart/2005/8/layout/default"/>
    <dgm:cxn modelId="{DF964E05-F464-4721-8176-E84589FC7B24}" srcId="{FACFB864-5A13-4903-AFBC-A70DF6502844}" destId="{3820D757-AB26-425F-9816-0563E4D70DEF}" srcOrd="0" destOrd="0" parTransId="{227F22B0-604F-418E-A998-542A48D05EBC}" sibTransId="{1C69E57B-B4E5-4F5F-B07D-99FC59C2CEF2}"/>
    <dgm:cxn modelId="{E739AA5D-6D85-4EEF-AB70-FF0656C42605}" type="presOf" srcId="{C8ED2C22-F367-4885-B3C0-5FCA0662B7FD}" destId="{5A8D50AF-B69E-4611-908A-B2821DDC2CE9}" srcOrd="0" destOrd="0" presId="urn:microsoft.com/office/officeart/2005/8/layout/default"/>
    <dgm:cxn modelId="{70923766-F06C-443C-B855-4278E8288976}" srcId="{FACFB864-5A13-4903-AFBC-A70DF6502844}" destId="{04BDD10C-D047-4374-95AD-13BC565764DB}" srcOrd="1" destOrd="0" parTransId="{387CCEEF-BB1A-46B8-90E1-F9B8FBB4C867}" sibTransId="{DA35ABC8-2A9E-4A9B-B935-C31967466B08}"/>
    <dgm:cxn modelId="{7AF95D4E-C622-4C4C-A13B-D81C056E284C}" srcId="{FACFB864-5A13-4903-AFBC-A70DF6502844}" destId="{03D65606-5E70-4286-9A06-BF0216A5118D}" srcOrd="4" destOrd="0" parTransId="{C31C5153-747C-4158-8A9F-099E8AB5C6C7}" sibTransId="{BF0E26B4-5AB0-4D06-B70C-7669E35DF273}"/>
    <dgm:cxn modelId="{BC76138E-F8E5-4882-9267-8DF3375DF923}" type="presOf" srcId="{04BDD10C-D047-4374-95AD-13BC565764DB}" destId="{2669B242-13BD-47CF-9F1F-02706421BB7D}" srcOrd="0" destOrd="0" presId="urn:microsoft.com/office/officeart/2005/8/layout/default"/>
    <dgm:cxn modelId="{1B8C87C5-4259-4F4F-9456-07E06861C6B1}" srcId="{FACFB864-5A13-4903-AFBC-A70DF6502844}" destId="{C8ED2C22-F367-4885-B3C0-5FCA0662B7FD}" srcOrd="2" destOrd="0" parTransId="{3EC89728-2D41-4C49-928E-73C54E932696}" sibTransId="{4F9E4BDF-35D7-4FC1-8BF4-F53110127204}"/>
    <dgm:cxn modelId="{6C40A4C9-EC7B-4C94-8816-F10C3322922A}" type="presOf" srcId="{4EEAAA44-763B-42B0-B825-174E53F5270F}" destId="{AE528AD1-6258-4069-873F-4BAAD6D3E2C6}" srcOrd="0" destOrd="0" presId="urn:microsoft.com/office/officeart/2005/8/layout/default"/>
    <dgm:cxn modelId="{5105AAF6-5F7F-4747-895D-CF33E1DAF4EF}" type="presOf" srcId="{FACFB864-5A13-4903-AFBC-A70DF6502844}" destId="{8347D402-A056-408C-8ED1-F3021C76A83E}" srcOrd="0" destOrd="0" presId="urn:microsoft.com/office/officeart/2005/8/layout/default"/>
    <dgm:cxn modelId="{3B1513FA-1B7E-4EE5-851B-4FEEE1AC89CD}" type="presOf" srcId="{03D65606-5E70-4286-9A06-BF0216A5118D}" destId="{F8A640BF-17B3-4758-ADC1-E732DAA59901}" srcOrd="0" destOrd="0" presId="urn:microsoft.com/office/officeart/2005/8/layout/default"/>
    <dgm:cxn modelId="{CDE8CCFD-4865-4A82-ABCD-3449D95F7C40}" srcId="{FACFB864-5A13-4903-AFBC-A70DF6502844}" destId="{4EEAAA44-763B-42B0-B825-174E53F5270F}" srcOrd="3" destOrd="0" parTransId="{656402A1-F669-4B4D-A240-2C07095F743E}" sibTransId="{FA0DD53D-3942-4EDF-A3B0-ABD3DAD77AB6}"/>
    <dgm:cxn modelId="{D993864B-52DE-454F-B555-02C4080439BE}" type="presParOf" srcId="{8347D402-A056-408C-8ED1-F3021C76A83E}" destId="{E436AC80-F87D-4DBE-ABF9-6EC5B0925CA5}" srcOrd="0" destOrd="0" presId="urn:microsoft.com/office/officeart/2005/8/layout/default"/>
    <dgm:cxn modelId="{D00F1471-3AEE-463B-9513-30F9906EB879}" type="presParOf" srcId="{8347D402-A056-408C-8ED1-F3021C76A83E}" destId="{48F208F2-83D0-41EF-BC78-FC9F6A3CF0BE}" srcOrd="1" destOrd="0" presId="urn:microsoft.com/office/officeart/2005/8/layout/default"/>
    <dgm:cxn modelId="{98BADF08-2543-4EAC-AD34-0EF03931BC9A}" type="presParOf" srcId="{8347D402-A056-408C-8ED1-F3021C76A83E}" destId="{2669B242-13BD-47CF-9F1F-02706421BB7D}" srcOrd="2" destOrd="0" presId="urn:microsoft.com/office/officeart/2005/8/layout/default"/>
    <dgm:cxn modelId="{D4ABB2D3-F7E1-48FF-B8D7-C01F63F4644A}" type="presParOf" srcId="{8347D402-A056-408C-8ED1-F3021C76A83E}" destId="{4C05658A-63F2-4A60-BEFE-5DEA907021BB}" srcOrd="3" destOrd="0" presId="urn:microsoft.com/office/officeart/2005/8/layout/default"/>
    <dgm:cxn modelId="{4C5C205F-0C25-4782-A33C-F27DD494A4BB}" type="presParOf" srcId="{8347D402-A056-408C-8ED1-F3021C76A83E}" destId="{5A8D50AF-B69E-4611-908A-B2821DDC2CE9}" srcOrd="4" destOrd="0" presId="urn:microsoft.com/office/officeart/2005/8/layout/default"/>
    <dgm:cxn modelId="{37746A27-082C-4932-8BC9-0269D1161541}" type="presParOf" srcId="{8347D402-A056-408C-8ED1-F3021C76A83E}" destId="{4DF5CBB8-099B-4D10-AE5B-4D61922D9C4F}" srcOrd="5" destOrd="0" presId="urn:microsoft.com/office/officeart/2005/8/layout/default"/>
    <dgm:cxn modelId="{F619A1BE-A18A-48AD-A07B-A9F5025EDC55}" type="presParOf" srcId="{8347D402-A056-408C-8ED1-F3021C76A83E}" destId="{AE528AD1-6258-4069-873F-4BAAD6D3E2C6}" srcOrd="6" destOrd="0" presId="urn:microsoft.com/office/officeart/2005/8/layout/default"/>
    <dgm:cxn modelId="{BA40A4FA-7DE2-4805-8D46-C49DD13B66E4}" type="presParOf" srcId="{8347D402-A056-408C-8ED1-F3021C76A83E}" destId="{8A5462FD-33FD-4A3A-A601-1E234A08C66B}" srcOrd="7" destOrd="0" presId="urn:microsoft.com/office/officeart/2005/8/layout/default"/>
    <dgm:cxn modelId="{4019D6B8-CD99-4B5E-B28D-6813432001DC}" type="presParOf" srcId="{8347D402-A056-408C-8ED1-F3021C76A83E}" destId="{F8A640BF-17B3-4758-ADC1-E732DAA59901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5C40E8D-7546-40DA-9E1E-8DDC9B0F0DD4}" type="doc">
      <dgm:prSet loTypeId="urn:microsoft.com/office/officeart/2005/8/layout/vList2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50AF4B1-CA0B-4685-9573-26D92C21D087}">
      <dgm:prSet/>
      <dgm:spPr/>
      <dgm:t>
        <a:bodyPr/>
        <a:lstStyle/>
        <a:p>
          <a:r>
            <a:rPr lang="en-US" b="0" dirty="0"/>
            <a:t>Clients who had out of state residency or no Connecticut ties.</a:t>
          </a:r>
        </a:p>
      </dgm:t>
    </dgm:pt>
    <dgm:pt modelId="{8CBCFC0F-F522-4765-B0FC-826CB91BBE18}" type="parTrans" cxnId="{1DDE19FF-9015-4B5B-91DC-7193D790E0CD}">
      <dgm:prSet/>
      <dgm:spPr/>
      <dgm:t>
        <a:bodyPr/>
        <a:lstStyle/>
        <a:p>
          <a:endParaRPr lang="en-US"/>
        </a:p>
      </dgm:t>
    </dgm:pt>
    <dgm:pt modelId="{4DDB931B-8A36-4823-9268-A0FF1264A596}" type="sibTrans" cxnId="{1DDE19FF-9015-4B5B-91DC-7193D790E0CD}">
      <dgm:prSet/>
      <dgm:spPr/>
      <dgm:t>
        <a:bodyPr/>
        <a:lstStyle/>
        <a:p>
          <a:endParaRPr lang="en-US"/>
        </a:p>
      </dgm:t>
    </dgm:pt>
    <dgm:pt modelId="{023776A2-9E5D-424D-9C92-22E7E76BA406}">
      <dgm:prSet/>
      <dgm:spPr/>
      <dgm:t>
        <a:bodyPr/>
        <a:lstStyle/>
        <a:p>
          <a:r>
            <a:rPr lang="en-US" b="0"/>
            <a:t>Clients who were non-compliant with court orders of release. </a:t>
          </a:r>
        </a:p>
      </dgm:t>
    </dgm:pt>
    <dgm:pt modelId="{0B7C8CA0-495E-46D4-BC27-7F21E5FC7E22}" type="parTrans" cxnId="{4611B235-5B07-4458-86BF-D7E7381909A6}">
      <dgm:prSet/>
      <dgm:spPr/>
      <dgm:t>
        <a:bodyPr/>
        <a:lstStyle/>
        <a:p>
          <a:endParaRPr lang="en-US"/>
        </a:p>
      </dgm:t>
    </dgm:pt>
    <dgm:pt modelId="{DBBE2CFF-1FCD-456F-8CDB-1575FCFCF662}" type="sibTrans" cxnId="{4611B235-5B07-4458-86BF-D7E7381909A6}">
      <dgm:prSet/>
      <dgm:spPr/>
      <dgm:t>
        <a:bodyPr/>
        <a:lstStyle/>
        <a:p>
          <a:endParaRPr lang="en-US"/>
        </a:p>
      </dgm:t>
    </dgm:pt>
    <dgm:pt modelId="{D7607F5D-B411-4F6F-A781-B15C3F0B50C1}" type="pres">
      <dgm:prSet presAssocID="{C5C40E8D-7546-40DA-9E1E-8DDC9B0F0DD4}" presName="linear" presStyleCnt="0">
        <dgm:presLayoutVars>
          <dgm:animLvl val="lvl"/>
          <dgm:resizeHandles val="exact"/>
        </dgm:presLayoutVars>
      </dgm:prSet>
      <dgm:spPr/>
    </dgm:pt>
    <dgm:pt modelId="{19D15E9A-026A-4584-8B39-0013491A95A9}" type="pres">
      <dgm:prSet presAssocID="{350AF4B1-CA0B-4685-9573-26D92C21D08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BCDB2EC-4D96-4335-8178-E68D242DF0FD}" type="pres">
      <dgm:prSet presAssocID="{4DDB931B-8A36-4823-9268-A0FF1264A596}" presName="spacer" presStyleCnt="0"/>
      <dgm:spPr/>
    </dgm:pt>
    <dgm:pt modelId="{35D3AE8D-E3E7-4566-95F0-D658B166101F}" type="pres">
      <dgm:prSet presAssocID="{023776A2-9E5D-424D-9C92-22E7E76BA406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4611B235-5B07-4458-86BF-D7E7381909A6}" srcId="{C5C40E8D-7546-40DA-9E1E-8DDC9B0F0DD4}" destId="{023776A2-9E5D-424D-9C92-22E7E76BA406}" srcOrd="1" destOrd="0" parTransId="{0B7C8CA0-495E-46D4-BC27-7F21E5FC7E22}" sibTransId="{DBBE2CFF-1FCD-456F-8CDB-1575FCFCF662}"/>
    <dgm:cxn modelId="{94709E49-77E8-4464-97CA-5B9B6D503308}" type="presOf" srcId="{350AF4B1-CA0B-4685-9573-26D92C21D087}" destId="{19D15E9A-026A-4584-8B39-0013491A95A9}" srcOrd="0" destOrd="0" presId="urn:microsoft.com/office/officeart/2005/8/layout/vList2"/>
    <dgm:cxn modelId="{4D98B482-09AE-4B3D-8BC1-594697278792}" type="presOf" srcId="{023776A2-9E5D-424D-9C92-22E7E76BA406}" destId="{35D3AE8D-E3E7-4566-95F0-D658B166101F}" srcOrd="0" destOrd="0" presId="urn:microsoft.com/office/officeart/2005/8/layout/vList2"/>
    <dgm:cxn modelId="{75B6BC8E-C63F-4A82-A4E4-0C0F57958D57}" type="presOf" srcId="{C5C40E8D-7546-40DA-9E1E-8DDC9B0F0DD4}" destId="{D7607F5D-B411-4F6F-A781-B15C3F0B50C1}" srcOrd="0" destOrd="0" presId="urn:microsoft.com/office/officeart/2005/8/layout/vList2"/>
    <dgm:cxn modelId="{1DDE19FF-9015-4B5B-91DC-7193D790E0CD}" srcId="{C5C40E8D-7546-40DA-9E1E-8DDC9B0F0DD4}" destId="{350AF4B1-CA0B-4685-9573-26D92C21D087}" srcOrd="0" destOrd="0" parTransId="{8CBCFC0F-F522-4765-B0FC-826CB91BBE18}" sibTransId="{4DDB931B-8A36-4823-9268-A0FF1264A596}"/>
    <dgm:cxn modelId="{EE6C2C4F-7147-4630-A4E8-E50895B943BC}" type="presParOf" srcId="{D7607F5D-B411-4F6F-A781-B15C3F0B50C1}" destId="{19D15E9A-026A-4584-8B39-0013491A95A9}" srcOrd="0" destOrd="0" presId="urn:microsoft.com/office/officeart/2005/8/layout/vList2"/>
    <dgm:cxn modelId="{286BEEE3-51A2-4211-8F4C-33649CA59472}" type="presParOf" srcId="{D7607F5D-B411-4F6F-A781-B15C3F0B50C1}" destId="{ABCDB2EC-4D96-4335-8178-E68D242DF0FD}" srcOrd="1" destOrd="0" presId="urn:microsoft.com/office/officeart/2005/8/layout/vList2"/>
    <dgm:cxn modelId="{084F20E5-E5D5-41D0-A256-F024EB38B6BD}" type="presParOf" srcId="{D7607F5D-B411-4F6F-A781-B15C3F0B50C1}" destId="{35D3AE8D-E3E7-4566-95F0-D658B166101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66BEF0B-F86A-456F-8179-C10DD7AAFCEC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/>
      <dgm:spPr/>
      <dgm:t>
        <a:bodyPr/>
        <a:lstStyle/>
        <a:p>
          <a:endParaRPr lang="en-US"/>
        </a:p>
      </dgm:t>
    </dgm:pt>
    <dgm:pt modelId="{193AA638-3D88-40FA-B484-7771F625388E}">
      <dgm:prSet/>
      <dgm:spPr/>
      <dgm:t>
        <a:bodyPr/>
        <a:lstStyle/>
        <a:p>
          <a:r>
            <a:rPr lang="en-US" dirty="0"/>
            <a:t>Clients informed researchers that they were using pretrial detention as part of their final disposition of their case. </a:t>
          </a:r>
        </a:p>
      </dgm:t>
    </dgm:pt>
    <dgm:pt modelId="{AB92615B-C82D-4CAB-B9DC-8476E2046AC0}" type="parTrans" cxnId="{87ECC78B-DE4E-41D5-80EF-3ECA58BE58F4}">
      <dgm:prSet/>
      <dgm:spPr/>
      <dgm:t>
        <a:bodyPr/>
        <a:lstStyle/>
        <a:p>
          <a:endParaRPr lang="en-US"/>
        </a:p>
      </dgm:t>
    </dgm:pt>
    <dgm:pt modelId="{5C1ABDA7-D003-4074-A703-69B804700EB6}" type="sibTrans" cxnId="{87ECC78B-DE4E-41D5-80EF-3ECA58BE58F4}">
      <dgm:prSet/>
      <dgm:spPr/>
      <dgm:t>
        <a:bodyPr/>
        <a:lstStyle/>
        <a:p>
          <a:endParaRPr lang="en-US"/>
        </a:p>
      </dgm:t>
    </dgm:pt>
    <dgm:pt modelId="{E8CC0C21-3A91-4D6A-9A35-F1E9B1FD4041}">
      <dgm:prSet/>
      <dgm:spPr/>
      <dgm:t>
        <a:bodyPr/>
        <a:lstStyle/>
        <a:p>
          <a:r>
            <a:rPr lang="en-US"/>
            <a:t>The ability to stay connected to their families was a major contributing factor.</a:t>
          </a:r>
        </a:p>
      </dgm:t>
    </dgm:pt>
    <dgm:pt modelId="{91AB1165-B06F-4C9B-897E-E3207BDA22AB}" type="parTrans" cxnId="{54C67648-6870-444D-9CE7-C90647FD7110}">
      <dgm:prSet/>
      <dgm:spPr/>
      <dgm:t>
        <a:bodyPr/>
        <a:lstStyle/>
        <a:p>
          <a:endParaRPr lang="en-US"/>
        </a:p>
      </dgm:t>
    </dgm:pt>
    <dgm:pt modelId="{331F63CF-CC9E-42B7-9A22-3942E08E96A4}" type="sibTrans" cxnId="{54C67648-6870-444D-9CE7-C90647FD7110}">
      <dgm:prSet/>
      <dgm:spPr/>
      <dgm:t>
        <a:bodyPr/>
        <a:lstStyle/>
        <a:p>
          <a:endParaRPr lang="en-US"/>
        </a:p>
      </dgm:t>
    </dgm:pt>
    <dgm:pt modelId="{02FA6691-178B-4BF0-87B5-20C48131CCDF}" type="pres">
      <dgm:prSet presAssocID="{366BEF0B-F86A-456F-8179-C10DD7AAFCEC}" presName="linear" presStyleCnt="0">
        <dgm:presLayoutVars>
          <dgm:animLvl val="lvl"/>
          <dgm:resizeHandles val="exact"/>
        </dgm:presLayoutVars>
      </dgm:prSet>
      <dgm:spPr/>
    </dgm:pt>
    <dgm:pt modelId="{23F77F97-DB95-48D6-A55E-A7792CF1683E}" type="pres">
      <dgm:prSet presAssocID="{193AA638-3D88-40FA-B484-7771F625388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BE210EC-56B4-4EDC-9E0F-F881541C1F4C}" type="pres">
      <dgm:prSet presAssocID="{5C1ABDA7-D003-4074-A703-69B804700EB6}" presName="spacer" presStyleCnt="0"/>
      <dgm:spPr/>
    </dgm:pt>
    <dgm:pt modelId="{443CD88C-E4E6-42BF-8560-94611AEDD732}" type="pres">
      <dgm:prSet presAssocID="{E8CC0C21-3A91-4D6A-9A35-F1E9B1FD4041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48C23A04-5191-4BEE-A8F0-843B20CEA3AC}" type="presOf" srcId="{193AA638-3D88-40FA-B484-7771F625388E}" destId="{23F77F97-DB95-48D6-A55E-A7792CF1683E}" srcOrd="0" destOrd="0" presId="urn:microsoft.com/office/officeart/2005/8/layout/vList2"/>
    <dgm:cxn modelId="{59506911-4821-4774-BB8A-60B64BF09572}" type="presOf" srcId="{366BEF0B-F86A-456F-8179-C10DD7AAFCEC}" destId="{02FA6691-178B-4BF0-87B5-20C48131CCDF}" srcOrd="0" destOrd="0" presId="urn:microsoft.com/office/officeart/2005/8/layout/vList2"/>
    <dgm:cxn modelId="{90E64620-7AB2-4AB9-9D5F-66B73642A26C}" type="presOf" srcId="{E8CC0C21-3A91-4D6A-9A35-F1E9B1FD4041}" destId="{443CD88C-E4E6-42BF-8560-94611AEDD732}" srcOrd="0" destOrd="0" presId="urn:microsoft.com/office/officeart/2005/8/layout/vList2"/>
    <dgm:cxn modelId="{54C67648-6870-444D-9CE7-C90647FD7110}" srcId="{366BEF0B-F86A-456F-8179-C10DD7AAFCEC}" destId="{E8CC0C21-3A91-4D6A-9A35-F1E9B1FD4041}" srcOrd="1" destOrd="0" parTransId="{91AB1165-B06F-4C9B-897E-E3207BDA22AB}" sibTransId="{331F63CF-CC9E-42B7-9A22-3942E08E96A4}"/>
    <dgm:cxn modelId="{87ECC78B-DE4E-41D5-80EF-3ECA58BE58F4}" srcId="{366BEF0B-F86A-456F-8179-C10DD7AAFCEC}" destId="{193AA638-3D88-40FA-B484-7771F625388E}" srcOrd="0" destOrd="0" parTransId="{AB92615B-C82D-4CAB-B9DC-8476E2046AC0}" sibTransId="{5C1ABDA7-D003-4074-A703-69B804700EB6}"/>
    <dgm:cxn modelId="{B7A2E1BA-E255-442C-BF32-3E9FD8D371A5}" type="presParOf" srcId="{02FA6691-178B-4BF0-87B5-20C48131CCDF}" destId="{23F77F97-DB95-48D6-A55E-A7792CF1683E}" srcOrd="0" destOrd="0" presId="urn:microsoft.com/office/officeart/2005/8/layout/vList2"/>
    <dgm:cxn modelId="{BB1F1239-D620-41A6-AED0-F70514BAA0EE}" type="presParOf" srcId="{02FA6691-178B-4BF0-87B5-20C48131CCDF}" destId="{ABE210EC-56B4-4EDC-9E0F-F881541C1F4C}" srcOrd="1" destOrd="0" presId="urn:microsoft.com/office/officeart/2005/8/layout/vList2"/>
    <dgm:cxn modelId="{202893DC-2A51-4F86-906B-C946162D599E}" type="presParOf" srcId="{02FA6691-178B-4BF0-87B5-20C48131CCDF}" destId="{443CD88C-E4E6-42BF-8560-94611AEDD73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40AA27-F378-4CEB-AA57-27A8BD90D184}">
      <dsp:nvSpPr>
        <dsp:cNvPr id="0" name=""/>
        <dsp:cNvSpPr/>
      </dsp:nvSpPr>
      <dsp:spPr>
        <a:xfrm rot="5400000">
          <a:off x="6233562" y="-14203"/>
          <a:ext cx="593707" cy="773935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2500" b="1" kern="1200" dirty="0"/>
            <a:t>111</a:t>
          </a:r>
          <a:endParaRPr lang="en-US" sz="2500" kern="1200" dirty="0"/>
        </a:p>
      </dsp:txBody>
      <dsp:txXfrm rot="-5400000">
        <a:off x="6143448" y="104893"/>
        <a:ext cx="744953" cy="535743"/>
      </dsp:txXfrm>
    </dsp:sp>
    <dsp:sp modelId="{EE593645-5EF7-4C97-9E5E-05B54A5F078D}">
      <dsp:nvSpPr>
        <dsp:cNvPr id="0" name=""/>
        <dsp:cNvSpPr/>
      </dsp:nvSpPr>
      <dsp:spPr>
        <a:xfrm>
          <a:off x="473" y="1697"/>
          <a:ext cx="6142975" cy="74213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Clients with additional felony charge                picked up after DOC Admission</a:t>
          </a:r>
        </a:p>
      </dsp:txBody>
      <dsp:txXfrm>
        <a:off x="36701" y="37925"/>
        <a:ext cx="6070519" cy="669678"/>
      </dsp:txXfrm>
    </dsp:sp>
    <dsp:sp modelId="{1D2FC950-56D2-4F4D-A37F-4BDEF7ECE2A0}">
      <dsp:nvSpPr>
        <dsp:cNvPr id="0" name=""/>
        <dsp:cNvSpPr/>
      </dsp:nvSpPr>
      <dsp:spPr>
        <a:xfrm rot="5400000">
          <a:off x="6233562" y="765037"/>
          <a:ext cx="593707" cy="773935"/>
        </a:xfrm>
        <a:prstGeom prst="round2SameRect">
          <a:avLst/>
        </a:prstGeom>
        <a:solidFill>
          <a:schemeClr val="accent2">
            <a:tint val="40000"/>
            <a:alpha val="90000"/>
            <a:hueOff val="-181321"/>
            <a:satOff val="9306"/>
            <a:lumOff val="788"/>
            <a:alphaOff val="0"/>
          </a:schemeClr>
        </a:solidFill>
        <a:ln w="22225" cap="rnd" cmpd="sng" algn="ctr">
          <a:solidFill>
            <a:schemeClr val="accent2">
              <a:tint val="40000"/>
              <a:alpha val="90000"/>
              <a:hueOff val="-181321"/>
              <a:satOff val="9306"/>
              <a:lumOff val="7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500" b="1" kern="1200"/>
            <a:t>40</a:t>
          </a:r>
          <a:endParaRPr lang="en-US" sz="2500" kern="1200" dirty="0"/>
        </a:p>
      </dsp:txBody>
      <dsp:txXfrm rot="-5400000">
        <a:off x="6143448" y="884133"/>
        <a:ext cx="744953" cy="535743"/>
      </dsp:txXfrm>
    </dsp:sp>
    <dsp:sp modelId="{4D4ADA88-46AF-4B39-8316-5615BF35D528}">
      <dsp:nvSpPr>
        <dsp:cNvPr id="0" name=""/>
        <dsp:cNvSpPr/>
      </dsp:nvSpPr>
      <dsp:spPr>
        <a:xfrm>
          <a:off x="473" y="780938"/>
          <a:ext cx="6142975" cy="742134"/>
        </a:xfrm>
        <a:prstGeom prst="roundRect">
          <a:avLst/>
        </a:prstGeom>
        <a:solidFill>
          <a:schemeClr val="accent2">
            <a:hueOff val="-152927"/>
            <a:satOff val="8134"/>
            <a:lumOff val="2353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Family Violence (FV) Clients</a:t>
          </a:r>
        </a:p>
      </dsp:txBody>
      <dsp:txXfrm>
        <a:off x="36701" y="817166"/>
        <a:ext cx="6070519" cy="669678"/>
      </dsp:txXfrm>
    </dsp:sp>
    <dsp:sp modelId="{3C5BAABC-4BF8-4686-AC3C-0E5857638AE5}">
      <dsp:nvSpPr>
        <dsp:cNvPr id="0" name=""/>
        <dsp:cNvSpPr/>
      </dsp:nvSpPr>
      <dsp:spPr>
        <a:xfrm rot="5400000">
          <a:off x="6233562" y="1544278"/>
          <a:ext cx="593707" cy="773935"/>
        </a:xfrm>
        <a:prstGeom prst="round2SameRect">
          <a:avLst/>
        </a:prstGeom>
        <a:solidFill>
          <a:schemeClr val="accent2">
            <a:tint val="40000"/>
            <a:alpha val="90000"/>
            <a:hueOff val="-362642"/>
            <a:satOff val="18611"/>
            <a:lumOff val="1576"/>
            <a:alphaOff val="0"/>
          </a:schemeClr>
        </a:solidFill>
        <a:ln w="22225" cap="rnd" cmpd="sng" algn="ctr">
          <a:solidFill>
            <a:schemeClr val="accent2">
              <a:tint val="40000"/>
              <a:alpha val="90000"/>
              <a:hueOff val="-362642"/>
              <a:satOff val="18611"/>
              <a:lumOff val="15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500" b="1" kern="1200" dirty="0"/>
            <a:t>29</a:t>
          </a:r>
          <a:endParaRPr lang="en-US" sz="2500" kern="1200" dirty="0"/>
        </a:p>
      </dsp:txBody>
      <dsp:txXfrm rot="-5400000">
        <a:off x="6143448" y="1663374"/>
        <a:ext cx="744953" cy="535743"/>
      </dsp:txXfrm>
    </dsp:sp>
    <dsp:sp modelId="{3CAA3D7E-6DDD-40E1-9FCD-7BCACD2B7186}">
      <dsp:nvSpPr>
        <dsp:cNvPr id="0" name=""/>
        <dsp:cNvSpPr/>
      </dsp:nvSpPr>
      <dsp:spPr>
        <a:xfrm>
          <a:off x="473" y="1560178"/>
          <a:ext cx="6142975" cy="742134"/>
        </a:xfrm>
        <a:prstGeom prst="roundRect">
          <a:avLst/>
        </a:prstGeom>
        <a:solidFill>
          <a:schemeClr val="accent2">
            <a:hueOff val="-305854"/>
            <a:satOff val="16268"/>
            <a:lumOff val="4705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Clients held on Detainer</a:t>
          </a:r>
        </a:p>
      </dsp:txBody>
      <dsp:txXfrm>
        <a:off x="36701" y="1596406"/>
        <a:ext cx="6070519" cy="669678"/>
      </dsp:txXfrm>
    </dsp:sp>
    <dsp:sp modelId="{F847EE87-5C98-4EA7-A4E7-C3F58E3F8862}">
      <dsp:nvSpPr>
        <dsp:cNvPr id="0" name=""/>
        <dsp:cNvSpPr/>
      </dsp:nvSpPr>
      <dsp:spPr>
        <a:xfrm rot="5400000">
          <a:off x="6233562" y="2323519"/>
          <a:ext cx="593707" cy="773935"/>
        </a:xfrm>
        <a:prstGeom prst="round2SameRect">
          <a:avLst/>
        </a:prstGeom>
        <a:solidFill>
          <a:schemeClr val="accent2">
            <a:tint val="40000"/>
            <a:alpha val="90000"/>
            <a:hueOff val="-543963"/>
            <a:satOff val="27916"/>
            <a:lumOff val="2365"/>
            <a:alphaOff val="0"/>
          </a:schemeClr>
        </a:solidFill>
        <a:ln w="22225" cap="rnd" cmpd="sng" algn="ctr">
          <a:solidFill>
            <a:schemeClr val="accent2">
              <a:tint val="40000"/>
              <a:alpha val="90000"/>
              <a:hueOff val="-543963"/>
              <a:satOff val="27916"/>
              <a:lumOff val="23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500" b="1" kern="1200" dirty="0"/>
            <a:t>42</a:t>
          </a:r>
          <a:endParaRPr lang="en-US" sz="2500" kern="1200" dirty="0"/>
        </a:p>
      </dsp:txBody>
      <dsp:txXfrm rot="-5400000">
        <a:off x="6143448" y="2442615"/>
        <a:ext cx="744953" cy="535743"/>
      </dsp:txXfrm>
    </dsp:sp>
    <dsp:sp modelId="{E5056DAD-274D-4D99-9062-15030CEBA326}">
      <dsp:nvSpPr>
        <dsp:cNvPr id="0" name=""/>
        <dsp:cNvSpPr/>
      </dsp:nvSpPr>
      <dsp:spPr>
        <a:xfrm>
          <a:off x="473" y="2339419"/>
          <a:ext cx="6142975" cy="742134"/>
        </a:xfrm>
        <a:prstGeom prst="roundRect">
          <a:avLst/>
        </a:prstGeom>
        <a:solidFill>
          <a:schemeClr val="accent2">
            <a:hueOff val="-458782"/>
            <a:satOff val="24401"/>
            <a:lumOff val="7058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Clients not interviewed by Pretrial:</a:t>
          </a:r>
        </a:p>
      </dsp:txBody>
      <dsp:txXfrm>
        <a:off x="36701" y="2375647"/>
        <a:ext cx="6070519" cy="669678"/>
      </dsp:txXfrm>
    </dsp:sp>
    <dsp:sp modelId="{B71B5D91-EB86-4F1D-B63A-6AA47AFBD60F}">
      <dsp:nvSpPr>
        <dsp:cNvPr id="0" name=""/>
        <dsp:cNvSpPr/>
      </dsp:nvSpPr>
      <dsp:spPr>
        <a:xfrm rot="5400000">
          <a:off x="6233562" y="3102759"/>
          <a:ext cx="593707" cy="773935"/>
        </a:xfrm>
        <a:prstGeom prst="round2SameRect">
          <a:avLst/>
        </a:prstGeom>
        <a:solidFill>
          <a:schemeClr val="accent2">
            <a:tint val="40000"/>
            <a:alpha val="90000"/>
            <a:hueOff val="-725284"/>
            <a:satOff val="37222"/>
            <a:lumOff val="3153"/>
            <a:alphaOff val="0"/>
          </a:schemeClr>
        </a:solidFill>
        <a:ln w="22225" cap="rnd" cmpd="sng" algn="ctr">
          <a:solidFill>
            <a:schemeClr val="accent2">
              <a:tint val="40000"/>
              <a:alpha val="90000"/>
              <a:hueOff val="-725284"/>
              <a:satOff val="37222"/>
              <a:lumOff val="31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500" b="1" kern="1200" dirty="0"/>
            <a:t>161</a:t>
          </a:r>
          <a:endParaRPr lang="en-US" sz="2500" kern="1200" dirty="0"/>
        </a:p>
      </dsp:txBody>
      <dsp:txXfrm rot="-5400000">
        <a:off x="6143448" y="3221855"/>
        <a:ext cx="744953" cy="535743"/>
      </dsp:txXfrm>
    </dsp:sp>
    <dsp:sp modelId="{21DEE7B8-9644-43F4-9ACF-CA0737A91C25}">
      <dsp:nvSpPr>
        <dsp:cNvPr id="0" name=""/>
        <dsp:cNvSpPr/>
      </dsp:nvSpPr>
      <dsp:spPr>
        <a:xfrm>
          <a:off x="473" y="3118660"/>
          <a:ext cx="6142975" cy="742134"/>
        </a:xfrm>
        <a:prstGeom prst="roundRect">
          <a:avLst/>
        </a:prstGeom>
        <a:solidFill>
          <a:schemeClr val="accent2">
            <a:hueOff val="-611709"/>
            <a:satOff val="32535"/>
            <a:lumOff val="9411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Clients held on misdemeanor charges:</a:t>
          </a:r>
        </a:p>
      </dsp:txBody>
      <dsp:txXfrm>
        <a:off x="36701" y="3154888"/>
        <a:ext cx="6070519" cy="6696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AF8035-1C6C-44DA-849A-9FA62C1A3021}">
      <dsp:nvSpPr>
        <dsp:cNvPr id="0" name=""/>
        <dsp:cNvSpPr/>
      </dsp:nvSpPr>
      <dsp:spPr>
        <a:xfrm>
          <a:off x="0" y="0"/>
          <a:ext cx="11029615" cy="3678303"/>
        </a:xfrm>
        <a:prstGeom prst="roundRect">
          <a:avLst>
            <a:gd name="adj" fmla="val 85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2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2270841" numCol="1" spcCol="1270" anchor="t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0" kern="1200" dirty="0"/>
            <a:t>Review of 144 clients with </a:t>
          </a:r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0" kern="1200" dirty="0"/>
            <a:t>DOC admit date </a:t>
          </a:r>
          <a:r>
            <a:rPr lang="en-US" sz="3000" b="0" u="sng" kern="1200" dirty="0"/>
            <a:t>03/10/2023 - 10/14/2025</a:t>
          </a:r>
          <a:endParaRPr lang="en-US" sz="3000" b="0" kern="1200" dirty="0"/>
        </a:p>
      </dsp:txBody>
      <dsp:txXfrm>
        <a:off x="91574" y="91574"/>
        <a:ext cx="10846467" cy="3495155"/>
      </dsp:txXfrm>
    </dsp:sp>
    <dsp:sp modelId="{747D1210-AC81-4B88-8C4D-D5DFC3575742}">
      <dsp:nvSpPr>
        <dsp:cNvPr id="0" name=""/>
        <dsp:cNvSpPr/>
      </dsp:nvSpPr>
      <dsp:spPr>
        <a:xfrm>
          <a:off x="275740" y="1655236"/>
          <a:ext cx="3453486" cy="1655236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u="none" kern="1200" dirty="0"/>
            <a:t>Risk Scores of           +6 – -21                      (least to highest risk)</a:t>
          </a:r>
        </a:p>
      </dsp:txBody>
      <dsp:txXfrm>
        <a:off x="326644" y="1706140"/>
        <a:ext cx="3351678" cy="1553428"/>
      </dsp:txXfrm>
    </dsp:sp>
    <dsp:sp modelId="{4B9E2753-01F1-49EE-BA84-E1FC647E1CDE}">
      <dsp:nvSpPr>
        <dsp:cNvPr id="0" name=""/>
        <dsp:cNvSpPr/>
      </dsp:nvSpPr>
      <dsp:spPr>
        <a:xfrm>
          <a:off x="3783755" y="1655236"/>
          <a:ext cx="3453486" cy="1655236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u="none" kern="1200" dirty="0"/>
            <a:t>Six clients fell into the            0 –+6 point range </a:t>
          </a: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u="none" kern="1200" dirty="0"/>
            <a:t>3 of the 6 clients have been disposed of in court</a:t>
          </a:r>
        </a:p>
      </dsp:txBody>
      <dsp:txXfrm>
        <a:off x="3834659" y="1706140"/>
        <a:ext cx="3351678" cy="1553428"/>
      </dsp:txXfrm>
    </dsp:sp>
    <dsp:sp modelId="{77EC2CC1-81AB-46EB-A829-F2B0338D73D0}">
      <dsp:nvSpPr>
        <dsp:cNvPr id="0" name=""/>
        <dsp:cNvSpPr/>
      </dsp:nvSpPr>
      <dsp:spPr>
        <a:xfrm>
          <a:off x="7291771" y="1655236"/>
          <a:ext cx="3453486" cy="1655236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u="none" kern="1200" dirty="0"/>
            <a:t>The average risk score for all clients was: -10.5</a:t>
          </a:r>
        </a:p>
      </dsp:txBody>
      <dsp:txXfrm>
        <a:off x="7342675" y="1706140"/>
        <a:ext cx="3351678" cy="155342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36AC80-F87D-4DBE-ABF9-6EC5B0925CA5}">
      <dsp:nvSpPr>
        <dsp:cNvPr id="0" name=""/>
        <dsp:cNvSpPr/>
      </dsp:nvSpPr>
      <dsp:spPr>
        <a:xfrm>
          <a:off x="0" y="280436"/>
          <a:ext cx="3514044" cy="2108426"/>
        </a:xfrm>
        <a:prstGeom prst="rect">
          <a:avLst/>
        </a:prstGeom>
        <a:gradFill rotWithShape="1">
          <a:gsLst>
            <a:gs pos="0">
              <a:schemeClr val="accent2">
                <a:tint val="68000"/>
                <a:alpha val="90000"/>
                <a:lumMod val="100000"/>
              </a:schemeClr>
            </a:gs>
            <a:gs pos="100000">
              <a:schemeClr val="accent2"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lumMod val="90000"/>
            </a:schemeClr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Multiple Failures to Appear on underlying case</a:t>
          </a:r>
        </a:p>
      </dsp:txBody>
      <dsp:txXfrm>
        <a:off x="0" y="280436"/>
        <a:ext cx="3514044" cy="2108426"/>
      </dsp:txXfrm>
    </dsp:sp>
    <dsp:sp modelId="{2669B242-13BD-47CF-9F1F-02706421BB7D}">
      <dsp:nvSpPr>
        <dsp:cNvPr id="0" name=""/>
        <dsp:cNvSpPr/>
      </dsp:nvSpPr>
      <dsp:spPr>
        <a:xfrm>
          <a:off x="3865448" y="280436"/>
          <a:ext cx="3514044" cy="2108426"/>
        </a:xfrm>
        <a:prstGeom prst="rect">
          <a:avLst/>
        </a:prstGeom>
        <a:gradFill rotWithShape="1">
          <a:gsLst>
            <a:gs pos="0">
              <a:schemeClr val="accent2">
                <a:tint val="68000"/>
                <a:alpha val="90000"/>
                <a:lumMod val="100000"/>
              </a:schemeClr>
            </a:gs>
            <a:gs pos="100000">
              <a:schemeClr val="accent2"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lumMod val="90000"/>
            </a:schemeClr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Non-Financial Release Recommendations</a:t>
          </a:r>
          <a:endParaRPr lang="en-US" sz="3200" b="1" u="sng" kern="1200" dirty="0"/>
        </a:p>
      </dsp:txBody>
      <dsp:txXfrm>
        <a:off x="3865448" y="280436"/>
        <a:ext cx="3514044" cy="2108426"/>
      </dsp:txXfrm>
    </dsp:sp>
    <dsp:sp modelId="{5A8D50AF-B69E-4611-908A-B2821DDC2CE9}">
      <dsp:nvSpPr>
        <dsp:cNvPr id="0" name=""/>
        <dsp:cNvSpPr/>
      </dsp:nvSpPr>
      <dsp:spPr>
        <a:xfrm>
          <a:off x="7730897" y="280436"/>
          <a:ext cx="3514044" cy="2108426"/>
        </a:xfrm>
        <a:prstGeom prst="rect">
          <a:avLst/>
        </a:prstGeom>
        <a:gradFill rotWithShape="1">
          <a:gsLst>
            <a:gs pos="0">
              <a:schemeClr val="accent2">
                <a:tint val="68000"/>
                <a:alpha val="90000"/>
                <a:lumMod val="100000"/>
              </a:schemeClr>
            </a:gs>
            <a:gs pos="100000">
              <a:schemeClr val="accent2"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lumMod val="90000"/>
            </a:schemeClr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Multiple Cases Pending</a:t>
          </a:r>
        </a:p>
      </dsp:txBody>
      <dsp:txXfrm>
        <a:off x="7730897" y="280436"/>
        <a:ext cx="3514044" cy="2108426"/>
      </dsp:txXfrm>
    </dsp:sp>
    <dsp:sp modelId="{AE528AD1-6258-4069-873F-4BAAD6D3E2C6}">
      <dsp:nvSpPr>
        <dsp:cNvPr id="0" name=""/>
        <dsp:cNvSpPr/>
      </dsp:nvSpPr>
      <dsp:spPr>
        <a:xfrm>
          <a:off x="1932724" y="2740267"/>
          <a:ext cx="3514044" cy="2108426"/>
        </a:xfrm>
        <a:prstGeom prst="rect">
          <a:avLst/>
        </a:prstGeom>
        <a:gradFill rotWithShape="1">
          <a:gsLst>
            <a:gs pos="0">
              <a:schemeClr val="accent2">
                <a:tint val="68000"/>
                <a:alpha val="90000"/>
                <a:lumMod val="100000"/>
              </a:schemeClr>
            </a:gs>
            <a:gs pos="100000">
              <a:schemeClr val="accent2"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lumMod val="90000"/>
            </a:schemeClr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Significant Criminal History Including Prior FTA’s</a:t>
          </a:r>
        </a:p>
      </dsp:txBody>
      <dsp:txXfrm>
        <a:off x="1932724" y="2740267"/>
        <a:ext cx="3514044" cy="2108426"/>
      </dsp:txXfrm>
    </dsp:sp>
    <dsp:sp modelId="{F8A640BF-17B3-4758-ADC1-E732DAA59901}">
      <dsp:nvSpPr>
        <dsp:cNvPr id="0" name=""/>
        <dsp:cNvSpPr/>
      </dsp:nvSpPr>
      <dsp:spPr>
        <a:xfrm>
          <a:off x="5798173" y="2740267"/>
          <a:ext cx="3514044" cy="2108426"/>
        </a:xfrm>
        <a:prstGeom prst="rect">
          <a:avLst/>
        </a:prstGeom>
        <a:gradFill rotWithShape="1">
          <a:gsLst>
            <a:gs pos="0">
              <a:schemeClr val="accent2">
                <a:tint val="68000"/>
                <a:alpha val="90000"/>
                <a:lumMod val="100000"/>
              </a:schemeClr>
            </a:gs>
            <a:gs pos="100000">
              <a:schemeClr val="accent2"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lumMod val="90000"/>
            </a:schemeClr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Underlying Serious Mental Health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(many indicated homelessness)</a:t>
          </a:r>
        </a:p>
      </dsp:txBody>
      <dsp:txXfrm>
        <a:off x="5798173" y="2740267"/>
        <a:ext cx="3514044" cy="21084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D15E9A-026A-4584-8B39-0013491A95A9}">
      <dsp:nvSpPr>
        <dsp:cNvPr id="0" name=""/>
        <dsp:cNvSpPr/>
      </dsp:nvSpPr>
      <dsp:spPr>
        <a:xfrm>
          <a:off x="0" y="24222"/>
          <a:ext cx="11172740" cy="162161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0" kern="1200" dirty="0"/>
            <a:t>Clients who had out of state residency or no Connecticut ties.</a:t>
          </a:r>
        </a:p>
      </dsp:txBody>
      <dsp:txXfrm>
        <a:off x="79161" y="103383"/>
        <a:ext cx="11014418" cy="1463297"/>
      </dsp:txXfrm>
    </dsp:sp>
    <dsp:sp modelId="{35D3AE8D-E3E7-4566-95F0-D658B166101F}">
      <dsp:nvSpPr>
        <dsp:cNvPr id="0" name=""/>
        <dsp:cNvSpPr/>
      </dsp:nvSpPr>
      <dsp:spPr>
        <a:xfrm>
          <a:off x="0" y="1766802"/>
          <a:ext cx="11172740" cy="1621619"/>
        </a:xfrm>
        <a:prstGeom prst="roundRect">
          <a:avLst/>
        </a:prstGeom>
        <a:solidFill>
          <a:schemeClr val="accent2">
            <a:hueOff val="-611709"/>
            <a:satOff val="32535"/>
            <a:lumOff val="9411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0" kern="1200"/>
            <a:t>Clients who were non-compliant with court orders of release. </a:t>
          </a:r>
        </a:p>
      </dsp:txBody>
      <dsp:txXfrm>
        <a:off x="79161" y="1845963"/>
        <a:ext cx="11014418" cy="146329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F77F97-DB95-48D6-A55E-A7792CF1683E}">
      <dsp:nvSpPr>
        <dsp:cNvPr id="0" name=""/>
        <dsp:cNvSpPr/>
      </dsp:nvSpPr>
      <dsp:spPr>
        <a:xfrm>
          <a:off x="0" y="34533"/>
          <a:ext cx="6478369" cy="21715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Clients informed researchers that they were using pretrial detention as part of their final disposition of their case. </a:t>
          </a:r>
        </a:p>
      </dsp:txBody>
      <dsp:txXfrm>
        <a:off x="106005" y="140538"/>
        <a:ext cx="6266359" cy="1959510"/>
      </dsp:txXfrm>
    </dsp:sp>
    <dsp:sp modelId="{443CD88C-E4E6-42BF-8560-94611AEDD732}">
      <dsp:nvSpPr>
        <dsp:cNvPr id="0" name=""/>
        <dsp:cNvSpPr/>
      </dsp:nvSpPr>
      <dsp:spPr>
        <a:xfrm>
          <a:off x="0" y="2298213"/>
          <a:ext cx="6478369" cy="21715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The ability to stay connected to their families was a major contributing factor.</a:t>
          </a:r>
        </a:p>
      </dsp:txBody>
      <dsp:txXfrm>
        <a:off x="106005" y="2404218"/>
        <a:ext cx="6266359" cy="19595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55944C-1606-4F8F-BA07-991D5601EAB4}" type="datetimeFigureOut">
              <a:rPr lang="en-US" smtClean="0"/>
              <a:t>12/5/2025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736219-A9DB-4171-974B-A5B81B91FB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05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736219-A9DB-4171-974B-A5B81B91FBD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776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4DB6377-78A7-44B6-BF38-55878CBBB549}" type="datetimeFigureOut">
              <a:rPr lang="en-US" smtClean="0"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80DE25C-8378-4B04-9F13-CE0DBD0C7D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040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B6377-78A7-44B6-BF38-55878CBBB549}" type="datetimeFigureOut">
              <a:rPr lang="en-US" smtClean="0"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E25C-8378-4B04-9F13-CE0DBD0C7D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574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4DB6377-78A7-44B6-BF38-55878CBBB549}" type="datetimeFigureOut">
              <a:rPr lang="en-US" smtClean="0"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80DE25C-8378-4B04-9F13-CE0DBD0C7D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3088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B6377-78A7-44B6-BF38-55878CBBB549}" type="datetimeFigureOut">
              <a:rPr lang="en-US" smtClean="0"/>
              <a:t>12/5/2025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E25C-8378-4B04-9F13-CE0DBD0C7D0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304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B6377-78A7-44B6-BF38-55878CBBB549}" type="datetimeFigureOut">
              <a:rPr lang="en-US" smtClean="0"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480DE25C-8378-4B04-9F13-CE0DBD0C7D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331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4DB6377-78A7-44B6-BF38-55878CBBB549}" type="datetimeFigureOut">
              <a:rPr lang="en-US" smtClean="0"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80DE25C-8378-4B04-9F13-CE0DBD0C7D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95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B6377-78A7-44B6-BF38-55878CBBB549}" type="datetimeFigureOut">
              <a:rPr lang="en-US" smtClean="0"/>
              <a:t>12/5/2025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E25C-8378-4B04-9F13-CE0DBD0C7D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619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B6377-78A7-44B6-BF38-55878CBBB549}" type="datetimeFigureOut">
              <a:rPr lang="en-US" smtClean="0"/>
              <a:t>12/5/2025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E25C-8378-4B04-9F13-CE0DBD0C7D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3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B6377-78A7-44B6-BF38-55878CBBB549}" type="datetimeFigureOut">
              <a:rPr lang="en-US" smtClean="0"/>
              <a:t>12/5/2025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E25C-8378-4B04-9F13-CE0DBD0C7D0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359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B6377-78A7-44B6-BF38-55878CBBB549}" type="datetimeFigureOut">
              <a:rPr lang="en-US" smtClean="0"/>
              <a:t>12/5/2025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E25C-8378-4B04-9F13-CE0DBD0C7D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460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4DB6377-78A7-44B6-BF38-55878CBBB549}" type="datetimeFigureOut">
              <a:rPr lang="en-US" smtClean="0"/>
              <a:t>12/5/2025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80DE25C-8378-4B04-9F13-CE0DBD0C7D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423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B6377-78A7-44B6-BF38-55878CBBB549}" type="datetimeFigureOut">
              <a:rPr lang="en-US" smtClean="0"/>
              <a:t>12/5/2025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E25C-8378-4B04-9F13-CE0DBD0C7D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112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24DB6377-78A7-44B6-BF38-55878CBBB549}" type="datetimeFigureOut">
              <a:rPr lang="en-US" smtClean="0"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80DE25C-8378-4B04-9F13-CE0DBD0C7D0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137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5.jp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56981F2-287B-4FF9-ADF9-BA62CF2DB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23900"/>
            <a:ext cx="12192000" cy="61341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B2EB5E-7A4B-3EE4-DADE-BB1A35F700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723901"/>
            <a:ext cx="10993549" cy="5669440"/>
          </a:xfrm>
        </p:spPr>
        <p:txBody>
          <a:bodyPr anchor="ctr">
            <a:normAutofit/>
          </a:bodyPr>
          <a:lstStyle/>
          <a:p>
            <a:r>
              <a:rPr lang="en-US" sz="4000" b="1" dirty="0"/>
              <a:t>PRETRIAL Misdemeanor </a:t>
            </a:r>
            <a:br>
              <a:rPr lang="en-US" sz="4000" b="1" dirty="0"/>
            </a:br>
            <a:r>
              <a:rPr lang="en-US" sz="4000" b="1" dirty="0"/>
              <a:t>POPULATION REVIEW</a:t>
            </a:r>
            <a:endParaRPr lang="en-US" sz="1800" b="1" dirty="0"/>
          </a:p>
        </p:txBody>
      </p:sp>
      <p:pic>
        <p:nvPicPr>
          <p:cNvPr id="7" name="Picture 6" descr="A picture containing logo&#10;&#10;AI-generated content may be incorrect.">
            <a:extLst>
              <a:ext uri="{FF2B5EF4-FFF2-40B4-BE49-F238E27FC236}">
                <a16:creationId xmlns:a16="http://schemas.microsoft.com/office/drawing/2014/main" id="{E469D353-EE93-6938-FE11-629548C37C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2004" y="1757253"/>
            <a:ext cx="3602736" cy="360273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CCA6F19-6DCB-5800-F162-A9201CD2054F}"/>
              </a:ext>
            </a:extLst>
          </p:cNvPr>
          <p:cNvSpPr txBox="1"/>
          <p:nvPr/>
        </p:nvSpPr>
        <p:spPr>
          <a:xfrm>
            <a:off x="581191" y="5291163"/>
            <a:ext cx="543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Michael Hines, Director of Pretrial Services</a:t>
            </a:r>
          </a:p>
          <a:p>
            <a:endParaRPr lang="en-US" dirty="0"/>
          </a:p>
          <a:p>
            <a:r>
              <a:rPr lang="en-US" sz="1600" dirty="0"/>
              <a:t>December 5, 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905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A51AE39-1CCE-F995-36B0-4C5B4E248C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68003088"/>
              </p:ext>
            </p:extLst>
          </p:nvPr>
        </p:nvGraphicFramePr>
        <p:xfrm>
          <a:off x="444475" y="2577575"/>
          <a:ext cx="6917857" cy="38624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DD3DABF3-A165-F35A-2D87-B4E881416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000" b="1" dirty="0"/>
              <a:t>Data reviewed</a:t>
            </a:r>
            <a:br>
              <a:rPr lang="en-US" sz="4000" b="1" dirty="0"/>
            </a:br>
            <a:r>
              <a:rPr lang="en-US" sz="1200" b="1" dirty="0"/>
              <a:t>As of 10.16.2025</a:t>
            </a:r>
            <a:endParaRPr lang="en-US" sz="4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F98097-276B-FCE1-8FBD-FE706B9945BC}"/>
              </a:ext>
            </a:extLst>
          </p:cNvPr>
          <p:cNvSpPr txBox="1"/>
          <p:nvPr/>
        </p:nvSpPr>
        <p:spPr>
          <a:xfrm>
            <a:off x="444475" y="1938592"/>
            <a:ext cx="69178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/>
              <a:t>Total Clients held in DOC: 383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BCAAC5C-367E-9F24-89C8-64035E9BF6BE}"/>
              </a:ext>
            </a:extLst>
          </p:cNvPr>
          <p:cNvSpPr/>
          <p:nvPr/>
        </p:nvSpPr>
        <p:spPr>
          <a:xfrm>
            <a:off x="8302456" y="2931714"/>
            <a:ext cx="3121539" cy="2987303"/>
          </a:xfrm>
          <a:prstGeom prst="ellipse">
            <a:avLst/>
          </a:prstGeom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8" name="Rectangle 7" descr="Group of men with solid fill">
            <a:extLst>
              <a:ext uri="{FF2B5EF4-FFF2-40B4-BE49-F238E27FC236}">
                <a16:creationId xmlns:a16="http://schemas.microsoft.com/office/drawing/2014/main" id="{C6956F97-253F-8C2D-7D98-432F8F1A603A}"/>
              </a:ext>
            </a:extLst>
          </p:cNvPr>
          <p:cNvSpPr/>
          <p:nvPr/>
        </p:nvSpPr>
        <p:spPr>
          <a:xfrm>
            <a:off x="8858865" y="3378838"/>
            <a:ext cx="2007860" cy="2087896"/>
          </a:xfrm>
          <a:prstGeom prst="rect">
            <a:avLst/>
          </a:pr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36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BABD8CBF-1782-456F-AF12-36CD021CCC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8A186C0-DD3C-4FF4-B165-943244CBD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53D34D-C14E-7EF2-B8F3-E8B2A88FC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286" y="702156"/>
            <a:ext cx="11029616" cy="1013800"/>
          </a:xfrm>
        </p:spPr>
        <p:txBody>
          <a:bodyPr anchor="ctr">
            <a:normAutofit/>
          </a:bodyPr>
          <a:lstStyle/>
          <a:p>
            <a:r>
              <a:rPr lang="en-US" b="1" dirty="0"/>
              <a:t>Risk Score Range based on </a:t>
            </a:r>
            <a:r>
              <a:rPr lang="en-US" b="1" dirty="0" err="1"/>
              <a:t>bir</a:t>
            </a:r>
            <a:r>
              <a:rPr lang="en-US" b="1" dirty="0"/>
              <a:t> (assessment data)</a:t>
            </a:r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E6B15A5-F4B5-4786-934F-E57C7FA302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6534" y="453643"/>
            <a:ext cx="11298933" cy="98554"/>
            <a:chOff x="446534" y="453643"/>
            <a:chExt cx="11298933" cy="9855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4C8356C-9FE6-4DFB-8DBF-FDC1EE3102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6534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DDAF1C0-5210-43EC-A140-4032C6EBE8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42147" y="453643"/>
              <a:ext cx="3703320" cy="9855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1A89CEF-B8CB-4CA8-BD58-AE4392F250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41830" y="457200"/>
              <a:ext cx="3703320" cy="914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401C0100-CDDD-3AAF-807A-BB3F2B34EA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2669304"/>
              </p:ext>
            </p:extLst>
          </p:nvPr>
        </p:nvGraphicFramePr>
        <p:xfrm>
          <a:off x="581192" y="2180496"/>
          <a:ext cx="11029615" cy="3678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2174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5DA9F8B-DF5A-5046-3B3F-0A76284E18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9433620"/>
              </p:ext>
            </p:extLst>
          </p:nvPr>
        </p:nvGraphicFramePr>
        <p:xfrm>
          <a:off x="473529" y="1716024"/>
          <a:ext cx="11244942" cy="5129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3DA1F5F-709C-7392-7E7B-8E1D56772B14}"/>
              </a:ext>
            </a:extLst>
          </p:cNvPr>
          <p:cNvSpPr txBox="1"/>
          <p:nvPr/>
        </p:nvSpPr>
        <p:spPr>
          <a:xfrm>
            <a:off x="473529" y="808392"/>
            <a:ext cx="110793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CATEGORY OF CLIENTS REVIEWED</a:t>
            </a:r>
          </a:p>
        </p:txBody>
      </p:sp>
    </p:spTree>
    <p:extLst>
      <p:ext uri="{BB962C8B-B14F-4D97-AF65-F5344CB8AC3E}">
        <p14:creationId xmlns:p14="http://schemas.microsoft.com/office/powerpoint/2010/main" val="1236487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EE15E636-2C9E-42CB-B482-436AA81BF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picture containing indoor, building, hall, ceiling&#10;&#10;AI-generated content may be incorrect.">
            <a:extLst>
              <a:ext uri="{FF2B5EF4-FFF2-40B4-BE49-F238E27FC236}">
                <a16:creationId xmlns:a16="http://schemas.microsoft.com/office/drawing/2014/main" id="{A5756A7A-49F1-6306-969D-72E639DC20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10" r="9091" b="4442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01D4AEDF-0CF9-4271-ABB7-3D3489BB4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8" y="457200"/>
            <a:ext cx="3703320" cy="5935132"/>
            <a:chOff x="438068" y="457200"/>
            <a:chExt cx="3703320" cy="5935132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5CA534D-375A-405E-B686-06B63E6630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618067"/>
              <a:ext cx="3702134" cy="5774265"/>
            </a:xfrm>
            <a:prstGeom prst="rect">
              <a:avLst/>
            </a:prstGeom>
            <a:solidFill>
              <a:schemeClr val="accent1">
                <a:alpha val="97000"/>
              </a:scheme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A2342F7-EF54-4210-9029-E977C9D57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2A3BA942-F3BF-68B2-D4F1-36D317E8A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1006956"/>
            <a:ext cx="3412067" cy="1372177"/>
          </a:xfrm>
        </p:spPr>
        <p:txBody>
          <a:bodyPr anchor="ctr">
            <a:normAutofit/>
          </a:bodyPr>
          <a:lstStyle/>
          <a:p>
            <a:r>
              <a:rPr lang="en-US" b="1"/>
              <a:t>Additional findings</a:t>
            </a:r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3C1C796-A8A0-3677-8B50-4668E4A098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2494590"/>
              </p:ext>
            </p:extLst>
          </p:nvPr>
        </p:nvGraphicFramePr>
        <p:xfrm>
          <a:off x="581192" y="2438400"/>
          <a:ext cx="11172740" cy="3412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67843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881125-E0AC-C698-8367-A413DC6EBC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A078A52F-85EA-4C0B-962B-D9D9DD4DD7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19797D5-5700-4683-B30A-5B4D56CB8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856A7B9-9801-42EC-A4C9-7E22A56EF5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8D10092-A860-4EFB-963F-A14DA36488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B187810-F074-4A10-FDD7-E84A4939F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Walker project</a:t>
            </a:r>
          </a:p>
        </p:txBody>
      </p:sp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5D508928-E144-57E9-73C8-2FB58C6031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5286586"/>
              </p:ext>
            </p:extLst>
          </p:nvPr>
        </p:nvGraphicFramePr>
        <p:xfrm>
          <a:off x="581192" y="1979287"/>
          <a:ext cx="6478369" cy="45042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2" name="Picture Placeholder 11" descr="A picture containing building, sky, outdoor, brick&#10;&#10;AI-generated content may be incorrect.">
            <a:extLst>
              <a:ext uri="{FF2B5EF4-FFF2-40B4-BE49-F238E27FC236}">
                <a16:creationId xmlns:a16="http://schemas.microsoft.com/office/drawing/2014/main" id="{A38AB366-0FA8-04CC-7136-ED930EB8D6BC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23" r="26897" b="1"/>
          <a:stretch>
            <a:fillRect/>
          </a:stretch>
        </p:blipFill>
        <p:spPr>
          <a:xfrm>
            <a:off x="7806267" y="1979287"/>
            <a:ext cx="3683001" cy="450426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003652815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646</TotalTime>
  <Words>225</Words>
  <Application>Microsoft Office PowerPoint</Application>
  <PresentationFormat>Widescreen</PresentationFormat>
  <Paragraphs>37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Gill Sans MT</vt:lpstr>
      <vt:lpstr>Wingdings 2</vt:lpstr>
      <vt:lpstr>Dividend</vt:lpstr>
      <vt:lpstr>PRETRIAL Misdemeanor  POPULATION REVIEW</vt:lpstr>
      <vt:lpstr>Data reviewed As of 10.16.2025</vt:lpstr>
      <vt:lpstr>Risk Score Range based on bir (assessment data)</vt:lpstr>
      <vt:lpstr>PowerPoint Presentation</vt:lpstr>
      <vt:lpstr>Additional findings</vt:lpstr>
      <vt:lpstr>Walker project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Divilio, Mathew;Betzalie.Colon@jud.ct.gov</dc:creator>
  <cp:lastModifiedBy>Colon, Betzalie</cp:lastModifiedBy>
  <cp:revision>8</cp:revision>
  <dcterms:created xsi:type="dcterms:W3CDTF">2025-11-24T14:14:35Z</dcterms:created>
  <dcterms:modified xsi:type="dcterms:W3CDTF">2025-12-05T14:52:00Z</dcterms:modified>
</cp:coreProperties>
</file>