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80" r:id="rId3"/>
    <p:sldId id="267" r:id="rId4"/>
    <p:sldId id="257" r:id="rId5"/>
    <p:sldId id="259" r:id="rId6"/>
    <p:sldId id="282" r:id="rId7"/>
    <p:sldId id="279" r:id="rId8"/>
    <p:sldId id="258" r:id="rId9"/>
    <p:sldId id="263" r:id="rId10"/>
    <p:sldId id="270" r:id="rId11"/>
    <p:sldId id="271" r:id="rId12"/>
    <p:sldId id="272" r:id="rId13"/>
    <p:sldId id="273" r:id="rId14"/>
    <p:sldId id="274" r:id="rId15"/>
    <p:sldId id="26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3FCE195-44DE-DB37-AE9C-67DC0E1507CF}" name="Wileden, Lydia" initials="WL" userId="S::lydia.wileden@uconn.edu::489a0c53-57e4-441c-9c10-5d2daec5e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4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84627-99CD-4861-BCD6-D3242384BEFB}" type="datetimeFigureOut">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32946-4AAF-4E1D-844A-D7C48EF5FD10}" type="slidenum">
              <a:t>‹#›</a:t>
            </a:fld>
            <a:endParaRPr lang="en-US"/>
          </a:p>
        </p:txBody>
      </p:sp>
    </p:spTree>
    <p:extLst>
      <p:ext uri="{BB962C8B-B14F-4D97-AF65-F5344CB8AC3E}">
        <p14:creationId xmlns:p14="http://schemas.microsoft.com/office/powerpoint/2010/main" val="250985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3132946-4AAF-4E1D-844A-D7C48EF5FD10}" type="slidenum">
              <a:t>6</a:t>
            </a:fld>
            <a:endParaRPr lang="en-US"/>
          </a:p>
        </p:txBody>
      </p:sp>
    </p:spTree>
    <p:extLst>
      <p:ext uri="{BB962C8B-B14F-4D97-AF65-F5344CB8AC3E}">
        <p14:creationId xmlns:p14="http://schemas.microsoft.com/office/powerpoint/2010/main" val="8316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know that a small portion of misdemeanor arrestees are detained following arraignment. How long are these misdemeanor arrestees detained for however?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132946-4AAF-4E1D-844A-D7C48EF5FD10}" type="slidenum">
              <a:rPr lang="en-US"/>
              <a:t>8</a:t>
            </a:fld>
            <a:endParaRPr lang="en-US"/>
          </a:p>
        </p:txBody>
      </p:sp>
    </p:spTree>
    <p:extLst>
      <p:ext uri="{BB962C8B-B14F-4D97-AF65-F5344CB8AC3E}">
        <p14:creationId xmlns:p14="http://schemas.microsoft.com/office/powerpoint/2010/main" val="206878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most common charges stay roughly the same. The charges alone do not appear to impact </a:t>
            </a:r>
            <a:r>
              <a:rPr lang="en-US" err="1">
                <a:ea typeface="Calibri"/>
                <a:cs typeface="Calibri"/>
              </a:rPr>
              <a:t>LoS</a:t>
            </a:r>
            <a:r>
              <a:rPr lang="en-US">
                <a:ea typeface="Calibri"/>
                <a:cs typeface="Calibri"/>
              </a:rPr>
              <a:t>. </a:t>
            </a:r>
          </a:p>
        </p:txBody>
      </p:sp>
      <p:sp>
        <p:nvSpPr>
          <p:cNvPr id="4" name="Slide Number Placeholder 3"/>
          <p:cNvSpPr>
            <a:spLocks noGrp="1"/>
          </p:cNvSpPr>
          <p:nvPr>
            <p:ph type="sldNum" sz="quarter" idx="5"/>
          </p:nvPr>
        </p:nvSpPr>
        <p:spPr/>
        <p:txBody>
          <a:bodyPr/>
          <a:lstStyle/>
          <a:p>
            <a:fld id="{43132946-4AAF-4E1D-844A-D7C48EF5FD10}" type="slidenum">
              <a:t>11</a:t>
            </a:fld>
            <a:endParaRPr lang="en-US"/>
          </a:p>
        </p:txBody>
      </p:sp>
    </p:spTree>
    <p:extLst>
      <p:ext uri="{BB962C8B-B14F-4D97-AF65-F5344CB8AC3E}">
        <p14:creationId xmlns:p14="http://schemas.microsoft.com/office/powerpoint/2010/main" val="215484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396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874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985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1037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0151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737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347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027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450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4147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109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663035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2139/ssrn.2809840" TargetMode="External"/><Relationship Id="rId2" Type="http://schemas.openxmlformats.org/officeDocument/2006/relationships/hyperlink" Target="https://www.jud.ct.gov/statistics/Fail_to_appear.htm" TargetMode="External"/><Relationship Id="rId1" Type="http://schemas.openxmlformats.org/officeDocument/2006/relationships/slideLayout" Target="../slideLayouts/slideLayout6.xml"/><Relationship Id="rId6" Type="http://schemas.openxmlformats.org/officeDocument/2006/relationships/hyperlink" Target="https://doi.org/10.2139/ssrn.2777615" TargetMode="External"/><Relationship Id="rId5" Type="http://schemas.openxmlformats.org/officeDocument/2006/relationships/hyperlink" Target="https://static.prisonpolicy.org/scans/ljaf/LJAF_Report_hidden-costs_FNL.pdf" TargetMode="External"/><Relationship Id="rId4" Type="http://schemas.openxmlformats.org/officeDocument/2006/relationships/hyperlink" Target="https://static.prisonpolicy.org/scans/ljaf/LJAF_Report_state-sentencing_FNL.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098C-1623-A233-CE2B-697179324507}"/>
              </a:ext>
            </a:extLst>
          </p:cNvPr>
          <p:cNvSpPr>
            <a:spLocks noGrp="1"/>
          </p:cNvSpPr>
          <p:nvPr>
            <p:ph type="ctrTitle"/>
          </p:nvPr>
        </p:nvSpPr>
        <p:spPr>
          <a:xfrm>
            <a:off x="545628" y="829605"/>
            <a:ext cx="6333479" cy="3842737"/>
          </a:xfrm>
        </p:spPr>
        <p:txBody>
          <a:bodyPr>
            <a:normAutofit fontScale="90000"/>
          </a:bodyPr>
          <a:lstStyle/>
          <a:p>
            <a:pPr algn="l"/>
            <a:r>
              <a:rPr lang="en-US"/>
              <a:t>Pretrial Misdemeanor Exploration: Client Case Flows, Length of Stay, and Charges Pending</a:t>
            </a:r>
            <a:endParaRPr lang="en-US">
              <a:ea typeface="Calibri Light"/>
              <a:cs typeface="Calibri Light"/>
            </a:endParaRPr>
          </a:p>
        </p:txBody>
      </p:sp>
      <p:pic>
        <p:nvPicPr>
          <p:cNvPr id="5" name="Picture 4" descr="https://imrp-dpp.media.uconn.edu/wp-content/uploads/sites/3351/2024/07/Sentencing-Commission-logo.png">
            <a:extLst>
              <a:ext uri="{FF2B5EF4-FFF2-40B4-BE49-F238E27FC236}">
                <a16:creationId xmlns:a16="http://schemas.microsoft.com/office/drawing/2014/main" id="{2872D9B5-7C23-2312-E25E-E2BE25808699}"/>
              </a:ext>
            </a:extLst>
          </p:cNvPr>
          <p:cNvPicPr>
            <a:picLocks noChangeAspect="1"/>
          </p:cNvPicPr>
          <p:nvPr/>
        </p:nvPicPr>
        <p:blipFill>
          <a:blip r:embed="rId2"/>
          <a:stretch>
            <a:fillRect/>
          </a:stretch>
        </p:blipFill>
        <p:spPr>
          <a:xfrm>
            <a:off x="7529512" y="1152525"/>
            <a:ext cx="4133850" cy="4076700"/>
          </a:xfrm>
          <a:prstGeom prst="rect">
            <a:avLst/>
          </a:prstGeom>
        </p:spPr>
      </p:pic>
    </p:spTree>
    <p:extLst>
      <p:ext uri="{BB962C8B-B14F-4D97-AF65-F5344CB8AC3E}">
        <p14:creationId xmlns:p14="http://schemas.microsoft.com/office/powerpoint/2010/main" val="283085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1C0F6-4C2F-993C-741C-55F84147F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A6D71-58D7-CE35-5A9E-6A5E80302651}"/>
              </a:ext>
            </a:extLst>
          </p:cNvPr>
          <p:cNvSpPr>
            <a:spLocks noGrp="1"/>
          </p:cNvSpPr>
          <p:nvPr>
            <p:ph type="title"/>
          </p:nvPr>
        </p:nvSpPr>
        <p:spPr>
          <a:xfrm>
            <a:off x="492760" y="216864"/>
            <a:ext cx="10515600" cy="1325563"/>
          </a:xfrm>
        </p:spPr>
        <p:txBody>
          <a:bodyPr/>
          <a:lstStyle/>
          <a:p>
            <a:r>
              <a:rPr lang="en-US">
                <a:ea typeface="Calibri Light"/>
                <a:cs typeface="Calibri Light"/>
              </a:rPr>
              <a:t>Unique Misdemeanor Pretrial Stays by Bond Category: 2022-2023 </a:t>
            </a:r>
          </a:p>
        </p:txBody>
      </p:sp>
      <p:sp>
        <p:nvSpPr>
          <p:cNvPr id="3" name="TextBox 2">
            <a:extLst>
              <a:ext uri="{FF2B5EF4-FFF2-40B4-BE49-F238E27FC236}">
                <a16:creationId xmlns:a16="http://schemas.microsoft.com/office/drawing/2014/main" id="{4F441C1E-8AF7-5832-E37C-A5C1B4582D5D}"/>
              </a:ext>
            </a:extLst>
          </p:cNvPr>
          <p:cNvSpPr txBox="1"/>
          <p:nvPr/>
        </p:nvSpPr>
        <p:spPr>
          <a:xfrm>
            <a:off x="176201" y="6028643"/>
            <a:ext cx="63750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*Note: The bond category is created by using the max bond amount that was imposed during the pretrial stay.</a:t>
            </a:r>
          </a:p>
          <a:p>
            <a:r>
              <a:rPr lang="en-US" sz="1200" i="1">
                <a:ea typeface="Calibri"/>
                <a:cs typeface="Calibri"/>
              </a:rPr>
              <a:t>**Note: Indicates an increase from 2018-2019. </a:t>
            </a:r>
          </a:p>
          <a:p>
            <a:r>
              <a:rPr lang="en-US" sz="1200" i="1">
                <a:ea typeface="Calibri"/>
                <a:cs typeface="Calibri"/>
              </a:rPr>
              <a:t>Source: JB-CSSD &amp; data.ct.gov. DOC pretrial stays matched to dockets pending at the time of admit.</a:t>
            </a:r>
          </a:p>
        </p:txBody>
      </p:sp>
      <p:sp>
        <p:nvSpPr>
          <p:cNvPr id="6" name="TextBox 5">
            <a:extLst>
              <a:ext uri="{FF2B5EF4-FFF2-40B4-BE49-F238E27FC236}">
                <a16:creationId xmlns:a16="http://schemas.microsoft.com/office/drawing/2014/main" id="{2345E1FF-8362-BC92-8A56-58768F7DD5E7}"/>
              </a:ext>
            </a:extLst>
          </p:cNvPr>
          <p:cNvSpPr txBox="1"/>
          <p:nvPr/>
        </p:nvSpPr>
        <p:spPr>
          <a:xfrm>
            <a:off x="6547684" y="1546133"/>
            <a:ext cx="5546840"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a:cs typeface="Calibri"/>
              </a:rPr>
              <a:t>In 2022-2023, there were fewer pretrial admissions, length of stay increased, and the portion of defendants detained on bonds above $25,000 increased, compared to 2018-2019.</a:t>
            </a:r>
          </a:p>
          <a:p>
            <a:endParaRPr lang="en-US" dirty="0">
              <a:ea typeface="Calibri"/>
              <a:cs typeface="Calibri"/>
            </a:endParaRPr>
          </a:p>
          <a:p>
            <a:pPr marL="285750" indent="-285750">
              <a:buFont typeface="Arial"/>
              <a:buChar char="•"/>
            </a:pPr>
            <a:r>
              <a:rPr lang="en-US" dirty="0">
                <a:ea typeface="Calibri"/>
                <a:cs typeface="Calibri"/>
              </a:rPr>
              <a:t>Among those admitted from 2022 to 2023, there were ~5,464 pretrial detainees who only had misdemeanor charges pending at the time of admission, a decrease from 8,022 admissions during the 2018-2019 period. </a:t>
            </a:r>
          </a:p>
          <a:p>
            <a:endParaRPr lang="en-US" dirty="0">
              <a:ea typeface="Calibri"/>
              <a:cs typeface="Calibri"/>
            </a:endParaRPr>
          </a:p>
          <a:p>
            <a:pPr marL="285750" indent="-285750">
              <a:buFont typeface="Arial"/>
              <a:buChar char="•"/>
            </a:pPr>
            <a:r>
              <a:rPr lang="en-US" dirty="0">
                <a:ea typeface="Calibri"/>
                <a:cs typeface="Calibri"/>
              </a:rPr>
              <a:t>58% of detainees had bonds under $25,000, down from 65% from 2018-2019. </a:t>
            </a:r>
          </a:p>
          <a:p>
            <a:pPr marL="285750" indent="-285750">
              <a:buFont typeface="Arial"/>
              <a:buChar char="•"/>
            </a:pPr>
            <a:endParaRPr lang="en-US" dirty="0">
              <a:ea typeface="Calibri"/>
              <a:cs typeface="Calibri"/>
            </a:endParaRPr>
          </a:p>
          <a:p>
            <a:pPr marL="285750" indent="-285750">
              <a:buFont typeface="Arial"/>
              <a:buChar char="•"/>
            </a:pPr>
            <a:r>
              <a:rPr lang="en-US" dirty="0">
                <a:ea typeface="Calibri"/>
                <a:cs typeface="Calibri"/>
              </a:rPr>
              <a:t>Increases in bond amounts alone do not explain the observed increases in </a:t>
            </a:r>
            <a:r>
              <a:rPr lang="en-US" dirty="0" err="1">
                <a:ea typeface="Calibri"/>
                <a:cs typeface="Calibri"/>
              </a:rPr>
              <a:t>LoS</a:t>
            </a:r>
            <a:r>
              <a:rPr lang="en-US" dirty="0">
                <a:ea typeface="Calibri"/>
                <a:cs typeface="Calibri"/>
              </a:rPr>
              <a:t>. </a:t>
            </a:r>
            <a:r>
              <a:rPr lang="en-US" dirty="0" err="1">
                <a:ea typeface="Calibri"/>
                <a:cs typeface="Calibri"/>
              </a:rPr>
              <a:t>LoS</a:t>
            </a:r>
            <a:r>
              <a:rPr lang="en-US" dirty="0">
                <a:ea typeface="Calibri"/>
                <a:cs typeface="Calibri"/>
              </a:rPr>
              <a:t> increased across the board. Did the charges clients face change?</a:t>
            </a:r>
          </a:p>
          <a:p>
            <a:pPr marL="285750" indent="-285750">
              <a:buFont typeface="Arial"/>
              <a:buChar char="•"/>
            </a:pPr>
            <a:endParaRPr lang="en-US">
              <a:ea typeface="Calibri"/>
              <a:cs typeface="Calibri"/>
            </a:endParaRPr>
          </a:p>
          <a:p>
            <a:pPr marL="285750" indent="-285750">
              <a:buFont typeface="Arial"/>
              <a:buChar char="•"/>
            </a:pPr>
            <a:endParaRPr lang="en-US">
              <a:ea typeface="Calibri"/>
              <a:cs typeface="Calibri"/>
            </a:endParaRPr>
          </a:p>
          <a:p>
            <a:pPr marL="285750" indent="-285750">
              <a:buFont typeface="Arial"/>
              <a:buChar char="•"/>
            </a:pPr>
            <a:endParaRPr lang="en-US">
              <a:ea typeface="Calibri"/>
              <a:cs typeface="Calibri"/>
            </a:endParaRPr>
          </a:p>
          <a:p>
            <a:pPr marL="285750" indent="-285750">
              <a:buFont typeface="Arial"/>
              <a:buChar char="•"/>
            </a:pPr>
            <a:endParaRPr lang="en-US">
              <a:ea typeface="Calibri"/>
              <a:cs typeface="Calibri"/>
            </a:endParaRPr>
          </a:p>
          <a:p>
            <a:pPr marL="285750" indent="-285750">
              <a:buFont typeface="Arial"/>
              <a:buChar char="•"/>
            </a:pPr>
            <a:endParaRPr lang="en-US">
              <a:ea typeface="Calibri"/>
              <a:cs typeface="Calibri"/>
            </a:endParaRPr>
          </a:p>
          <a:p>
            <a:endParaRPr lang="en-US">
              <a:ea typeface="Calibri"/>
              <a:cs typeface="Calibri"/>
            </a:endParaRPr>
          </a:p>
          <a:p>
            <a:pPr marL="285750" indent="-285750">
              <a:buFont typeface="Arial"/>
              <a:buChar char="•"/>
            </a:pPr>
            <a:endParaRPr lang="en-US">
              <a:ea typeface="Calibri"/>
              <a:cs typeface="Calibri"/>
            </a:endParaRPr>
          </a:p>
          <a:p>
            <a:pPr marL="1200150" lvl="2" indent="-285750">
              <a:buFont typeface="Wingdings"/>
              <a:buChar char="§"/>
            </a:pPr>
            <a:endParaRPr lang="en-US">
              <a:ea typeface="Calibri"/>
              <a:cs typeface="Calibri"/>
            </a:endParaRPr>
          </a:p>
          <a:p>
            <a:pPr marL="285750" indent="-285750">
              <a:buFont typeface="Arial"/>
              <a:buChar char="•"/>
            </a:pPr>
            <a:endParaRPr lang="en-US">
              <a:ea typeface="Calibri"/>
              <a:cs typeface="Calibri"/>
            </a:endParaRPr>
          </a:p>
        </p:txBody>
      </p:sp>
      <p:graphicFrame>
        <p:nvGraphicFramePr>
          <p:cNvPr id="5" name="Table 4">
            <a:extLst>
              <a:ext uri="{FF2B5EF4-FFF2-40B4-BE49-F238E27FC236}">
                <a16:creationId xmlns:a16="http://schemas.microsoft.com/office/drawing/2014/main" id="{184510AC-D039-4660-2D46-67E9DC2D58C8}"/>
              </a:ext>
            </a:extLst>
          </p:cNvPr>
          <p:cNvGraphicFramePr>
            <a:graphicFrameLocks noGrp="1"/>
          </p:cNvGraphicFramePr>
          <p:nvPr>
            <p:extLst>
              <p:ext uri="{D42A27DB-BD31-4B8C-83A1-F6EECF244321}">
                <p14:modId xmlns:p14="http://schemas.microsoft.com/office/powerpoint/2010/main" val="4216487512"/>
              </p:ext>
            </p:extLst>
          </p:nvPr>
        </p:nvGraphicFramePr>
        <p:xfrm>
          <a:off x="366888" y="1712148"/>
          <a:ext cx="6083239" cy="4190870"/>
        </p:xfrm>
        <a:graphic>
          <a:graphicData uri="http://schemas.openxmlformats.org/drawingml/2006/table">
            <a:tbl>
              <a:tblPr bandRow="1">
                <a:tableStyleId>{073A0DAA-6AF3-43AB-8588-CEC1D06C72B9}</a:tableStyleId>
              </a:tblPr>
              <a:tblGrid>
                <a:gridCol w="1949463">
                  <a:extLst>
                    <a:ext uri="{9D8B030D-6E8A-4147-A177-3AD203B41FA5}">
                      <a16:colId xmlns:a16="http://schemas.microsoft.com/office/drawing/2014/main" val="254310421"/>
                    </a:ext>
                  </a:extLst>
                </a:gridCol>
                <a:gridCol w="1233094">
                  <a:extLst>
                    <a:ext uri="{9D8B030D-6E8A-4147-A177-3AD203B41FA5}">
                      <a16:colId xmlns:a16="http://schemas.microsoft.com/office/drawing/2014/main" val="2420095239"/>
                    </a:ext>
                  </a:extLst>
                </a:gridCol>
                <a:gridCol w="1379872">
                  <a:extLst>
                    <a:ext uri="{9D8B030D-6E8A-4147-A177-3AD203B41FA5}">
                      <a16:colId xmlns:a16="http://schemas.microsoft.com/office/drawing/2014/main" val="2279154998"/>
                    </a:ext>
                  </a:extLst>
                </a:gridCol>
                <a:gridCol w="1520810">
                  <a:extLst>
                    <a:ext uri="{9D8B030D-6E8A-4147-A177-3AD203B41FA5}">
                      <a16:colId xmlns:a16="http://schemas.microsoft.com/office/drawing/2014/main" val="60407966"/>
                    </a:ext>
                  </a:extLst>
                </a:gridCol>
              </a:tblGrid>
              <a:tr h="1031986">
                <a:tc>
                  <a:txBody>
                    <a:bodyPr/>
                    <a:lstStyle/>
                    <a:p>
                      <a:pPr>
                        <a:buNone/>
                      </a:pPr>
                      <a:r>
                        <a:rPr lang="en-US" b="1">
                          <a:effectLst/>
                        </a:rPr>
                        <a:t>Misdemeanor Bond Category*</a:t>
                      </a:r>
                    </a:p>
                  </a:txBody>
                  <a:tcPr marL="0" marR="0" marT="0" marB="0" anchor="ctr"/>
                </a:tc>
                <a:tc>
                  <a:txBody>
                    <a:bodyPr/>
                    <a:lstStyle/>
                    <a:p>
                      <a:pPr>
                        <a:buNone/>
                      </a:pPr>
                      <a:r>
                        <a:rPr lang="en-US" b="1">
                          <a:effectLst/>
                        </a:rPr>
                        <a:t>Count of Stays</a:t>
                      </a:r>
                    </a:p>
                  </a:txBody>
                  <a:tcPr marL="0" marR="0" marT="0" marB="0" anchor="ctr"/>
                </a:tc>
                <a:tc>
                  <a:txBody>
                    <a:bodyPr/>
                    <a:lstStyle/>
                    <a:p>
                      <a:pPr>
                        <a:buNone/>
                      </a:pPr>
                      <a:r>
                        <a:rPr lang="en-US" b="1">
                          <a:effectLst/>
                        </a:rPr>
                        <a:t>Percent</a:t>
                      </a:r>
                    </a:p>
                  </a:txBody>
                  <a:tcPr marL="0" marR="0" marT="0" marB="0" anchor="ctr"/>
                </a:tc>
                <a:tc>
                  <a:txBody>
                    <a:bodyPr/>
                    <a:lstStyle/>
                    <a:p>
                      <a:pPr>
                        <a:buNone/>
                      </a:pPr>
                      <a:r>
                        <a:rPr lang="en-US" b="1">
                          <a:effectLst/>
                        </a:rPr>
                        <a:t>Median Days Detained</a:t>
                      </a:r>
                    </a:p>
                  </a:txBody>
                  <a:tcPr marL="0" marR="0" marT="0" marB="0" anchor="ctr"/>
                </a:tc>
                <a:extLst>
                  <a:ext uri="{0D108BD9-81ED-4DB2-BD59-A6C34878D82A}">
                    <a16:rowId xmlns:a16="http://schemas.microsoft.com/office/drawing/2014/main" val="1166149393"/>
                  </a:ext>
                </a:extLst>
              </a:tr>
              <a:tr h="503408">
                <a:tc>
                  <a:txBody>
                    <a:bodyPr/>
                    <a:lstStyle/>
                    <a:p>
                      <a:pPr>
                        <a:buNone/>
                      </a:pPr>
                      <a:r>
                        <a:rPr lang="en-US">
                          <a:effectLst/>
                        </a:rPr>
                        <a:t>Under $1,000</a:t>
                      </a:r>
                    </a:p>
                  </a:txBody>
                  <a:tcPr marL="0" marR="0" marT="0" marB="0" anchor="ctr"/>
                </a:tc>
                <a:tc>
                  <a:txBody>
                    <a:bodyPr/>
                    <a:lstStyle/>
                    <a:p>
                      <a:pPr algn="r">
                        <a:buNone/>
                      </a:pPr>
                      <a:r>
                        <a:rPr lang="en-US"/>
                        <a:t>151</a:t>
                      </a:r>
                    </a:p>
                  </a:txBody>
                  <a:tcPr marL="0" marR="0" marT="0" marB="0" anchor="ctr"/>
                </a:tc>
                <a:tc>
                  <a:txBody>
                    <a:bodyPr/>
                    <a:lstStyle/>
                    <a:p>
                      <a:pPr algn="r">
                        <a:buNone/>
                      </a:pPr>
                      <a:r>
                        <a:rPr lang="en-US"/>
                        <a:t>3%</a:t>
                      </a:r>
                    </a:p>
                  </a:txBody>
                  <a:tcPr marL="0" marR="0" marT="0" marB="0" anchor="ctr"/>
                </a:tc>
                <a:tc>
                  <a:txBody>
                    <a:bodyPr/>
                    <a:lstStyle/>
                    <a:p>
                      <a:pPr algn="r">
                        <a:buNone/>
                      </a:pPr>
                      <a:r>
                        <a:rPr lang="en-US"/>
                        <a:t>5**</a:t>
                      </a:r>
                    </a:p>
                  </a:txBody>
                  <a:tcPr marL="0" marR="0" marT="0" marB="0" anchor="ctr"/>
                </a:tc>
                <a:extLst>
                  <a:ext uri="{0D108BD9-81ED-4DB2-BD59-A6C34878D82A}">
                    <a16:rowId xmlns:a16="http://schemas.microsoft.com/office/drawing/2014/main" val="3607765168"/>
                  </a:ext>
                </a:extLst>
              </a:tr>
              <a:tr h="503408">
                <a:tc>
                  <a:txBody>
                    <a:bodyPr/>
                    <a:lstStyle/>
                    <a:p>
                      <a:pPr>
                        <a:buNone/>
                      </a:pPr>
                      <a:r>
                        <a:rPr lang="en-US">
                          <a:effectLst/>
                        </a:rPr>
                        <a:t>$1,000-$4,999</a:t>
                      </a:r>
                    </a:p>
                  </a:txBody>
                  <a:tcPr marL="0" marR="0" marT="0" marB="0" anchor="ctr"/>
                </a:tc>
                <a:tc>
                  <a:txBody>
                    <a:bodyPr/>
                    <a:lstStyle/>
                    <a:p>
                      <a:pPr algn="r">
                        <a:buNone/>
                      </a:pPr>
                      <a:r>
                        <a:rPr lang="en-US"/>
                        <a:t>796</a:t>
                      </a:r>
                    </a:p>
                  </a:txBody>
                  <a:tcPr marL="0" marR="0" marT="0" marB="0" anchor="ctr"/>
                </a:tc>
                <a:tc>
                  <a:txBody>
                    <a:bodyPr/>
                    <a:lstStyle/>
                    <a:p>
                      <a:pPr algn="r">
                        <a:buNone/>
                      </a:pPr>
                      <a:r>
                        <a:rPr lang="en-US"/>
                        <a:t>15%</a:t>
                      </a:r>
                    </a:p>
                  </a:txBody>
                  <a:tcPr marL="0" marR="0" marT="0" marB="0" anchor="ctr"/>
                </a:tc>
                <a:tc>
                  <a:txBody>
                    <a:bodyPr/>
                    <a:lstStyle/>
                    <a:p>
                      <a:pPr algn="r">
                        <a:buNone/>
                      </a:pPr>
                      <a:r>
                        <a:rPr lang="en-US"/>
                        <a:t>9**</a:t>
                      </a:r>
                    </a:p>
                  </a:txBody>
                  <a:tcPr marL="0" marR="0" marT="0" marB="0" anchor="ctr"/>
                </a:tc>
                <a:extLst>
                  <a:ext uri="{0D108BD9-81ED-4DB2-BD59-A6C34878D82A}">
                    <a16:rowId xmlns:a16="http://schemas.microsoft.com/office/drawing/2014/main" val="3370482248"/>
                  </a:ext>
                </a:extLst>
              </a:tr>
              <a:tr h="503408">
                <a:tc>
                  <a:txBody>
                    <a:bodyPr/>
                    <a:lstStyle/>
                    <a:p>
                      <a:pPr>
                        <a:buNone/>
                      </a:pPr>
                      <a:r>
                        <a:rPr lang="en-US">
                          <a:effectLst/>
                        </a:rPr>
                        <a:t>$5,000-$9,999</a:t>
                      </a:r>
                    </a:p>
                  </a:txBody>
                  <a:tcPr marL="0" marR="0" marT="0" marB="0" anchor="ctr"/>
                </a:tc>
                <a:tc>
                  <a:txBody>
                    <a:bodyPr/>
                    <a:lstStyle/>
                    <a:p>
                      <a:pPr algn="r">
                        <a:buNone/>
                      </a:pPr>
                      <a:r>
                        <a:rPr lang="en-US"/>
                        <a:t>866</a:t>
                      </a:r>
                    </a:p>
                  </a:txBody>
                  <a:tcPr marL="0" marR="0" marT="0" marB="0" anchor="ctr"/>
                </a:tc>
                <a:tc>
                  <a:txBody>
                    <a:bodyPr/>
                    <a:lstStyle/>
                    <a:p>
                      <a:pPr algn="r">
                        <a:buNone/>
                      </a:pPr>
                      <a:r>
                        <a:rPr lang="en-US"/>
                        <a:t>16%</a:t>
                      </a:r>
                    </a:p>
                  </a:txBody>
                  <a:tcPr marL="0" marR="0" marT="0" marB="0" anchor="ctr"/>
                </a:tc>
                <a:tc>
                  <a:txBody>
                    <a:bodyPr/>
                    <a:lstStyle/>
                    <a:p>
                      <a:pPr algn="r">
                        <a:buNone/>
                      </a:pPr>
                      <a:r>
                        <a:rPr lang="en-US"/>
                        <a:t>14</a:t>
                      </a:r>
                    </a:p>
                  </a:txBody>
                  <a:tcPr marL="0" marR="0" marT="0" marB="0" anchor="ctr"/>
                </a:tc>
                <a:extLst>
                  <a:ext uri="{0D108BD9-81ED-4DB2-BD59-A6C34878D82A}">
                    <a16:rowId xmlns:a16="http://schemas.microsoft.com/office/drawing/2014/main" val="3615083580"/>
                  </a:ext>
                </a:extLst>
              </a:tr>
              <a:tr h="503408">
                <a:tc>
                  <a:txBody>
                    <a:bodyPr/>
                    <a:lstStyle/>
                    <a:p>
                      <a:pPr>
                        <a:buNone/>
                      </a:pPr>
                      <a:r>
                        <a:rPr lang="en-US">
                          <a:effectLst/>
                        </a:rPr>
                        <a:t>$10,000-$24,999</a:t>
                      </a:r>
                    </a:p>
                  </a:txBody>
                  <a:tcPr marL="0" marR="0" marT="0" marB="0" anchor="ctr"/>
                </a:tc>
                <a:tc>
                  <a:txBody>
                    <a:bodyPr/>
                    <a:lstStyle/>
                    <a:p>
                      <a:pPr algn="r">
                        <a:buNone/>
                      </a:pPr>
                      <a:r>
                        <a:rPr lang="en-US"/>
                        <a:t>1,372</a:t>
                      </a:r>
                    </a:p>
                  </a:txBody>
                  <a:tcPr marL="0" marR="0" marT="0" marB="0" anchor="ctr"/>
                </a:tc>
                <a:tc>
                  <a:txBody>
                    <a:bodyPr/>
                    <a:lstStyle/>
                    <a:p>
                      <a:pPr algn="r">
                        <a:buNone/>
                      </a:pPr>
                      <a:r>
                        <a:rPr lang="en-US"/>
                        <a:t>25%</a:t>
                      </a:r>
                    </a:p>
                  </a:txBody>
                  <a:tcPr marL="0" marR="0" marT="0" marB="0" anchor="ctr"/>
                </a:tc>
                <a:tc>
                  <a:txBody>
                    <a:bodyPr/>
                    <a:lstStyle/>
                    <a:p>
                      <a:pPr algn="r">
                        <a:buNone/>
                      </a:pPr>
                      <a:r>
                        <a:rPr lang="en-US"/>
                        <a:t>30**</a:t>
                      </a:r>
                    </a:p>
                  </a:txBody>
                  <a:tcPr marL="0" marR="0" marT="0" marB="0" anchor="ctr"/>
                </a:tc>
                <a:extLst>
                  <a:ext uri="{0D108BD9-81ED-4DB2-BD59-A6C34878D82A}">
                    <a16:rowId xmlns:a16="http://schemas.microsoft.com/office/drawing/2014/main" val="2631627168"/>
                  </a:ext>
                </a:extLst>
              </a:tr>
              <a:tr h="503408">
                <a:tc>
                  <a:txBody>
                    <a:bodyPr/>
                    <a:lstStyle/>
                    <a:p>
                      <a:pPr>
                        <a:buNone/>
                      </a:pPr>
                      <a:r>
                        <a:rPr lang="en-US">
                          <a:effectLst/>
                        </a:rPr>
                        <a:t>$25,000-$49,999</a:t>
                      </a:r>
                    </a:p>
                  </a:txBody>
                  <a:tcPr marL="0" marR="0" marT="0" marB="0" anchor="ctr"/>
                </a:tc>
                <a:tc>
                  <a:txBody>
                    <a:bodyPr/>
                    <a:lstStyle/>
                    <a:p>
                      <a:pPr algn="r">
                        <a:buNone/>
                      </a:pPr>
                      <a:r>
                        <a:rPr lang="en-US"/>
                        <a:t>921</a:t>
                      </a:r>
                    </a:p>
                  </a:txBody>
                  <a:tcPr marL="0" marR="0" marT="0" marB="0" anchor="ctr"/>
                </a:tc>
                <a:tc>
                  <a:txBody>
                    <a:bodyPr/>
                    <a:lstStyle/>
                    <a:p>
                      <a:pPr algn="r">
                        <a:buNone/>
                      </a:pPr>
                      <a:r>
                        <a:rPr lang="en-US"/>
                        <a:t>17%**</a:t>
                      </a:r>
                    </a:p>
                  </a:txBody>
                  <a:tcPr marL="0" marR="0" marT="0" marB="0" anchor="ctr"/>
                </a:tc>
                <a:tc>
                  <a:txBody>
                    <a:bodyPr/>
                    <a:lstStyle/>
                    <a:p>
                      <a:pPr algn="r">
                        <a:buNone/>
                      </a:pPr>
                      <a:r>
                        <a:rPr lang="en-US"/>
                        <a:t>38**</a:t>
                      </a:r>
                    </a:p>
                  </a:txBody>
                  <a:tcPr marL="0" marR="0" marT="0" marB="0" anchor="ctr"/>
                </a:tc>
                <a:extLst>
                  <a:ext uri="{0D108BD9-81ED-4DB2-BD59-A6C34878D82A}">
                    <a16:rowId xmlns:a16="http://schemas.microsoft.com/office/drawing/2014/main" val="3953441379"/>
                  </a:ext>
                </a:extLst>
              </a:tr>
              <a:tr h="352385">
                <a:tc>
                  <a:txBody>
                    <a:bodyPr/>
                    <a:lstStyle/>
                    <a:p>
                      <a:pPr>
                        <a:buNone/>
                      </a:pPr>
                      <a:r>
                        <a:rPr lang="en-US">
                          <a:effectLst/>
                        </a:rPr>
                        <a:t>$50,000+</a:t>
                      </a:r>
                    </a:p>
                  </a:txBody>
                  <a:tcPr marL="0" marR="0" marT="0" marB="0" anchor="ctr"/>
                </a:tc>
                <a:tc>
                  <a:txBody>
                    <a:bodyPr/>
                    <a:lstStyle/>
                    <a:p>
                      <a:pPr algn="r">
                        <a:buNone/>
                      </a:pPr>
                      <a:r>
                        <a:rPr lang="en-US"/>
                        <a:t>1,358</a:t>
                      </a:r>
                    </a:p>
                  </a:txBody>
                  <a:tcPr marL="0" marR="0" marT="0" marB="0" anchor="ctr"/>
                </a:tc>
                <a:tc>
                  <a:txBody>
                    <a:bodyPr/>
                    <a:lstStyle/>
                    <a:p>
                      <a:pPr algn="r">
                        <a:buNone/>
                      </a:pPr>
                      <a:r>
                        <a:rPr lang="en-US"/>
                        <a:t>25%**</a:t>
                      </a:r>
                    </a:p>
                  </a:txBody>
                  <a:tcPr marL="0" marR="0" marT="0" marB="0" anchor="ctr"/>
                </a:tc>
                <a:tc>
                  <a:txBody>
                    <a:bodyPr/>
                    <a:lstStyle/>
                    <a:p>
                      <a:pPr algn="r">
                        <a:buNone/>
                      </a:pPr>
                      <a:r>
                        <a:rPr lang="en-US"/>
                        <a:t>61**</a:t>
                      </a:r>
                    </a:p>
                  </a:txBody>
                  <a:tcPr marL="0" marR="0" marT="0" marB="0" anchor="ctr"/>
                </a:tc>
                <a:extLst>
                  <a:ext uri="{0D108BD9-81ED-4DB2-BD59-A6C34878D82A}">
                    <a16:rowId xmlns:a16="http://schemas.microsoft.com/office/drawing/2014/main" val="4179380472"/>
                  </a:ext>
                </a:extLst>
              </a:tr>
              <a:tr h="289459">
                <a:tc>
                  <a:txBody>
                    <a:bodyPr/>
                    <a:lstStyle/>
                    <a:p>
                      <a:pPr>
                        <a:buNone/>
                      </a:pPr>
                      <a:r>
                        <a:rPr lang="en-US">
                          <a:effectLst/>
                        </a:rPr>
                        <a:t>Total</a:t>
                      </a:r>
                    </a:p>
                  </a:txBody>
                  <a:tcPr marL="0" marR="0" marT="0" marB="0" anchor="ctr"/>
                </a:tc>
                <a:tc>
                  <a:txBody>
                    <a:bodyPr/>
                    <a:lstStyle/>
                    <a:p>
                      <a:pPr algn="r">
                        <a:buNone/>
                      </a:pPr>
                      <a:r>
                        <a:rPr lang="en-US"/>
                        <a:t>5,464</a:t>
                      </a:r>
                    </a:p>
                  </a:txBody>
                  <a:tcPr marL="0" marR="0" marT="0" marB="0" anchor="ctr"/>
                </a:tc>
                <a:tc>
                  <a:txBody>
                    <a:bodyPr/>
                    <a:lstStyle/>
                    <a:p>
                      <a:pPr algn="r">
                        <a:buNone/>
                      </a:pPr>
                      <a:r>
                        <a:rPr lang="en-US"/>
                        <a:t>100%</a:t>
                      </a:r>
                    </a:p>
                  </a:txBody>
                  <a:tcPr marL="0" marR="0" marT="0" marB="0" anchor="ctr"/>
                </a:tc>
                <a:tc>
                  <a:txBody>
                    <a:bodyPr/>
                    <a:lstStyle/>
                    <a:p>
                      <a:pPr algn="r">
                        <a:buNone/>
                      </a:pPr>
                      <a:r>
                        <a:rPr lang="en-US"/>
                        <a:t>28**</a:t>
                      </a:r>
                    </a:p>
                  </a:txBody>
                  <a:tcPr marL="0" marR="0" marT="0" marB="0" anchor="ctr"/>
                </a:tc>
                <a:extLst>
                  <a:ext uri="{0D108BD9-81ED-4DB2-BD59-A6C34878D82A}">
                    <a16:rowId xmlns:a16="http://schemas.microsoft.com/office/drawing/2014/main" val="1583499888"/>
                  </a:ext>
                </a:extLst>
              </a:tr>
            </a:tbl>
          </a:graphicData>
        </a:graphic>
      </p:graphicFrame>
    </p:spTree>
    <p:extLst>
      <p:ext uri="{BB962C8B-B14F-4D97-AF65-F5344CB8AC3E}">
        <p14:creationId xmlns:p14="http://schemas.microsoft.com/office/powerpoint/2010/main" val="126115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F119-BE0D-BF31-0ECF-9AB0F488BF7C}"/>
              </a:ext>
            </a:extLst>
          </p:cNvPr>
          <p:cNvSpPr>
            <a:spLocks noGrp="1"/>
          </p:cNvSpPr>
          <p:nvPr>
            <p:ph type="title"/>
          </p:nvPr>
        </p:nvSpPr>
        <p:spPr>
          <a:xfrm>
            <a:off x="249673" y="-30739"/>
            <a:ext cx="5445760" cy="1234123"/>
          </a:xfrm>
        </p:spPr>
        <p:txBody>
          <a:bodyPr>
            <a:normAutofit/>
          </a:bodyPr>
          <a:lstStyle/>
          <a:p>
            <a:r>
              <a:rPr lang="en-US" sz="2800">
                <a:ea typeface="Calibri Light"/>
                <a:cs typeface="Calibri Light"/>
              </a:rPr>
              <a:t>Ten Most Common Top Charges at Time of Admit, 2018-2019</a:t>
            </a:r>
            <a:endParaRPr lang="en-US" sz="2800"/>
          </a:p>
        </p:txBody>
      </p:sp>
      <p:sp>
        <p:nvSpPr>
          <p:cNvPr id="5" name="TextBox 4">
            <a:extLst>
              <a:ext uri="{FF2B5EF4-FFF2-40B4-BE49-F238E27FC236}">
                <a16:creationId xmlns:a16="http://schemas.microsoft.com/office/drawing/2014/main" id="{98A861F3-599E-0D9D-ABC0-B04FE9FBA989}"/>
              </a:ext>
            </a:extLst>
          </p:cNvPr>
          <p:cNvSpPr txBox="1"/>
          <p:nvPr/>
        </p:nvSpPr>
        <p:spPr>
          <a:xfrm>
            <a:off x="5699760" y="45720"/>
            <a:ext cx="490728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aseline="0">
                <a:latin typeface="Calibri Light"/>
                <a:ea typeface="Segoe UI"/>
                <a:cs typeface="Segoe UI"/>
              </a:rPr>
              <a:t>Ten Most Common </a:t>
            </a:r>
            <a:r>
              <a:rPr lang="en-US" sz="2800">
                <a:latin typeface="Calibri Light"/>
                <a:ea typeface="Segoe UI"/>
                <a:cs typeface="Segoe UI"/>
              </a:rPr>
              <a:t>Top Charges</a:t>
            </a:r>
            <a:r>
              <a:rPr lang="en-US" sz="2800" baseline="0">
                <a:latin typeface="Calibri Light"/>
                <a:ea typeface="Segoe UI"/>
                <a:cs typeface="Segoe UI"/>
              </a:rPr>
              <a:t> at Time of Admit</a:t>
            </a:r>
            <a:r>
              <a:rPr lang="en-US" sz="2800">
                <a:latin typeface="Calibri Light"/>
                <a:ea typeface="Segoe UI"/>
                <a:cs typeface="Segoe UI"/>
              </a:rPr>
              <a:t>, 2022-2023</a:t>
            </a:r>
            <a:endParaRPr lang="en-US" sz="2800"/>
          </a:p>
          <a:p>
            <a:pPr algn="ctr"/>
            <a:endParaRPr lang="en-US" sz="1600"/>
          </a:p>
        </p:txBody>
      </p:sp>
      <p:sp>
        <p:nvSpPr>
          <p:cNvPr id="3" name="TextBox 2">
            <a:extLst>
              <a:ext uri="{FF2B5EF4-FFF2-40B4-BE49-F238E27FC236}">
                <a16:creationId xmlns:a16="http://schemas.microsoft.com/office/drawing/2014/main" id="{0D5F0854-BE91-E567-6614-D502786E94FA}"/>
              </a:ext>
            </a:extLst>
          </p:cNvPr>
          <p:cNvSpPr txBox="1"/>
          <p:nvPr/>
        </p:nvSpPr>
        <p:spPr>
          <a:xfrm>
            <a:off x="0" y="6426200"/>
            <a:ext cx="1007872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baseline="0">
                <a:latin typeface="Calibri"/>
              </a:rPr>
              <a:t>Source: JB-CSSD &amp; data.ct.gov. DOC pretrial stays matched to dockets pending at the time of admit.</a:t>
            </a:r>
            <a:r>
              <a:rPr lang="en-US" sz="1600" i="1">
                <a:latin typeface="Calibri"/>
                <a:ea typeface="Calibri"/>
                <a:cs typeface="Calibri"/>
              </a:rPr>
              <a:t> Excludes FTA.</a:t>
            </a:r>
            <a:r>
              <a:rPr sz="1600">
                <a:latin typeface="Calibri"/>
                <a:ea typeface="Calibri"/>
                <a:cs typeface="Calibri"/>
              </a:rPr>
              <a:t>​</a:t>
            </a:r>
            <a:endParaRPr lang="en-US"/>
          </a:p>
          <a:p>
            <a:pPr algn="ctr"/>
            <a:endParaRPr lang="en-US"/>
          </a:p>
        </p:txBody>
      </p:sp>
      <p:graphicFrame>
        <p:nvGraphicFramePr>
          <p:cNvPr id="10" name="Table 9">
            <a:extLst>
              <a:ext uri="{FF2B5EF4-FFF2-40B4-BE49-F238E27FC236}">
                <a16:creationId xmlns:a16="http://schemas.microsoft.com/office/drawing/2014/main" id="{D39E7726-62C8-16F0-F3D4-04571D9406A2}"/>
              </a:ext>
            </a:extLst>
          </p:cNvPr>
          <p:cNvGraphicFramePr>
            <a:graphicFrameLocks noGrp="1"/>
          </p:cNvGraphicFramePr>
          <p:nvPr>
            <p:extLst>
              <p:ext uri="{D42A27DB-BD31-4B8C-83A1-F6EECF244321}">
                <p14:modId xmlns:p14="http://schemas.microsoft.com/office/powerpoint/2010/main" val="4218190916"/>
              </p:ext>
            </p:extLst>
          </p:nvPr>
        </p:nvGraphicFramePr>
        <p:xfrm>
          <a:off x="335280" y="1229360"/>
          <a:ext cx="4914901" cy="5048288"/>
        </p:xfrm>
        <a:graphic>
          <a:graphicData uri="http://schemas.openxmlformats.org/drawingml/2006/table">
            <a:tbl>
              <a:tblPr bandRow="1">
                <a:tableStyleId>{073A0DAA-6AF3-43AB-8588-CEC1D06C72B9}</a:tableStyleId>
              </a:tblPr>
              <a:tblGrid>
                <a:gridCol w="3247657">
                  <a:extLst>
                    <a:ext uri="{9D8B030D-6E8A-4147-A177-3AD203B41FA5}">
                      <a16:colId xmlns:a16="http://schemas.microsoft.com/office/drawing/2014/main" val="4254961556"/>
                    </a:ext>
                  </a:extLst>
                </a:gridCol>
                <a:gridCol w="833622">
                  <a:extLst>
                    <a:ext uri="{9D8B030D-6E8A-4147-A177-3AD203B41FA5}">
                      <a16:colId xmlns:a16="http://schemas.microsoft.com/office/drawing/2014/main" val="27332436"/>
                    </a:ext>
                  </a:extLst>
                </a:gridCol>
                <a:gridCol w="833622">
                  <a:extLst>
                    <a:ext uri="{9D8B030D-6E8A-4147-A177-3AD203B41FA5}">
                      <a16:colId xmlns:a16="http://schemas.microsoft.com/office/drawing/2014/main" val="3321076167"/>
                    </a:ext>
                  </a:extLst>
                </a:gridCol>
              </a:tblGrid>
              <a:tr h="485741">
                <a:tc>
                  <a:txBody>
                    <a:bodyPr/>
                    <a:lstStyle/>
                    <a:p>
                      <a:pPr>
                        <a:buNone/>
                      </a:pPr>
                      <a:r>
                        <a:rPr lang="en-US" b="1">
                          <a:effectLst/>
                        </a:rPr>
                        <a:t>Charge Name</a:t>
                      </a:r>
                    </a:p>
                  </a:txBody>
                  <a:tcPr marL="0" marR="0" marT="0" marB="0" anchor="ctr"/>
                </a:tc>
                <a:tc>
                  <a:txBody>
                    <a:bodyPr/>
                    <a:lstStyle/>
                    <a:p>
                      <a:pPr>
                        <a:buNone/>
                      </a:pPr>
                      <a:r>
                        <a:rPr lang="en-US" b="1">
                          <a:effectLst/>
                        </a:rPr>
                        <a:t>Count</a:t>
                      </a:r>
                    </a:p>
                  </a:txBody>
                  <a:tcPr marL="0" marR="0" marT="0" marB="0" anchor="ctr"/>
                </a:tc>
                <a:tc>
                  <a:txBody>
                    <a:bodyPr/>
                    <a:lstStyle/>
                    <a:p>
                      <a:pPr>
                        <a:buNone/>
                      </a:pPr>
                      <a:r>
                        <a:rPr lang="en-US" b="1">
                          <a:effectLst/>
                        </a:rPr>
                        <a:t>Percent</a:t>
                      </a:r>
                    </a:p>
                  </a:txBody>
                  <a:tcPr marL="0" marR="0" marT="0" marB="0" anchor="ctr"/>
                </a:tc>
                <a:extLst>
                  <a:ext uri="{0D108BD9-81ED-4DB2-BD59-A6C34878D82A}">
                    <a16:rowId xmlns:a16="http://schemas.microsoft.com/office/drawing/2014/main" val="2732663273"/>
                  </a:ext>
                </a:extLst>
              </a:tr>
              <a:tr h="534315">
                <a:tc>
                  <a:txBody>
                    <a:bodyPr/>
                    <a:lstStyle/>
                    <a:p>
                      <a:pPr>
                        <a:buNone/>
                      </a:pPr>
                      <a:r>
                        <a:rPr lang="en-US">
                          <a:effectLst/>
                        </a:rPr>
                        <a:t>INTERFERE WITH OFFCR/RESISTING</a:t>
                      </a:r>
                    </a:p>
                  </a:txBody>
                  <a:tcPr marL="0" marR="0" marT="0" marB="0" anchor="ctr"/>
                </a:tc>
                <a:tc>
                  <a:txBody>
                    <a:bodyPr/>
                    <a:lstStyle/>
                    <a:p>
                      <a:pPr algn="r">
                        <a:buNone/>
                      </a:pPr>
                      <a:r>
                        <a:rPr lang="en-US"/>
                        <a:t>999</a:t>
                      </a:r>
                    </a:p>
                  </a:txBody>
                  <a:tcPr marL="0" marR="0" marT="0" marB="0" anchor="ctr"/>
                </a:tc>
                <a:tc>
                  <a:txBody>
                    <a:bodyPr/>
                    <a:lstStyle/>
                    <a:p>
                      <a:pPr algn="r">
                        <a:buNone/>
                      </a:pPr>
                      <a:r>
                        <a:rPr lang="en-US"/>
                        <a:t>12%</a:t>
                      </a:r>
                    </a:p>
                  </a:txBody>
                  <a:tcPr marL="0" marR="0" marT="0" marB="0" anchor="ctr"/>
                </a:tc>
                <a:extLst>
                  <a:ext uri="{0D108BD9-81ED-4DB2-BD59-A6C34878D82A}">
                    <a16:rowId xmlns:a16="http://schemas.microsoft.com/office/drawing/2014/main" val="376591113"/>
                  </a:ext>
                </a:extLst>
              </a:tr>
              <a:tr h="534315">
                <a:tc>
                  <a:txBody>
                    <a:bodyPr/>
                    <a:lstStyle/>
                    <a:p>
                      <a:pPr>
                        <a:buNone/>
                      </a:pPr>
                      <a:r>
                        <a:rPr lang="en-US">
                          <a:effectLst/>
                        </a:rPr>
                        <a:t>POS CONTROL SUBSTNCE 1ST OFFNS</a:t>
                      </a:r>
                    </a:p>
                  </a:txBody>
                  <a:tcPr marL="0" marR="0" marT="0" marB="0" anchor="ctr"/>
                </a:tc>
                <a:tc>
                  <a:txBody>
                    <a:bodyPr/>
                    <a:lstStyle/>
                    <a:p>
                      <a:pPr algn="r">
                        <a:buNone/>
                      </a:pPr>
                      <a:r>
                        <a:rPr lang="en-US"/>
                        <a:t>939</a:t>
                      </a:r>
                    </a:p>
                  </a:txBody>
                  <a:tcPr marL="0" marR="0" marT="0" marB="0" anchor="ctr"/>
                </a:tc>
                <a:tc>
                  <a:txBody>
                    <a:bodyPr/>
                    <a:lstStyle/>
                    <a:p>
                      <a:pPr algn="r">
                        <a:buNone/>
                      </a:pPr>
                      <a:r>
                        <a:rPr lang="en-US"/>
                        <a:t>12%</a:t>
                      </a:r>
                    </a:p>
                  </a:txBody>
                  <a:tcPr marL="0" marR="0" marT="0" marB="0" anchor="ctr"/>
                </a:tc>
                <a:extLst>
                  <a:ext uri="{0D108BD9-81ED-4DB2-BD59-A6C34878D82A}">
                    <a16:rowId xmlns:a16="http://schemas.microsoft.com/office/drawing/2014/main" val="3505883576"/>
                  </a:ext>
                </a:extLst>
              </a:tr>
              <a:tr h="303588">
                <a:tc>
                  <a:txBody>
                    <a:bodyPr/>
                    <a:lstStyle/>
                    <a:p>
                      <a:pPr>
                        <a:buNone/>
                      </a:pPr>
                      <a:r>
                        <a:rPr lang="en-US">
                          <a:effectLst/>
                        </a:rPr>
                        <a:t>ASSAULT 3RD DEG               </a:t>
                      </a:r>
                    </a:p>
                  </a:txBody>
                  <a:tcPr marL="0" marR="0" marT="0" marB="0" anchor="ctr"/>
                </a:tc>
                <a:tc>
                  <a:txBody>
                    <a:bodyPr/>
                    <a:lstStyle/>
                    <a:p>
                      <a:pPr algn="r">
                        <a:buNone/>
                      </a:pPr>
                      <a:r>
                        <a:rPr lang="en-US"/>
                        <a:t>881</a:t>
                      </a:r>
                    </a:p>
                  </a:txBody>
                  <a:tcPr marL="0" marR="0" marT="0" marB="0" anchor="ctr"/>
                </a:tc>
                <a:tc>
                  <a:txBody>
                    <a:bodyPr/>
                    <a:lstStyle/>
                    <a:p>
                      <a:pPr algn="r">
                        <a:buNone/>
                      </a:pPr>
                      <a:r>
                        <a:rPr lang="en-US"/>
                        <a:t>11%</a:t>
                      </a:r>
                    </a:p>
                  </a:txBody>
                  <a:tcPr marL="0" marR="0" marT="0" marB="0" anchor="ctr"/>
                </a:tc>
                <a:extLst>
                  <a:ext uri="{0D108BD9-81ED-4DB2-BD59-A6C34878D82A}">
                    <a16:rowId xmlns:a16="http://schemas.microsoft.com/office/drawing/2014/main" val="208647160"/>
                  </a:ext>
                </a:extLst>
              </a:tr>
              <a:tr h="485741">
                <a:tc>
                  <a:txBody>
                    <a:bodyPr/>
                    <a:lstStyle/>
                    <a:p>
                      <a:pPr>
                        <a:buNone/>
                      </a:pPr>
                      <a:r>
                        <a:rPr lang="en-US">
                          <a:effectLst/>
                        </a:rPr>
                        <a:t>CRIMINAL TRESPASS 1ST DEG     </a:t>
                      </a:r>
                    </a:p>
                  </a:txBody>
                  <a:tcPr marL="0" marR="0" marT="0" marB="0" anchor="ctr"/>
                </a:tc>
                <a:tc>
                  <a:txBody>
                    <a:bodyPr/>
                    <a:lstStyle/>
                    <a:p>
                      <a:pPr algn="r">
                        <a:buNone/>
                      </a:pPr>
                      <a:r>
                        <a:rPr lang="en-US"/>
                        <a:t>612</a:t>
                      </a:r>
                    </a:p>
                  </a:txBody>
                  <a:tcPr marL="0" marR="0" marT="0" marB="0" anchor="ctr"/>
                </a:tc>
                <a:tc>
                  <a:txBody>
                    <a:bodyPr/>
                    <a:lstStyle/>
                    <a:p>
                      <a:pPr algn="r">
                        <a:buNone/>
                      </a:pPr>
                      <a:r>
                        <a:rPr lang="en-US"/>
                        <a:t>8%</a:t>
                      </a:r>
                    </a:p>
                  </a:txBody>
                  <a:tcPr marL="0" marR="0" marT="0" marB="0" anchor="ctr"/>
                </a:tc>
                <a:extLst>
                  <a:ext uri="{0D108BD9-81ED-4DB2-BD59-A6C34878D82A}">
                    <a16:rowId xmlns:a16="http://schemas.microsoft.com/office/drawing/2014/main" val="3974575114"/>
                  </a:ext>
                </a:extLst>
              </a:tr>
              <a:tr h="303588">
                <a:tc>
                  <a:txBody>
                    <a:bodyPr/>
                    <a:lstStyle/>
                    <a:p>
                      <a:pPr>
                        <a:buNone/>
                      </a:pPr>
                      <a:r>
                        <a:rPr lang="en-US">
                          <a:effectLst/>
                        </a:rPr>
                        <a:t>LARCENY 6TH DEG               </a:t>
                      </a:r>
                    </a:p>
                  </a:txBody>
                  <a:tcPr marL="0" marR="0" marT="0" marB="0" anchor="ctr"/>
                </a:tc>
                <a:tc>
                  <a:txBody>
                    <a:bodyPr/>
                    <a:lstStyle/>
                    <a:p>
                      <a:pPr algn="r">
                        <a:buNone/>
                      </a:pPr>
                      <a:r>
                        <a:rPr lang="en-US"/>
                        <a:t>568</a:t>
                      </a:r>
                    </a:p>
                  </a:txBody>
                  <a:tcPr marL="0" marR="0" marT="0" marB="0" anchor="ctr"/>
                </a:tc>
                <a:tc>
                  <a:txBody>
                    <a:bodyPr/>
                    <a:lstStyle/>
                    <a:p>
                      <a:pPr algn="r">
                        <a:buNone/>
                      </a:pPr>
                      <a:r>
                        <a:rPr lang="en-US"/>
                        <a:t>7%</a:t>
                      </a:r>
                    </a:p>
                  </a:txBody>
                  <a:tcPr marL="0" marR="0" marT="0" marB="0" anchor="ctr"/>
                </a:tc>
                <a:extLst>
                  <a:ext uri="{0D108BD9-81ED-4DB2-BD59-A6C34878D82A}">
                    <a16:rowId xmlns:a16="http://schemas.microsoft.com/office/drawing/2014/main" val="3116633101"/>
                  </a:ext>
                </a:extLst>
              </a:tr>
              <a:tr h="303588">
                <a:tc>
                  <a:txBody>
                    <a:bodyPr/>
                    <a:lstStyle/>
                    <a:p>
                      <a:pPr>
                        <a:buNone/>
                      </a:pPr>
                      <a:r>
                        <a:rPr lang="en-US">
                          <a:effectLst/>
                        </a:rPr>
                        <a:t>THREATENING  2ND DEG          </a:t>
                      </a:r>
                    </a:p>
                  </a:txBody>
                  <a:tcPr marL="0" marR="0" marT="0" marB="0" anchor="ctr"/>
                </a:tc>
                <a:tc>
                  <a:txBody>
                    <a:bodyPr/>
                    <a:lstStyle/>
                    <a:p>
                      <a:pPr algn="r">
                        <a:buNone/>
                      </a:pPr>
                      <a:r>
                        <a:rPr lang="en-US"/>
                        <a:t>510</a:t>
                      </a:r>
                    </a:p>
                  </a:txBody>
                  <a:tcPr marL="0" marR="0" marT="0" marB="0" anchor="ctr"/>
                </a:tc>
                <a:tc>
                  <a:txBody>
                    <a:bodyPr/>
                    <a:lstStyle/>
                    <a:p>
                      <a:pPr algn="r">
                        <a:buNone/>
                      </a:pPr>
                      <a:r>
                        <a:rPr lang="en-US"/>
                        <a:t>6%</a:t>
                      </a:r>
                    </a:p>
                  </a:txBody>
                  <a:tcPr marL="0" marR="0" marT="0" marB="0" anchor="ctr"/>
                </a:tc>
                <a:extLst>
                  <a:ext uri="{0D108BD9-81ED-4DB2-BD59-A6C34878D82A}">
                    <a16:rowId xmlns:a16="http://schemas.microsoft.com/office/drawing/2014/main" val="409674151"/>
                  </a:ext>
                </a:extLst>
              </a:tr>
              <a:tr h="485741">
                <a:tc>
                  <a:txBody>
                    <a:bodyPr/>
                    <a:lstStyle/>
                    <a:p>
                      <a:pPr>
                        <a:buNone/>
                      </a:pPr>
                      <a:r>
                        <a:rPr lang="en-US">
                          <a:effectLst/>
                        </a:rPr>
                        <a:t>ILL OPN MV UNDER SUSPENSION   </a:t>
                      </a:r>
                    </a:p>
                  </a:txBody>
                  <a:tcPr marL="0" marR="0" marT="0" marB="0" anchor="ctr"/>
                </a:tc>
                <a:tc>
                  <a:txBody>
                    <a:bodyPr/>
                    <a:lstStyle/>
                    <a:p>
                      <a:pPr algn="r">
                        <a:buNone/>
                      </a:pPr>
                      <a:r>
                        <a:rPr lang="en-US"/>
                        <a:t>487</a:t>
                      </a:r>
                    </a:p>
                  </a:txBody>
                  <a:tcPr marL="0" marR="0" marT="0" marB="0" anchor="ctr"/>
                </a:tc>
                <a:tc>
                  <a:txBody>
                    <a:bodyPr/>
                    <a:lstStyle/>
                    <a:p>
                      <a:pPr algn="r">
                        <a:buNone/>
                      </a:pPr>
                      <a:r>
                        <a:rPr lang="en-US"/>
                        <a:t>6%</a:t>
                      </a:r>
                    </a:p>
                  </a:txBody>
                  <a:tcPr marL="0" marR="0" marT="0" marB="0" anchor="ctr"/>
                </a:tc>
                <a:extLst>
                  <a:ext uri="{0D108BD9-81ED-4DB2-BD59-A6C34878D82A}">
                    <a16:rowId xmlns:a16="http://schemas.microsoft.com/office/drawing/2014/main" val="1049973514"/>
                  </a:ext>
                </a:extLst>
              </a:tr>
              <a:tr h="534315">
                <a:tc>
                  <a:txBody>
                    <a:bodyPr/>
                    <a:lstStyle/>
                    <a:p>
                      <a:pPr>
                        <a:buNone/>
                      </a:pPr>
                      <a:r>
                        <a:rPr lang="en-US">
                          <a:effectLst/>
                        </a:rPr>
                        <a:t>ILL OPN MV UNDER INFL ALC/DRUG</a:t>
                      </a:r>
                    </a:p>
                  </a:txBody>
                  <a:tcPr marL="0" marR="0" marT="0" marB="0" anchor="ctr"/>
                </a:tc>
                <a:tc>
                  <a:txBody>
                    <a:bodyPr/>
                    <a:lstStyle/>
                    <a:p>
                      <a:pPr algn="r">
                        <a:buNone/>
                      </a:pPr>
                      <a:r>
                        <a:rPr lang="en-US"/>
                        <a:t>328</a:t>
                      </a:r>
                    </a:p>
                  </a:txBody>
                  <a:tcPr marL="0" marR="0" marT="0" marB="0" anchor="ctr"/>
                </a:tc>
                <a:tc>
                  <a:txBody>
                    <a:bodyPr/>
                    <a:lstStyle/>
                    <a:p>
                      <a:pPr algn="r">
                        <a:buNone/>
                      </a:pPr>
                      <a:r>
                        <a:rPr lang="en-US"/>
                        <a:t>4%</a:t>
                      </a:r>
                    </a:p>
                  </a:txBody>
                  <a:tcPr marL="0" marR="0" marT="0" marB="0" anchor="ctr"/>
                </a:tc>
                <a:extLst>
                  <a:ext uri="{0D108BD9-81ED-4DB2-BD59-A6C34878D82A}">
                    <a16:rowId xmlns:a16="http://schemas.microsoft.com/office/drawing/2014/main" val="2431642588"/>
                  </a:ext>
                </a:extLst>
              </a:tr>
              <a:tr h="485741">
                <a:tc>
                  <a:txBody>
                    <a:bodyPr/>
                    <a:lstStyle/>
                    <a:p>
                      <a:pPr>
                        <a:buNone/>
                      </a:pPr>
                      <a:r>
                        <a:rPr lang="en-US">
                          <a:effectLst/>
                        </a:rPr>
                        <a:t>BREACH OF PEACE 2ND DEG       </a:t>
                      </a:r>
                    </a:p>
                  </a:txBody>
                  <a:tcPr marL="0" marR="0" marT="0" marB="0" anchor="ctr"/>
                </a:tc>
                <a:tc>
                  <a:txBody>
                    <a:bodyPr/>
                    <a:lstStyle/>
                    <a:p>
                      <a:pPr algn="r">
                        <a:buNone/>
                      </a:pPr>
                      <a:r>
                        <a:rPr lang="en-US"/>
                        <a:t>304</a:t>
                      </a:r>
                    </a:p>
                  </a:txBody>
                  <a:tcPr marL="0" marR="0" marT="0" marB="0" anchor="ctr"/>
                </a:tc>
                <a:tc>
                  <a:txBody>
                    <a:bodyPr/>
                    <a:lstStyle/>
                    <a:p>
                      <a:pPr algn="r">
                        <a:buNone/>
                      </a:pPr>
                      <a:r>
                        <a:rPr lang="en-US"/>
                        <a:t>4%</a:t>
                      </a:r>
                    </a:p>
                  </a:txBody>
                  <a:tcPr marL="0" marR="0" marT="0" marB="0" anchor="ctr"/>
                </a:tc>
                <a:extLst>
                  <a:ext uri="{0D108BD9-81ED-4DB2-BD59-A6C34878D82A}">
                    <a16:rowId xmlns:a16="http://schemas.microsoft.com/office/drawing/2014/main" val="4143314419"/>
                  </a:ext>
                </a:extLst>
              </a:tr>
              <a:tr h="534315">
                <a:tc>
                  <a:txBody>
                    <a:bodyPr/>
                    <a:lstStyle/>
                    <a:p>
                      <a:pPr>
                        <a:buNone/>
                      </a:pPr>
                      <a:r>
                        <a:rPr lang="en-US">
                          <a:effectLst/>
                        </a:rPr>
                        <a:t>EVADE RESP-INJURY/PROP DAMAGE </a:t>
                      </a:r>
                    </a:p>
                  </a:txBody>
                  <a:tcPr marL="0" marR="0" marT="0" marB="0" anchor="ctr"/>
                </a:tc>
                <a:tc>
                  <a:txBody>
                    <a:bodyPr/>
                    <a:lstStyle/>
                    <a:p>
                      <a:pPr algn="r">
                        <a:buNone/>
                      </a:pPr>
                      <a:r>
                        <a:rPr lang="en-US"/>
                        <a:t>249</a:t>
                      </a:r>
                    </a:p>
                  </a:txBody>
                  <a:tcPr marL="0" marR="0" marT="0" marB="0" anchor="ctr"/>
                </a:tc>
                <a:tc>
                  <a:txBody>
                    <a:bodyPr/>
                    <a:lstStyle/>
                    <a:p>
                      <a:pPr algn="r">
                        <a:buNone/>
                      </a:pPr>
                      <a:r>
                        <a:rPr lang="en-US"/>
                        <a:t>3%</a:t>
                      </a:r>
                    </a:p>
                  </a:txBody>
                  <a:tcPr marL="0" marR="0" marT="0" marB="0" anchor="ctr"/>
                </a:tc>
                <a:extLst>
                  <a:ext uri="{0D108BD9-81ED-4DB2-BD59-A6C34878D82A}">
                    <a16:rowId xmlns:a16="http://schemas.microsoft.com/office/drawing/2014/main" val="324410459"/>
                  </a:ext>
                </a:extLst>
              </a:tr>
            </a:tbl>
          </a:graphicData>
        </a:graphic>
      </p:graphicFrame>
      <p:graphicFrame>
        <p:nvGraphicFramePr>
          <p:cNvPr id="12" name="Table 11">
            <a:extLst>
              <a:ext uri="{FF2B5EF4-FFF2-40B4-BE49-F238E27FC236}">
                <a16:creationId xmlns:a16="http://schemas.microsoft.com/office/drawing/2014/main" id="{F29F1022-1E56-E5C8-1367-072242B17DA4}"/>
              </a:ext>
            </a:extLst>
          </p:cNvPr>
          <p:cNvGraphicFramePr>
            <a:graphicFrameLocks noGrp="1"/>
          </p:cNvGraphicFramePr>
          <p:nvPr>
            <p:extLst>
              <p:ext uri="{D42A27DB-BD31-4B8C-83A1-F6EECF244321}">
                <p14:modId xmlns:p14="http://schemas.microsoft.com/office/powerpoint/2010/main" val="698530211"/>
              </p:ext>
            </p:extLst>
          </p:nvPr>
        </p:nvGraphicFramePr>
        <p:xfrm>
          <a:off x="5898444" y="1194740"/>
          <a:ext cx="5346672" cy="5154710"/>
        </p:xfrm>
        <a:graphic>
          <a:graphicData uri="http://schemas.openxmlformats.org/drawingml/2006/table">
            <a:tbl>
              <a:tblPr bandRow="1">
                <a:tableStyleId>{073A0DAA-6AF3-43AB-8588-CEC1D06C72B9}</a:tableStyleId>
              </a:tblPr>
              <a:tblGrid>
                <a:gridCol w="3409766">
                  <a:extLst>
                    <a:ext uri="{9D8B030D-6E8A-4147-A177-3AD203B41FA5}">
                      <a16:colId xmlns:a16="http://schemas.microsoft.com/office/drawing/2014/main" val="3294197611"/>
                    </a:ext>
                  </a:extLst>
                </a:gridCol>
                <a:gridCol w="968453">
                  <a:extLst>
                    <a:ext uri="{9D8B030D-6E8A-4147-A177-3AD203B41FA5}">
                      <a16:colId xmlns:a16="http://schemas.microsoft.com/office/drawing/2014/main" val="640035394"/>
                    </a:ext>
                  </a:extLst>
                </a:gridCol>
                <a:gridCol w="968453">
                  <a:extLst>
                    <a:ext uri="{9D8B030D-6E8A-4147-A177-3AD203B41FA5}">
                      <a16:colId xmlns:a16="http://schemas.microsoft.com/office/drawing/2014/main" val="4235356451"/>
                    </a:ext>
                  </a:extLst>
                </a:gridCol>
              </a:tblGrid>
              <a:tr h="468610">
                <a:tc>
                  <a:txBody>
                    <a:bodyPr/>
                    <a:lstStyle/>
                    <a:p>
                      <a:pPr>
                        <a:buNone/>
                      </a:pPr>
                      <a:r>
                        <a:rPr lang="en-US" b="1">
                          <a:effectLst/>
                        </a:rPr>
                        <a:t>Charge Name</a:t>
                      </a:r>
                    </a:p>
                  </a:txBody>
                  <a:tcPr marL="0" marR="0" marT="0" marB="0" anchor="ctr"/>
                </a:tc>
                <a:tc>
                  <a:txBody>
                    <a:bodyPr/>
                    <a:lstStyle/>
                    <a:p>
                      <a:pPr>
                        <a:buNone/>
                      </a:pPr>
                      <a:r>
                        <a:rPr lang="en-US" b="1">
                          <a:effectLst/>
                        </a:rPr>
                        <a:t>Count</a:t>
                      </a:r>
                    </a:p>
                  </a:txBody>
                  <a:tcPr marL="0" marR="0" marT="0" marB="0" anchor="ctr"/>
                </a:tc>
                <a:tc>
                  <a:txBody>
                    <a:bodyPr/>
                    <a:lstStyle/>
                    <a:p>
                      <a:pPr>
                        <a:buNone/>
                      </a:pPr>
                      <a:r>
                        <a:rPr lang="en-US" b="1">
                          <a:effectLst/>
                        </a:rPr>
                        <a:t>Percent</a:t>
                      </a:r>
                    </a:p>
                  </a:txBody>
                  <a:tcPr marL="0" marR="0" marT="0" marB="0" anchor="ctr"/>
                </a:tc>
                <a:extLst>
                  <a:ext uri="{0D108BD9-81ED-4DB2-BD59-A6C34878D82A}">
                    <a16:rowId xmlns:a16="http://schemas.microsoft.com/office/drawing/2014/main" val="833005557"/>
                  </a:ext>
                </a:extLst>
              </a:tr>
              <a:tr h="468610">
                <a:tc>
                  <a:txBody>
                    <a:bodyPr/>
                    <a:lstStyle/>
                    <a:p>
                      <a:pPr>
                        <a:buNone/>
                      </a:pPr>
                      <a:r>
                        <a:rPr lang="en-US">
                          <a:effectLst/>
                        </a:rPr>
                        <a:t>INTERFERE WITH OFFCR/RESISTING</a:t>
                      </a:r>
                    </a:p>
                  </a:txBody>
                  <a:tcPr marL="0" marR="0" marT="0" marB="0" anchor="ctr"/>
                </a:tc>
                <a:tc>
                  <a:txBody>
                    <a:bodyPr/>
                    <a:lstStyle/>
                    <a:p>
                      <a:pPr algn="r">
                        <a:buNone/>
                      </a:pPr>
                      <a:r>
                        <a:rPr lang="en-US"/>
                        <a:t>821</a:t>
                      </a:r>
                    </a:p>
                  </a:txBody>
                  <a:tcPr marL="0" marR="0" marT="0" marB="0" anchor="ctr"/>
                </a:tc>
                <a:tc>
                  <a:txBody>
                    <a:bodyPr/>
                    <a:lstStyle/>
                    <a:p>
                      <a:pPr algn="r">
                        <a:buNone/>
                      </a:pPr>
                      <a:r>
                        <a:rPr lang="en-US"/>
                        <a:t>15%</a:t>
                      </a:r>
                    </a:p>
                  </a:txBody>
                  <a:tcPr marL="0" marR="0" marT="0" marB="0" anchor="ctr"/>
                </a:tc>
                <a:extLst>
                  <a:ext uri="{0D108BD9-81ED-4DB2-BD59-A6C34878D82A}">
                    <a16:rowId xmlns:a16="http://schemas.microsoft.com/office/drawing/2014/main" val="2099676468"/>
                  </a:ext>
                </a:extLst>
              </a:tr>
              <a:tr h="468610">
                <a:tc>
                  <a:txBody>
                    <a:bodyPr/>
                    <a:lstStyle/>
                    <a:p>
                      <a:pPr>
                        <a:buNone/>
                      </a:pPr>
                      <a:r>
                        <a:rPr lang="en-US">
                          <a:effectLst/>
                        </a:rPr>
                        <a:t>POS CONTROL SUBSTNCE 1ST OFFNS</a:t>
                      </a:r>
                    </a:p>
                  </a:txBody>
                  <a:tcPr marL="0" marR="0" marT="0" marB="0" anchor="ctr"/>
                </a:tc>
                <a:tc>
                  <a:txBody>
                    <a:bodyPr/>
                    <a:lstStyle/>
                    <a:p>
                      <a:pPr algn="r">
                        <a:buNone/>
                      </a:pPr>
                      <a:r>
                        <a:rPr lang="en-US"/>
                        <a:t>575</a:t>
                      </a:r>
                    </a:p>
                  </a:txBody>
                  <a:tcPr marL="0" marR="0" marT="0" marB="0" anchor="ctr"/>
                </a:tc>
                <a:tc>
                  <a:txBody>
                    <a:bodyPr/>
                    <a:lstStyle/>
                    <a:p>
                      <a:pPr algn="r">
                        <a:buNone/>
                      </a:pPr>
                      <a:r>
                        <a:rPr lang="en-US"/>
                        <a:t>11%</a:t>
                      </a:r>
                    </a:p>
                  </a:txBody>
                  <a:tcPr marL="0" marR="0" marT="0" marB="0" anchor="ctr"/>
                </a:tc>
                <a:extLst>
                  <a:ext uri="{0D108BD9-81ED-4DB2-BD59-A6C34878D82A}">
                    <a16:rowId xmlns:a16="http://schemas.microsoft.com/office/drawing/2014/main" val="3552818573"/>
                  </a:ext>
                </a:extLst>
              </a:tr>
              <a:tr h="468610">
                <a:tc>
                  <a:txBody>
                    <a:bodyPr/>
                    <a:lstStyle/>
                    <a:p>
                      <a:pPr>
                        <a:buNone/>
                      </a:pPr>
                      <a:r>
                        <a:rPr lang="en-US">
                          <a:effectLst/>
                        </a:rPr>
                        <a:t>CRIMINAL TRESPASS 1ST DEG     </a:t>
                      </a:r>
                    </a:p>
                  </a:txBody>
                  <a:tcPr marL="0" marR="0" marT="0" marB="0" anchor="ctr"/>
                </a:tc>
                <a:tc>
                  <a:txBody>
                    <a:bodyPr/>
                    <a:lstStyle/>
                    <a:p>
                      <a:pPr algn="r">
                        <a:buNone/>
                      </a:pPr>
                      <a:r>
                        <a:rPr lang="en-US"/>
                        <a:t>541</a:t>
                      </a:r>
                    </a:p>
                  </a:txBody>
                  <a:tcPr marL="0" marR="0" marT="0" marB="0" anchor="ctr"/>
                </a:tc>
                <a:tc>
                  <a:txBody>
                    <a:bodyPr/>
                    <a:lstStyle/>
                    <a:p>
                      <a:pPr algn="r">
                        <a:buNone/>
                      </a:pPr>
                      <a:r>
                        <a:rPr lang="en-US"/>
                        <a:t>10%</a:t>
                      </a:r>
                    </a:p>
                  </a:txBody>
                  <a:tcPr marL="0" marR="0" marT="0" marB="0" anchor="ctr"/>
                </a:tc>
                <a:extLst>
                  <a:ext uri="{0D108BD9-81ED-4DB2-BD59-A6C34878D82A}">
                    <a16:rowId xmlns:a16="http://schemas.microsoft.com/office/drawing/2014/main" val="1699732510"/>
                  </a:ext>
                </a:extLst>
              </a:tr>
              <a:tr h="468610">
                <a:tc>
                  <a:txBody>
                    <a:bodyPr/>
                    <a:lstStyle/>
                    <a:p>
                      <a:pPr>
                        <a:buNone/>
                      </a:pPr>
                      <a:r>
                        <a:rPr lang="en-US">
                          <a:effectLst/>
                        </a:rPr>
                        <a:t>ASSAULT 3RD DEG               </a:t>
                      </a:r>
                    </a:p>
                  </a:txBody>
                  <a:tcPr marL="0" marR="0" marT="0" marB="0" anchor="ctr"/>
                </a:tc>
                <a:tc>
                  <a:txBody>
                    <a:bodyPr/>
                    <a:lstStyle/>
                    <a:p>
                      <a:pPr algn="r">
                        <a:buNone/>
                      </a:pPr>
                      <a:r>
                        <a:rPr lang="en-US"/>
                        <a:t>536</a:t>
                      </a:r>
                    </a:p>
                  </a:txBody>
                  <a:tcPr marL="0" marR="0" marT="0" marB="0" anchor="ctr"/>
                </a:tc>
                <a:tc>
                  <a:txBody>
                    <a:bodyPr/>
                    <a:lstStyle/>
                    <a:p>
                      <a:pPr algn="r">
                        <a:buNone/>
                      </a:pPr>
                      <a:r>
                        <a:rPr lang="en-US"/>
                        <a:t>10%</a:t>
                      </a:r>
                    </a:p>
                  </a:txBody>
                  <a:tcPr marL="0" marR="0" marT="0" marB="0" anchor="ctr"/>
                </a:tc>
                <a:extLst>
                  <a:ext uri="{0D108BD9-81ED-4DB2-BD59-A6C34878D82A}">
                    <a16:rowId xmlns:a16="http://schemas.microsoft.com/office/drawing/2014/main" val="2584078810"/>
                  </a:ext>
                </a:extLst>
              </a:tr>
              <a:tr h="468610">
                <a:tc>
                  <a:txBody>
                    <a:bodyPr/>
                    <a:lstStyle/>
                    <a:p>
                      <a:pPr>
                        <a:buNone/>
                      </a:pPr>
                      <a:r>
                        <a:rPr lang="en-US">
                          <a:effectLst/>
                        </a:rPr>
                        <a:t>THREATENING  2ND DEG          </a:t>
                      </a:r>
                    </a:p>
                  </a:txBody>
                  <a:tcPr marL="0" marR="0" marT="0" marB="0" anchor="ctr"/>
                </a:tc>
                <a:tc>
                  <a:txBody>
                    <a:bodyPr/>
                    <a:lstStyle/>
                    <a:p>
                      <a:pPr algn="r">
                        <a:buNone/>
                      </a:pPr>
                      <a:r>
                        <a:rPr lang="en-US"/>
                        <a:t>286</a:t>
                      </a:r>
                    </a:p>
                  </a:txBody>
                  <a:tcPr marL="0" marR="0" marT="0" marB="0" anchor="ctr"/>
                </a:tc>
                <a:tc>
                  <a:txBody>
                    <a:bodyPr/>
                    <a:lstStyle/>
                    <a:p>
                      <a:pPr algn="r">
                        <a:buNone/>
                      </a:pPr>
                      <a:r>
                        <a:rPr lang="en-US"/>
                        <a:t>5%</a:t>
                      </a:r>
                    </a:p>
                  </a:txBody>
                  <a:tcPr marL="0" marR="0" marT="0" marB="0" anchor="ctr"/>
                </a:tc>
                <a:extLst>
                  <a:ext uri="{0D108BD9-81ED-4DB2-BD59-A6C34878D82A}">
                    <a16:rowId xmlns:a16="http://schemas.microsoft.com/office/drawing/2014/main" val="4291981228"/>
                  </a:ext>
                </a:extLst>
              </a:tr>
              <a:tr h="468610">
                <a:tc>
                  <a:txBody>
                    <a:bodyPr/>
                    <a:lstStyle/>
                    <a:p>
                      <a:pPr>
                        <a:buNone/>
                      </a:pPr>
                      <a:r>
                        <a:rPr lang="en-US">
                          <a:effectLst/>
                        </a:rPr>
                        <a:t>LARCENY 6TH DEG               </a:t>
                      </a:r>
                    </a:p>
                  </a:txBody>
                  <a:tcPr marL="0" marR="0" marT="0" marB="0" anchor="ctr"/>
                </a:tc>
                <a:tc>
                  <a:txBody>
                    <a:bodyPr/>
                    <a:lstStyle/>
                    <a:p>
                      <a:pPr algn="r">
                        <a:buNone/>
                      </a:pPr>
                      <a:r>
                        <a:rPr lang="en-US"/>
                        <a:t>274</a:t>
                      </a:r>
                    </a:p>
                  </a:txBody>
                  <a:tcPr marL="0" marR="0" marT="0" marB="0" anchor="ctr"/>
                </a:tc>
                <a:tc>
                  <a:txBody>
                    <a:bodyPr/>
                    <a:lstStyle/>
                    <a:p>
                      <a:pPr algn="r">
                        <a:buNone/>
                      </a:pPr>
                      <a:r>
                        <a:rPr lang="en-US"/>
                        <a:t>5%</a:t>
                      </a:r>
                    </a:p>
                  </a:txBody>
                  <a:tcPr marL="0" marR="0" marT="0" marB="0" anchor="ctr"/>
                </a:tc>
                <a:extLst>
                  <a:ext uri="{0D108BD9-81ED-4DB2-BD59-A6C34878D82A}">
                    <a16:rowId xmlns:a16="http://schemas.microsoft.com/office/drawing/2014/main" val="595128226"/>
                  </a:ext>
                </a:extLst>
              </a:tr>
              <a:tr h="468610">
                <a:tc>
                  <a:txBody>
                    <a:bodyPr/>
                    <a:lstStyle/>
                    <a:p>
                      <a:pPr>
                        <a:buNone/>
                      </a:pPr>
                      <a:r>
                        <a:rPr lang="en-US">
                          <a:effectLst/>
                        </a:rPr>
                        <a:t>ILL OPN MV UNDER INFL ALC/DRUG</a:t>
                      </a:r>
                    </a:p>
                  </a:txBody>
                  <a:tcPr marL="0" marR="0" marT="0" marB="0" anchor="ctr"/>
                </a:tc>
                <a:tc>
                  <a:txBody>
                    <a:bodyPr/>
                    <a:lstStyle/>
                    <a:p>
                      <a:pPr algn="r">
                        <a:buNone/>
                      </a:pPr>
                      <a:r>
                        <a:rPr lang="en-US"/>
                        <a:t>245</a:t>
                      </a:r>
                    </a:p>
                  </a:txBody>
                  <a:tcPr marL="0" marR="0" marT="0" marB="0" anchor="ctr"/>
                </a:tc>
                <a:tc>
                  <a:txBody>
                    <a:bodyPr/>
                    <a:lstStyle/>
                    <a:p>
                      <a:pPr algn="r">
                        <a:buNone/>
                      </a:pPr>
                      <a:r>
                        <a:rPr lang="en-US"/>
                        <a:t>4%</a:t>
                      </a:r>
                    </a:p>
                  </a:txBody>
                  <a:tcPr marL="0" marR="0" marT="0" marB="0" anchor="ctr"/>
                </a:tc>
                <a:extLst>
                  <a:ext uri="{0D108BD9-81ED-4DB2-BD59-A6C34878D82A}">
                    <a16:rowId xmlns:a16="http://schemas.microsoft.com/office/drawing/2014/main" val="3607175219"/>
                  </a:ext>
                </a:extLst>
              </a:tr>
              <a:tr h="468610">
                <a:tc>
                  <a:txBody>
                    <a:bodyPr/>
                    <a:lstStyle/>
                    <a:p>
                      <a:pPr>
                        <a:buNone/>
                      </a:pPr>
                      <a:r>
                        <a:rPr lang="en-US">
                          <a:effectLst/>
                        </a:rPr>
                        <a:t>ILL OPN MV UNDER SUSPENSION   </a:t>
                      </a:r>
                    </a:p>
                  </a:txBody>
                  <a:tcPr marL="0" marR="0" marT="0" marB="0" anchor="ctr"/>
                </a:tc>
                <a:tc>
                  <a:txBody>
                    <a:bodyPr/>
                    <a:lstStyle/>
                    <a:p>
                      <a:pPr algn="r">
                        <a:buNone/>
                      </a:pPr>
                      <a:r>
                        <a:rPr lang="en-US"/>
                        <a:t>235</a:t>
                      </a:r>
                    </a:p>
                  </a:txBody>
                  <a:tcPr marL="0" marR="0" marT="0" marB="0" anchor="ctr"/>
                </a:tc>
                <a:tc>
                  <a:txBody>
                    <a:bodyPr/>
                    <a:lstStyle/>
                    <a:p>
                      <a:pPr algn="r">
                        <a:buNone/>
                      </a:pPr>
                      <a:r>
                        <a:rPr lang="en-US"/>
                        <a:t>4%</a:t>
                      </a:r>
                    </a:p>
                  </a:txBody>
                  <a:tcPr marL="0" marR="0" marT="0" marB="0" anchor="ctr"/>
                </a:tc>
                <a:extLst>
                  <a:ext uri="{0D108BD9-81ED-4DB2-BD59-A6C34878D82A}">
                    <a16:rowId xmlns:a16="http://schemas.microsoft.com/office/drawing/2014/main" val="2576271279"/>
                  </a:ext>
                </a:extLst>
              </a:tr>
              <a:tr h="468610">
                <a:tc>
                  <a:txBody>
                    <a:bodyPr/>
                    <a:lstStyle/>
                    <a:p>
                      <a:pPr>
                        <a:buNone/>
                      </a:pPr>
                      <a:r>
                        <a:rPr lang="en-US">
                          <a:effectLst/>
                        </a:rPr>
                        <a:t>BREACH OF PEACE 2ND DEG       </a:t>
                      </a:r>
                    </a:p>
                  </a:txBody>
                  <a:tcPr marL="0" marR="0" marT="0" marB="0" anchor="ctr"/>
                </a:tc>
                <a:tc>
                  <a:txBody>
                    <a:bodyPr/>
                    <a:lstStyle/>
                    <a:p>
                      <a:pPr algn="r">
                        <a:buNone/>
                      </a:pPr>
                      <a:r>
                        <a:rPr lang="en-US"/>
                        <a:t>219</a:t>
                      </a:r>
                    </a:p>
                  </a:txBody>
                  <a:tcPr marL="0" marR="0" marT="0" marB="0" anchor="ctr"/>
                </a:tc>
                <a:tc>
                  <a:txBody>
                    <a:bodyPr/>
                    <a:lstStyle/>
                    <a:p>
                      <a:pPr algn="r">
                        <a:buNone/>
                      </a:pPr>
                      <a:r>
                        <a:rPr lang="en-US"/>
                        <a:t>4%</a:t>
                      </a:r>
                    </a:p>
                  </a:txBody>
                  <a:tcPr marL="0" marR="0" marT="0" marB="0" anchor="ctr"/>
                </a:tc>
                <a:extLst>
                  <a:ext uri="{0D108BD9-81ED-4DB2-BD59-A6C34878D82A}">
                    <a16:rowId xmlns:a16="http://schemas.microsoft.com/office/drawing/2014/main" val="3213940484"/>
                  </a:ext>
                </a:extLst>
              </a:tr>
              <a:tr h="468610">
                <a:tc>
                  <a:txBody>
                    <a:bodyPr/>
                    <a:lstStyle/>
                    <a:p>
                      <a:pPr>
                        <a:buNone/>
                      </a:pPr>
                      <a:r>
                        <a:rPr lang="en-US">
                          <a:effectLst/>
                        </a:rPr>
                        <a:t>EVADE RESP-INJURY/PROP DAMAGE </a:t>
                      </a:r>
                    </a:p>
                  </a:txBody>
                  <a:tcPr marL="0" marR="0" marT="0" marB="0" anchor="ctr"/>
                </a:tc>
                <a:tc>
                  <a:txBody>
                    <a:bodyPr/>
                    <a:lstStyle/>
                    <a:p>
                      <a:pPr algn="r">
                        <a:buNone/>
                      </a:pPr>
                      <a:r>
                        <a:rPr lang="en-US"/>
                        <a:t>188</a:t>
                      </a:r>
                    </a:p>
                  </a:txBody>
                  <a:tcPr marL="0" marR="0" marT="0" marB="0" anchor="ctr"/>
                </a:tc>
                <a:tc>
                  <a:txBody>
                    <a:bodyPr/>
                    <a:lstStyle/>
                    <a:p>
                      <a:pPr algn="r">
                        <a:buNone/>
                      </a:pPr>
                      <a:r>
                        <a:rPr lang="en-US"/>
                        <a:t>3%</a:t>
                      </a:r>
                    </a:p>
                  </a:txBody>
                  <a:tcPr marL="0" marR="0" marT="0" marB="0" anchor="ctr"/>
                </a:tc>
                <a:extLst>
                  <a:ext uri="{0D108BD9-81ED-4DB2-BD59-A6C34878D82A}">
                    <a16:rowId xmlns:a16="http://schemas.microsoft.com/office/drawing/2014/main" val="3272000091"/>
                  </a:ext>
                </a:extLst>
              </a:tr>
            </a:tbl>
          </a:graphicData>
        </a:graphic>
      </p:graphicFrame>
    </p:spTree>
    <p:extLst>
      <p:ext uri="{BB962C8B-B14F-4D97-AF65-F5344CB8AC3E}">
        <p14:creationId xmlns:p14="http://schemas.microsoft.com/office/powerpoint/2010/main" val="280959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FDA3-7E00-D6DE-E65C-5D78BA492F1A}"/>
              </a:ext>
            </a:extLst>
          </p:cNvPr>
          <p:cNvSpPr>
            <a:spLocks noGrp="1"/>
          </p:cNvSpPr>
          <p:nvPr>
            <p:ph type="title"/>
          </p:nvPr>
        </p:nvSpPr>
        <p:spPr>
          <a:xfrm>
            <a:off x="160866" y="-1764"/>
            <a:ext cx="9480785" cy="1344377"/>
          </a:xfrm>
        </p:spPr>
        <p:txBody>
          <a:bodyPr>
            <a:normAutofit/>
          </a:bodyPr>
          <a:lstStyle/>
          <a:p>
            <a:r>
              <a:rPr lang="en-US" sz="3600">
                <a:ea typeface="Calibri Light"/>
                <a:cs typeface="Calibri Light"/>
              </a:rPr>
              <a:t>Charges Pending at the Time of Admit</a:t>
            </a:r>
            <a:endParaRPr lang="en-US" sz="4000">
              <a:ea typeface="Calibri Light"/>
              <a:cs typeface="Calibri Light"/>
            </a:endParaRPr>
          </a:p>
        </p:txBody>
      </p:sp>
      <p:sp>
        <p:nvSpPr>
          <p:cNvPr id="4" name="TextBox 3">
            <a:extLst>
              <a:ext uri="{FF2B5EF4-FFF2-40B4-BE49-F238E27FC236}">
                <a16:creationId xmlns:a16="http://schemas.microsoft.com/office/drawing/2014/main" id="{0B42F6BC-10A5-BED4-1DB5-6553DCE1B5EB}"/>
              </a:ext>
            </a:extLst>
          </p:cNvPr>
          <p:cNvSpPr txBox="1"/>
          <p:nvPr/>
        </p:nvSpPr>
        <p:spPr>
          <a:xfrm>
            <a:off x="8557259" y="752310"/>
            <a:ext cx="363474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ea typeface="Calibri" panose="020F0502020204030204"/>
                <a:cs typeface="Calibri" panose="020F0502020204030204"/>
              </a:rPr>
              <a:t>Did the number of pending charges increase? </a:t>
            </a:r>
          </a:p>
          <a:p>
            <a:endParaRPr lang="en-US" sz="2000">
              <a:ea typeface="Calibri" panose="020F0502020204030204"/>
              <a:cs typeface="Calibri" panose="020F0502020204030204"/>
            </a:endParaRPr>
          </a:p>
          <a:p>
            <a:pPr marL="285750" indent="-285750">
              <a:buFont typeface="Arial"/>
              <a:buChar char="•"/>
            </a:pPr>
            <a:r>
              <a:rPr lang="en-US" sz="2000" dirty="0">
                <a:ea typeface="Calibri" panose="020F0502020204030204"/>
                <a:cs typeface="Calibri" panose="020F0502020204030204"/>
              </a:rPr>
              <a:t>From 2018 to 2023, the average number of charges pending at the time of a defendant's admission trended upwards. </a:t>
            </a:r>
            <a:endParaRPr lang="en-US" dirty="0"/>
          </a:p>
          <a:p>
            <a:pPr marL="285750" indent="-285750">
              <a:buFont typeface="Arial"/>
              <a:buChar char="•"/>
            </a:pPr>
            <a:endParaRPr lang="en-US" sz="2000">
              <a:ea typeface="Calibri" panose="020F0502020204030204"/>
              <a:cs typeface="Calibri" panose="020F0502020204030204"/>
            </a:endParaRPr>
          </a:p>
          <a:p>
            <a:pPr marL="285750" indent="-285750">
              <a:buFont typeface="Arial"/>
              <a:buChar char="•"/>
            </a:pPr>
            <a:r>
              <a:rPr lang="en-US" sz="2000" dirty="0">
                <a:ea typeface="Calibri" panose="020F0502020204030204"/>
                <a:cs typeface="Calibri" panose="020F0502020204030204"/>
              </a:rPr>
              <a:t>Plausible explanation for increase in median length of stay?</a:t>
            </a:r>
          </a:p>
          <a:p>
            <a:pPr marL="285750" indent="-285750">
              <a:buFont typeface="Arial"/>
              <a:buChar char="•"/>
            </a:pPr>
            <a:endParaRPr lang="en-US" sz="2000">
              <a:ea typeface="Calibri" panose="020F0502020204030204"/>
              <a:cs typeface="Calibri" panose="020F0502020204030204"/>
            </a:endParaRPr>
          </a:p>
          <a:p>
            <a:pPr marL="285750" indent="-285750">
              <a:buFont typeface="Arial"/>
              <a:buChar char="•"/>
            </a:pPr>
            <a:r>
              <a:rPr lang="en-US" sz="2000" dirty="0">
                <a:ea typeface="Calibri" panose="020F0502020204030204"/>
                <a:cs typeface="Calibri" panose="020F0502020204030204"/>
              </a:rPr>
              <a:t>Are there interventions that could reduce the number of charges filed? ESI?</a:t>
            </a:r>
          </a:p>
          <a:p>
            <a:pPr marL="285750" indent="-285750">
              <a:buFont typeface="Arial"/>
              <a:buChar char="•"/>
            </a:pPr>
            <a:endParaRPr lang="en-US" sz="2000">
              <a:highlight>
                <a:srgbClr val="FFFF00"/>
              </a:highlight>
              <a:ea typeface="Calibri" panose="020F0502020204030204"/>
              <a:cs typeface="Calibri" panose="020F0502020204030204"/>
            </a:endParaRPr>
          </a:p>
        </p:txBody>
      </p:sp>
      <p:sp>
        <p:nvSpPr>
          <p:cNvPr id="6" name="TextBox 5">
            <a:extLst>
              <a:ext uri="{FF2B5EF4-FFF2-40B4-BE49-F238E27FC236}">
                <a16:creationId xmlns:a16="http://schemas.microsoft.com/office/drawing/2014/main" id="{CE6333EA-DE51-E0FF-2D90-E73CD28C1E18}"/>
              </a:ext>
            </a:extLst>
          </p:cNvPr>
          <p:cNvSpPr txBox="1"/>
          <p:nvPr/>
        </p:nvSpPr>
        <p:spPr>
          <a:xfrm>
            <a:off x="162560" y="6385560"/>
            <a:ext cx="923544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baseline="0">
                <a:latin typeface="Calibri"/>
              </a:rPr>
              <a:t>Source: JB-CSSD &amp; data.ct.gov. DOC pretrial stays matched to dockets pending at the time of admit.</a:t>
            </a:r>
            <a:r>
              <a:rPr sz="1600">
                <a:latin typeface="Calibri"/>
                <a:ea typeface="Calibri"/>
                <a:cs typeface="Calibri"/>
              </a:rPr>
              <a:t>​</a:t>
            </a:r>
            <a:endParaRPr lang="en-US"/>
          </a:p>
          <a:p>
            <a:pPr algn="ctr"/>
            <a:endParaRPr lang="en-US"/>
          </a:p>
        </p:txBody>
      </p:sp>
      <p:pic>
        <p:nvPicPr>
          <p:cNvPr id="5" name="Picture 4" descr="A graph showing the amount of charge per pretrial admission&#10;&#10;AI-generated content may be incorrect.">
            <a:extLst>
              <a:ext uri="{FF2B5EF4-FFF2-40B4-BE49-F238E27FC236}">
                <a16:creationId xmlns:a16="http://schemas.microsoft.com/office/drawing/2014/main" id="{5C61C029-48BC-E71C-E358-C6F458E444F6}"/>
              </a:ext>
            </a:extLst>
          </p:cNvPr>
          <p:cNvPicPr>
            <a:picLocks noChangeAspect="1"/>
          </p:cNvPicPr>
          <p:nvPr/>
        </p:nvPicPr>
        <p:blipFill>
          <a:blip r:embed="rId2"/>
          <a:stretch>
            <a:fillRect/>
          </a:stretch>
        </p:blipFill>
        <p:spPr>
          <a:xfrm>
            <a:off x="162560" y="1539240"/>
            <a:ext cx="8199120" cy="4104640"/>
          </a:xfrm>
          <a:prstGeom prst="rect">
            <a:avLst/>
          </a:prstGeom>
        </p:spPr>
      </p:pic>
    </p:spTree>
    <p:extLst>
      <p:ext uri="{BB962C8B-B14F-4D97-AF65-F5344CB8AC3E}">
        <p14:creationId xmlns:p14="http://schemas.microsoft.com/office/powerpoint/2010/main" val="5982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E05B-4FF8-FBE0-3A8E-351A2603DC29}"/>
              </a:ext>
            </a:extLst>
          </p:cNvPr>
          <p:cNvSpPr>
            <a:spLocks noGrp="1"/>
          </p:cNvSpPr>
          <p:nvPr>
            <p:ph type="title"/>
          </p:nvPr>
        </p:nvSpPr>
        <p:spPr>
          <a:xfrm>
            <a:off x="5695433" y="485164"/>
            <a:ext cx="5943600" cy="1325563"/>
          </a:xfrm>
        </p:spPr>
        <p:txBody>
          <a:bodyPr>
            <a:normAutofit fontScale="90000"/>
          </a:bodyPr>
          <a:lstStyle/>
          <a:p>
            <a:r>
              <a:rPr lang="en-US" sz="4000">
                <a:ea typeface="Calibri Light"/>
                <a:cs typeface="Calibri Light"/>
              </a:rPr>
              <a:t>Types of Charges Pending, 2018-2023</a:t>
            </a:r>
            <a:br>
              <a:rPr lang="en-US">
                <a:ea typeface="Calibri Light"/>
                <a:cs typeface="Calibri Light"/>
              </a:rPr>
            </a:br>
            <a:br>
              <a:rPr lang="en-US">
                <a:ea typeface="Calibri Light"/>
                <a:cs typeface="Calibri Light"/>
              </a:rPr>
            </a:br>
            <a:endParaRPr lang="en-US">
              <a:ea typeface="Calibri Light"/>
              <a:cs typeface="Calibri Light"/>
            </a:endParaRPr>
          </a:p>
        </p:txBody>
      </p:sp>
      <p:sp>
        <p:nvSpPr>
          <p:cNvPr id="5" name="TextBox 4">
            <a:extLst>
              <a:ext uri="{FF2B5EF4-FFF2-40B4-BE49-F238E27FC236}">
                <a16:creationId xmlns:a16="http://schemas.microsoft.com/office/drawing/2014/main" id="{36A4AB73-7A70-8190-B905-968D98C6853B}"/>
              </a:ext>
            </a:extLst>
          </p:cNvPr>
          <p:cNvSpPr txBox="1"/>
          <p:nvPr/>
        </p:nvSpPr>
        <p:spPr>
          <a:xfrm>
            <a:off x="5807850" y="1456079"/>
            <a:ext cx="618828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1600" dirty="0">
                <a:latin typeface="Calibri Light"/>
                <a:ea typeface="Calibri Light"/>
                <a:cs typeface="Calibri Light"/>
              </a:rPr>
              <a:t>Did FTA increase? </a:t>
            </a:r>
          </a:p>
          <a:p>
            <a:endParaRPr lang="en-US" sz="1600">
              <a:latin typeface="Calibri Light"/>
              <a:ea typeface="Calibri Light"/>
              <a:cs typeface="Calibri Light"/>
            </a:endParaRPr>
          </a:p>
          <a:p>
            <a:pPr marL="571500" indent="-571500">
              <a:buFont typeface="Arial"/>
              <a:buChar char="•"/>
            </a:pPr>
            <a:r>
              <a:rPr lang="en-US" sz="1600" dirty="0">
                <a:latin typeface="Calibri Light"/>
                <a:ea typeface="Calibri Light"/>
                <a:cs typeface="Calibri Light"/>
              </a:rPr>
              <a:t>44% to 54% of pretrial detainees facing only misdemeanor charges had a failure to appear charge pending at the time of DOC admission. FTA charges facing detainees increased after the pandemic.</a:t>
            </a:r>
            <a:endParaRPr lang="en-US" sz="1600" dirty="0">
              <a:ea typeface="Calibri"/>
              <a:cs typeface="Calibri"/>
            </a:endParaRPr>
          </a:p>
          <a:p>
            <a:pPr marL="571500" indent="-571500">
              <a:buFont typeface="Arial"/>
              <a:buChar char="•"/>
            </a:pPr>
            <a:endParaRPr lang="en-US" sz="1600">
              <a:latin typeface="Calibri Light"/>
              <a:ea typeface="Calibri Light"/>
              <a:cs typeface="Calibri Light"/>
            </a:endParaRPr>
          </a:p>
          <a:p>
            <a:pPr marL="571500" indent="-571500">
              <a:buFont typeface="Arial"/>
              <a:buChar char="•"/>
            </a:pPr>
            <a:r>
              <a:rPr lang="en-US" sz="1600" dirty="0">
                <a:latin typeface="Calibri Light"/>
                <a:ea typeface="Calibri Light"/>
                <a:cs typeface="Calibri Light"/>
              </a:rPr>
              <a:t>As of 12/31/25, there are </a:t>
            </a:r>
            <a:r>
              <a:rPr lang="en-US" sz="1600" b="1" dirty="0">
                <a:latin typeface="Calibri Light"/>
                <a:ea typeface="Calibri"/>
                <a:cs typeface="Calibri"/>
              </a:rPr>
              <a:t>38,586</a:t>
            </a:r>
            <a:r>
              <a:rPr lang="en-US" sz="1600" b="1" dirty="0">
                <a:latin typeface="Calibri Light"/>
                <a:ea typeface="+mn-lt"/>
                <a:cs typeface="+mn-lt"/>
              </a:rPr>
              <a:t> active FTA warrants</a:t>
            </a:r>
            <a:r>
              <a:rPr lang="en-US" sz="1600" dirty="0">
                <a:latin typeface="Calibri Light"/>
                <a:ea typeface="+mn-lt"/>
                <a:cs typeface="+mn-lt"/>
              </a:rPr>
              <a:t> with </a:t>
            </a:r>
            <a:r>
              <a:rPr lang="en-US" sz="1600" b="1" dirty="0">
                <a:latin typeface="Calibri Light"/>
                <a:ea typeface="+mn-lt"/>
                <a:cs typeface="+mn-lt"/>
              </a:rPr>
              <a:t>7,215 being felony FTA warrants. </a:t>
            </a:r>
            <a:r>
              <a:rPr lang="en-US" sz="1400" dirty="0">
                <a:latin typeface="Calibri"/>
                <a:ea typeface="+mn-lt"/>
                <a:cs typeface="+mn-lt"/>
              </a:rPr>
              <a:t>(Connecticut Judicial Branch, 2026)</a:t>
            </a:r>
            <a:r>
              <a:rPr lang="en-US" sz="1600" b="1" dirty="0">
                <a:ea typeface="+mn-lt"/>
                <a:cs typeface="+mn-lt"/>
              </a:rPr>
              <a:t> </a:t>
            </a:r>
          </a:p>
          <a:p>
            <a:pPr marL="571500" indent="-571500">
              <a:buFont typeface="Arial"/>
              <a:buChar char="•"/>
            </a:pPr>
            <a:endParaRPr lang="en-US" sz="1600">
              <a:latin typeface="Calibri Light"/>
              <a:ea typeface="Calibri Light"/>
              <a:cs typeface="Calibri Light"/>
            </a:endParaRPr>
          </a:p>
          <a:p>
            <a:pPr marL="571500" indent="-571500">
              <a:buFont typeface="Arial"/>
              <a:buChar char="•"/>
            </a:pPr>
            <a:r>
              <a:rPr lang="en-US" sz="1600" b="1" dirty="0">
                <a:latin typeface="Calibri Light"/>
                <a:ea typeface="Calibri Light"/>
                <a:cs typeface="Calibri Light"/>
              </a:rPr>
              <a:t>Given how common a history of FTA is among misdemeanor detainees, action to increase appearance rates and change FTA procedures could have a significant impact on this population. </a:t>
            </a:r>
          </a:p>
          <a:p>
            <a:pPr marL="571500" indent="-571500">
              <a:buFont typeface="Arial"/>
              <a:buChar char="•"/>
            </a:pPr>
            <a:endParaRPr lang="en-US" sz="1600" b="1" dirty="0">
              <a:latin typeface="Calibri Light"/>
              <a:ea typeface="Calibri Light"/>
              <a:cs typeface="Calibri Light"/>
            </a:endParaRPr>
          </a:p>
          <a:p>
            <a:pPr marL="571500" indent="-571500">
              <a:buFont typeface="Arial"/>
              <a:buChar char="•"/>
            </a:pPr>
            <a:r>
              <a:rPr lang="en-US" sz="1600" b="1" dirty="0">
                <a:latin typeface="Calibri Light"/>
                <a:ea typeface="Calibri Light"/>
                <a:cs typeface="Calibri Light"/>
              </a:rPr>
              <a:t>Possible interventions: expanded court reminders, increased usage of bail commissioner letters, clearer summons paperwork, and reduced court appearances? Expanded ESI?</a:t>
            </a:r>
          </a:p>
        </p:txBody>
      </p:sp>
      <p:pic>
        <p:nvPicPr>
          <p:cNvPr id="8" name="Picture 7">
            <a:extLst>
              <a:ext uri="{FF2B5EF4-FFF2-40B4-BE49-F238E27FC236}">
                <a16:creationId xmlns:a16="http://schemas.microsoft.com/office/drawing/2014/main" id="{DF6B2D25-03A4-361D-0D4D-B4485E366591}"/>
              </a:ext>
            </a:extLst>
          </p:cNvPr>
          <p:cNvPicPr>
            <a:picLocks noChangeAspect="1"/>
          </p:cNvPicPr>
          <p:nvPr/>
        </p:nvPicPr>
        <p:blipFill>
          <a:blip r:embed="rId2"/>
          <a:stretch>
            <a:fillRect/>
          </a:stretch>
        </p:blipFill>
        <p:spPr>
          <a:xfrm>
            <a:off x="0" y="0"/>
            <a:ext cx="5486400" cy="6847840"/>
          </a:xfrm>
          <a:prstGeom prst="rect">
            <a:avLst/>
          </a:prstGeom>
        </p:spPr>
      </p:pic>
    </p:spTree>
    <p:extLst>
      <p:ext uri="{BB962C8B-B14F-4D97-AF65-F5344CB8AC3E}">
        <p14:creationId xmlns:p14="http://schemas.microsoft.com/office/powerpoint/2010/main" val="418877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6F75-BE27-2AAD-5ECD-1B17F48976A1}"/>
              </a:ext>
            </a:extLst>
          </p:cNvPr>
          <p:cNvSpPr>
            <a:spLocks noGrp="1"/>
          </p:cNvSpPr>
          <p:nvPr>
            <p:ph type="title"/>
          </p:nvPr>
        </p:nvSpPr>
        <p:spPr>
          <a:xfrm>
            <a:off x="203704" y="-273907"/>
            <a:ext cx="10515600" cy="1325563"/>
          </a:xfrm>
        </p:spPr>
        <p:txBody>
          <a:bodyPr/>
          <a:lstStyle/>
          <a:p>
            <a:r>
              <a:rPr lang="en-US">
                <a:ea typeface="Calibri Light"/>
                <a:cs typeface="Calibri Light"/>
              </a:rPr>
              <a:t>Key Preliminary Points and Discussion</a:t>
            </a:r>
          </a:p>
        </p:txBody>
      </p:sp>
      <p:sp>
        <p:nvSpPr>
          <p:cNvPr id="3" name="Content Placeholder 2">
            <a:extLst>
              <a:ext uri="{FF2B5EF4-FFF2-40B4-BE49-F238E27FC236}">
                <a16:creationId xmlns:a16="http://schemas.microsoft.com/office/drawing/2014/main" id="{0B38AE84-7336-6719-9295-8752935E0367}"/>
              </a:ext>
            </a:extLst>
          </p:cNvPr>
          <p:cNvSpPr>
            <a:spLocks noGrp="1"/>
          </p:cNvSpPr>
          <p:nvPr>
            <p:ph idx="1"/>
          </p:nvPr>
        </p:nvSpPr>
        <p:spPr>
          <a:xfrm>
            <a:off x="201096" y="792965"/>
            <a:ext cx="11763089" cy="5442597"/>
          </a:xfrm>
        </p:spPr>
        <p:txBody>
          <a:bodyPr vert="horz" lIns="91440" tIns="45720" rIns="91440" bIns="45720" rtlCol="0" anchor="t">
            <a:noAutofit/>
          </a:bodyPr>
          <a:lstStyle/>
          <a:p>
            <a:pPr marL="342900" indent="-342900">
              <a:buAutoNum type="arabicPeriod"/>
            </a:pPr>
            <a:r>
              <a:rPr lang="en-US" sz="1400" dirty="0">
                <a:latin typeface="Calibri Light"/>
                <a:ea typeface="Calibri"/>
                <a:cs typeface="Calibri"/>
              </a:rPr>
              <a:t>The vast majority of misdemeanor arrestees are released by the time their arraignment concludes (95%-97%).  </a:t>
            </a:r>
            <a:endParaRPr lang="en-US" sz="1400" dirty="0">
              <a:ea typeface="Calibri"/>
              <a:cs typeface="Calibri"/>
            </a:endParaRPr>
          </a:p>
          <a:p>
            <a:pPr marL="742950" lvl="1" indent="-285750"/>
            <a:r>
              <a:rPr lang="en-US" sz="1400" dirty="0">
                <a:latin typeface="Calibri Light"/>
                <a:ea typeface="Calibri"/>
                <a:cs typeface="Calibri"/>
              </a:rPr>
              <a:t>However, due to the large number of misdemeanor arrests that occur each year, a </a:t>
            </a:r>
            <a:r>
              <a:rPr lang="en-US" sz="1400" dirty="0">
                <a:latin typeface="Calibri Light"/>
                <a:ea typeface="+mn-lt"/>
                <a:cs typeface="+mn-lt"/>
              </a:rPr>
              <a:t>significant </a:t>
            </a:r>
            <a:r>
              <a:rPr lang="en-US" sz="1400" dirty="0">
                <a:latin typeface="Calibri Light"/>
                <a:ea typeface="Calibri"/>
                <a:cs typeface="Calibri"/>
              </a:rPr>
              <a:t>number of arrests, around 19,402 from 2018 to 2023, lead to at least one day in DOC custody. Evidence has suggested that even short stays in pretrial detention can increase the likelihood that a defendant 1) fails to appear to required court dates </a:t>
            </a:r>
            <a:r>
              <a:rPr lang="en-US" sz="1400" dirty="0">
                <a:latin typeface="Calibri Light"/>
                <a:ea typeface="+mn-lt"/>
                <a:cs typeface="+mn-lt"/>
              </a:rPr>
              <a:t>(</a:t>
            </a:r>
            <a:r>
              <a:rPr lang="en-US" sz="1400" dirty="0" err="1">
                <a:latin typeface="Calibri Light"/>
                <a:ea typeface="+mn-lt"/>
                <a:cs typeface="+mn-lt"/>
              </a:rPr>
              <a:t>Lowenkamp</a:t>
            </a:r>
            <a:r>
              <a:rPr lang="en-US" sz="1400" dirty="0">
                <a:latin typeface="Calibri Light"/>
                <a:ea typeface="+mn-lt"/>
                <a:cs typeface="+mn-lt"/>
              </a:rPr>
              <a:t> et al., 2013b),</a:t>
            </a:r>
            <a:r>
              <a:rPr lang="en-US" sz="1400" dirty="0">
                <a:latin typeface="Calibri Light"/>
                <a:ea typeface="Calibri"/>
                <a:cs typeface="Calibri"/>
              </a:rPr>
              <a:t> 2) receives a conviction </a:t>
            </a:r>
            <a:r>
              <a:rPr lang="en-US" sz="1400" dirty="0">
                <a:latin typeface="Calibri Light"/>
                <a:ea typeface="+mn-lt"/>
                <a:cs typeface="+mn-lt"/>
              </a:rPr>
              <a:t>(Stevenson, 2016)</a:t>
            </a:r>
            <a:r>
              <a:rPr lang="en-US" sz="1400" dirty="0">
                <a:latin typeface="Calibri Light"/>
                <a:ea typeface="Calibri"/>
                <a:cs typeface="Calibri"/>
              </a:rPr>
              <a:t>, 3) receives a harsher sentence </a:t>
            </a:r>
            <a:r>
              <a:rPr lang="en-US" sz="1400" dirty="0">
                <a:latin typeface="Calibri Light"/>
                <a:ea typeface="+mn-lt"/>
                <a:cs typeface="+mn-lt"/>
              </a:rPr>
              <a:t>(</a:t>
            </a:r>
            <a:r>
              <a:rPr lang="en-US" sz="1400" dirty="0" err="1">
                <a:latin typeface="Calibri Light"/>
                <a:ea typeface="+mn-lt"/>
                <a:cs typeface="+mn-lt"/>
              </a:rPr>
              <a:t>Lowenkamp</a:t>
            </a:r>
            <a:r>
              <a:rPr lang="en-US" sz="1400" dirty="0">
                <a:latin typeface="Calibri Light"/>
                <a:ea typeface="+mn-lt"/>
                <a:cs typeface="+mn-lt"/>
              </a:rPr>
              <a:t> et al., 2013a)</a:t>
            </a:r>
            <a:r>
              <a:rPr lang="en-US" sz="1400" dirty="0">
                <a:latin typeface="Calibri Light"/>
                <a:ea typeface="Calibri"/>
                <a:cs typeface="Calibri"/>
              </a:rPr>
              <a:t>, and 4) is charged for a new crime in the future </a:t>
            </a:r>
            <a:r>
              <a:rPr lang="en-US" sz="1400" dirty="0">
                <a:latin typeface="Calibri Light"/>
                <a:ea typeface="+mn-lt"/>
                <a:cs typeface="+mn-lt"/>
              </a:rPr>
              <a:t>(Heaton &amp; Stevenson, 2016)</a:t>
            </a:r>
            <a:r>
              <a:rPr lang="en-US" sz="1400" dirty="0">
                <a:latin typeface="Calibri Light"/>
                <a:ea typeface="Calibri"/>
                <a:cs typeface="Calibri"/>
              </a:rPr>
              <a:t>.</a:t>
            </a:r>
          </a:p>
          <a:p>
            <a:pPr marL="742950" lvl="1" indent="-285750"/>
            <a:r>
              <a:rPr lang="en-US" sz="1400" b="1" dirty="0">
                <a:latin typeface="Calibri Light"/>
                <a:ea typeface="Calibri"/>
                <a:cs typeface="Calibri"/>
              </a:rPr>
              <a:t>Release rates </a:t>
            </a:r>
            <a:r>
              <a:rPr lang="en-US" sz="1400" b="1" dirty="0">
                <a:latin typeface="Calibri Light"/>
                <a:ea typeface="+mn-lt"/>
                <a:cs typeface="+mn-lt"/>
              </a:rPr>
              <a:t>fluctuate</a:t>
            </a:r>
            <a:r>
              <a:rPr lang="en-US" sz="1400" b="1" dirty="0">
                <a:latin typeface="Calibri Light"/>
                <a:ea typeface="Calibri"/>
                <a:cs typeface="Calibri"/>
              </a:rPr>
              <a:t> across courthouse and increased over COVID-19. What explains variation by courthouse? How would releasing more misdemeanor-only defendants impact public safety and FTA rates? </a:t>
            </a:r>
          </a:p>
          <a:p>
            <a:pPr marL="342900" indent="-342900">
              <a:buAutoNum type="arabicPeriod"/>
            </a:pPr>
            <a:r>
              <a:rPr lang="en-US" sz="1400" dirty="0">
                <a:latin typeface="Calibri Light"/>
                <a:ea typeface="Calibri"/>
                <a:cs typeface="Calibri"/>
              </a:rPr>
              <a:t>Many misdemeanor defendants are held for less than 28 days and on bonds under $25,000.</a:t>
            </a:r>
          </a:p>
          <a:p>
            <a:pPr marL="800100" lvl="1" indent="-342900"/>
            <a:r>
              <a:rPr lang="en-US" sz="1400" b="1" dirty="0">
                <a:latin typeface="Calibri Light"/>
                <a:ea typeface="Calibri"/>
                <a:cs typeface="Calibri"/>
              </a:rPr>
              <a:t>How many misdemeanor defendants are detained due to not being able to pay very low bond amounts? </a:t>
            </a:r>
          </a:p>
          <a:p>
            <a:pPr marL="800100" lvl="1" indent="-342900"/>
            <a:r>
              <a:rPr lang="en-US" sz="1400" b="1" dirty="0">
                <a:latin typeface="Calibri Light"/>
                <a:ea typeface="Calibri"/>
                <a:cs typeface="Calibri"/>
              </a:rPr>
              <a:t>Does a short pretrial stay in DOC, often without the defendant receiving services, increase the likelihood of future offending?</a:t>
            </a:r>
            <a:endParaRPr lang="en-US" sz="1400" b="1" dirty="0">
              <a:latin typeface="Calibri"/>
              <a:ea typeface="Calibri"/>
              <a:cs typeface="Calibri"/>
            </a:endParaRPr>
          </a:p>
          <a:p>
            <a:pPr marL="800100" lvl="1" indent="-342900"/>
            <a:endParaRPr lang="en-US" sz="1400">
              <a:latin typeface="Calibri Light"/>
              <a:ea typeface="Calibri"/>
              <a:cs typeface="Calibri"/>
            </a:endParaRPr>
          </a:p>
          <a:p>
            <a:pPr marL="342900" indent="-342900">
              <a:lnSpc>
                <a:spcPct val="100000"/>
              </a:lnSpc>
              <a:spcBef>
                <a:spcPts val="0"/>
              </a:spcBef>
              <a:buAutoNum type="arabicPeriod"/>
            </a:pPr>
            <a:r>
              <a:rPr lang="en-US" sz="1400" dirty="0">
                <a:latin typeface="Calibri Light"/>
                <a:ea typeface="Calibri"/>
                <a:cs typeface="Calibri"/>
              </a:rPr>
              <a:t>Misdemeanor </a:t>
            </a:r>
            <a:r>
              <a:rPr lang="en-US" sz="1400" dirty="0" err="1">
                <a:latin typeface="Calibri Light"/>
                <a:ea typeface="Calibri"/>
                <a:cs typeface="Calibri"/>
              </a:rPr>
              <a:t>LoS</a:t>
            </a:r>
            <a:r>
              <a:rPr lang="en-US" sz="1400" dirty="0">
                <a:latin typeface="Calibri Light"/>
                <a:ea typeface="Calibri"/>
                <a:cs typeface="Calibri"/>
              </a:rPr>
              <a:t> increased across most bond groups during the study period:</a:t>
            </a:r>
          </a:p>
          <a:p>
            <a:pPr marL="800100" lvl="1" indent="-342900">
              <a:lnSpc>
                <a:spcPct val="100000"/>
              </a:lnSpc>
              <a:spcBef>
                <a:spcPts val="0"/>
              </a:spcBef>
            </a:pPr>
            <a:r>
              <a:rPr lang="en-US" sz="1400" dirty="0">
                <a:latin typeface="Calibri Light"/>
                <a:ea typeface="Calibri"/>
                <a:cs typeface="Calibri"/>
              </a:rPr>
              <a:t>The offenses defendants face have stayed relatively the same</a:t>
            </a:r>
          </a:p>
          <a:p>
            <a:pPr marL="800100" lvl="1" indent="-342900">
              <a:lnSpc>
                <a:spcPct val="100000"/>
              </a:lnSpc>
              <a:spcBef>
                <a:spcPts val="0"/>
              </a:spcBef>
            </a:pPr>
            <a:r>
              <a:rPr lang="en-US" sz="1400" dirty="0">
                <a:latin typeface="Calibri Light"/>
                <a:ea typeface="Calibri"/>
                <a:cs typeface="Calibri"/>
              </a:rPr>
              <a:t>The number of pending charges has increased </a:t>
            </a:r>
          </a:p>
          <a:p>
            <a:pPr marL="800100" lvl="1" indent="-342900">
              <a:lnSpc>
                <a:spcPct val="100000"/>
              </a:lnSpc>
              <a:spcBef>
                <a:spcPts val="0"/>
              </a:spcBef>
            </a:pPr>
            <a:r>
              <a:rPr lang="en-US" sz="1400" dirty="0">
                <a:latin typeface="Calibri Light"/>
                <a:ea typeface="Calibri"/>
                <a:cs typeface="Calibri"/>
              </a:rPr>
              <a:t>FTAs have increased</a:t>
            </a:r>
            <a:endParaRPr lang="en-US" sz="1400" dirty="0">
              <a:latin typeface="Calibri"/>
              <a:ea typeface="Calibri"/>
              <a:cs typeface="Calibri"/>
            </a:endParaRPr>
          </a:p>
          <a:p>
            <a:pPr marL="800100" lvl="1" indent="-342900">
              <a:lnSpc>
                <a:spcPct val="100000"/>
              </a:lnSpc>
              <a:spcBef>
                <a:spcPts val="0"/>
              </a:spcBef>
            </a:pPr>
            <a:r>
              <a:rPr lang="en-US" sz="1400" dirty="0">
                <a:latin typeface="Calibri Light"/>
                <a:ea typeface="Calibri"/>
                <a:cs typeface="Calibri"/>
              </a:rPr>
              <a:t>Interventions? </a:t>
            </a:r>
            <a:endParaRPr lang="en-US" sz="1400" dirty="0">
              <a:latin typeface="Calibri"/>
              <a:ea typeface="Calibri"/>
              <a:cs typeface="Calibri"/>
            </a:endParaRPr>
          </a:p>
          <a:p>
            <a:pPr marL="342900" indent="-342900">
              <a:buAutoNum type="arabicPeriod"/>
            </a:pPr>
            <a:r>
              <a:rPr lang="en-US" sz="1400" dirty="0">
                <a:latin typeface="Calibri Light"/>
                <a:ea typeface="Calibri"/>
                <a:cs typeface="Calibri"/>
              </a:rPr>
              <a:t>Common charges among misdemeanor only clients include: interfere with officer/resisting, possession of a control substance 1st offense, criminal trespass 1st degree, larceny 6th degree, and illegal operation of motor vehicle under suspension. </a:t>
            </a:r>
          </a:p>
          <a:p>
            <a:pPr marL="800100" lvl="1" indent="-342900"/>
            <a:r>
              <a:rPr lang="en-US" sz="1400" b="1" dirty="0">
                <a:latin typeface="Calibri Light"/>
                <a:ea typeface="Calibri"/>
                <a:cs typeface="Calibri"/>
              </a:rPr>
              <a:t>In what situations do these charges warrant detention?</a:t>
            </a:r>
          </a:p>
          <a:p>
            <a:pPr marL="342900" indent="-342900">
              <a:buAutoNum type="arabicPeriod"/>
            </a:pPr>
            <a:r>
              <a:rPr lang="en-US" sz="1400" dirty="0">
                <a:latin typeface="Calibri Light"/>
                <a:ea typeface="Calibri"/>
                <a:cs typeface="Calibri"/>
              </a:rPr>
              <a:t>Many misdemeanor arrestees have upwards of 5 or 6 pending charges at the time of admission and 44% to 54% have a failure to appear pending. </a:t>
            </a:r>
            <a:r>
              <a:rPr lang="en-US" sz="1400" dirty="0">
                <a:latin typeface="Calibri Light"/>
                <a:ea typeface="Calibri Light"/>
                <a:cs typeface="Calibri Light"/>
              </a:rPr>
              <a:t>As of 12/31/25, there are </a:t>
            </a:r>
            <a:r>
              <a:rPr lang="en-US" sz="1400" b="1" dirty="0">
                <a:latin typeface="Calibri Light"/>
                <a:ea typeface="Calibri Light"/>
                <a:cs typeface="Calibri Light"/>
              </a:rPr>
              <a:t>38,586 active FTA warrants</a:t>
            </a:r>
            <a:r>
              <a:rPr lang="en-US" sz="1400" dirty="0">
                <a:latin typeface="Calibri Light"/>
                <a:ea typeface="Calibri Light"/>
                <a:cs typeface="Calibri Light"/>
              </a:rPr>
              <a:t> with </a:t>
            </a:r>
            <a:r>
              <a:rPr lang="en-US" sz="1400" b="1" dirty="0">
                <a:latin typeface="Calibri Light"/>
                <a:ea typeface="Calibri Light"/>
                <a:cs typeface="Calibri Light"/>
              </a:rPr>
              <a:t>7,215 being felony FTA warrants </a:t>
            </a:r>
            <a:r>
              <a:rPr lang="en-US" sz="1400" dirty="0">
                <a:ea typeface="+mn-lt"/>
                <a:cs typeface="+mn-lt"/>
              </a:rPr>
              <a:t>(Connecticut Judicial Branch, 2026)</a:t>
            </a:r>
            <a:r>
              <a:rPr lang="en-US" sz="1400" dirty="0">
                <a:latin typeface="Calibri Light"/>
                <a:ea typeface="Calibri Light"/>
                <a:cs typeface="Calibri Light"/>
              </a:rPr>
              <a:t>.</a:t>
            </a:r>
            <a:r>
              <a:rPr lang="en-US" sz="1400" b="1" dirty="0">
                <a:latin typeface="Calibri"/>
                <a:ea typeface="Calibri"/>
                <a:cs typeface="Calibri"/>
              </a:rPr>
              <a:t> </a:t>
            </a:r>
          </a:p>
          <a:p>
            <a:pPr lvl="1"/>
            <a:r>
              <a:rPr lang="en-US" sz="1400" b="1" dirty="0">
                <a:latin typeface="Calibri Light"/>
                <a:ea typeface="Calibri"/>
                <a:cs typeface="Calibri"/>
              </a:rPr>
              <a:t>   Could changes in charging practices at the police department and prosecutor levels reduce detention safely? ESI?</a:t>
            </a:r>
            <a:endParaRPr lang="en-US" sz="1400" b="1" dirty="0">
              <a:ea typeface="Calibri"/>
              <a:cs typeface="Calibri"/>
            </a:endParaRPr>
          </a:p>
          <a:p>
            <a:pPr marL="800100" lvl="1" indent="-342900"/>
            <a:r>
              <a:rPr lang="en-US" sz="1400" b="1" dirty="0">
                <a:latin typeface="Calibri Light"/>
                <a:ea typeface="Calibri"/>
                <a:cs typeface="Calibri"/>
              </a:rPr>
              <a:t>FTA is a factor in a large portion of pretrial misdemeanor detention decisions, suggesting reforms increase appearance could reduce the size of the pretrial population. </a:t>
            </a:r>
          </a:p>
          <a:p>
            <a:pPr marL="800100" lvl="1" indent="-342900"/>
            <a:r>
              <a:rPr lang="en-US" sz="1400" b="1" dirty="0">
                <a:latin typeface="Calibri Light"/>
                <a:ea typeface="Calibri"/>
                <a:cs typeface="Calibri"/>
              </a:rPr>
              <a:t>Are there interventions that could increase court appearance rates that haven't yet been implemented?  </a:t>
            </a:r>
          </a:p>
          <a:p>
            <a:pPr lvl="1"/>
            <a:endParaRPr lang="en-US">
              <a:latin typeface="Calibri Light"/>
              <a:ea typeface="Calibri"/>
              <a:cs typeface="Calibri"/>
            </a:endParaRPr>
          </a:p>
          <a:p>
            <a:pPr lvl="1"/>
            <a:endParaRPr lang="en-US" sz="2000">
              <a:latin typeface="Calibri Light"/>
              <a:ea typeface="Calibri"/>
              <a:cs typeface="Calibri"/>
            </a:endParaRPr>
          </a:p>
          <a:p>
            <a:pPr lvl="1"/>
            <a:endParaRPr lang="en-US" sz="2000">
              <a:latin typeface="Calibri Light"/>
              <a:ea typeface="Calibri"/>
              <a:cs typeface="Calibri"/>
            </a:endParaRPr>
          </a:p>
          <a:p>
            <a:pPr lvl="1"/>
            <a:endParaRPr lang="en-US" sz="2000">
              <a:latin typeface="Calibri Light"/>
              <a:ea typeface="Calibri"/>
              <a:cs typeface="Calibri"/>
            </a:endParaRPr>
          </a:p>
          <a:p>
            <a:pPr lvl="1"/>
            <a:endParaRPr lang="en-US" sz="2000">
              <a:latin typeface="Calibri Light"/>
              <a:ea typeface="Calibri"/>
              <a:cs typeface="Calibri"/>
            </a:endParaRPr>
          </a:p>
          <a:p>
            <a:pPr>
              <a:buAutoNum type="arabicPeriod"/>
            </a:pPr>
            <a:endParaRPr lang="en-US">
              <a:latin typeface="Calibri Light"/>
              <a:ea typeface="Calibri"/>
              <a:cs typeface="Calibri"/>
            </a:endParaRPr>
          </a:p>
          <a:p>
            <a:pPr>
              <a:buAutoNum type="arabicPeriod"/>
            </a:pPr>
            <a:endParaRPr lang="en-US">
              <a:latin typeface="Calibri Light"/>
              <a:ea typeface="Calibri"/>
              <a:cs typeface="Calibri"/>
            </a:endParaRPr>
          </a:p>
        </p:txBody>
      </p:sp>
    </p:spTree>
    <p:extLst>
      <p:ext uri="{BB962C8B-B14F-4D97-AF65-F5344CB8AC3E}">
        <p14:creationId xmlns:p14="http://schemas.microsoft.com/office/powerpoint/2010/main" val="38282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7B19-17FB-D88F-6F36-D1019957671E}"/>
              </a:ext>
            </a:extLst>
          </p:cNvPr>
          <p:cNvSpPr>
            <a:spLocks noGrp="1"/>
          </p:cNvSpPr>
          <p:nvPr>
            <p:ph type="title"/>
          </p:nvPr>
        </p:nvSpPr>
        <p:spPr>
          <a:xfrm>
            <a:off x="1620520" y="2773045"/>
            <a:ext cx="8950960" cy="1325563"/>
          </a:xfrm>
        </p:spPr>
        <p:txBody>
          <a:bodyPr>
            <a:normAutofit fontScale="90000"/>
          </a:bodyPr>
          <a:lstStyle/>
          <a:p>
            <a:pPr algn="ctr"/>
            <a:r>
              <a:rPr lang="en-US" b="1" dirty="0">
                <a:ea typeface="Calibri Light"/>
                <a:cs typeface="Calibri Light"/>
              </a:rPr>
              <a:t>Questions ? </a:t>
            </a:r>
            <a:br>
              <a:rPr lang="en-US" b="1" dirty="0">
                <a:ea typeface="Calibri Light"/>
                <a:cs typeface="Calibri Light"/>
              </a:rPr>
            </a:br>
            <a:r>
              <a:rPr lang="en-US" b="1" dirty="0">
                <a:ea typeface="Calibri Light"/>
                <a:cs typeface="Calibri Light"/>
              </a:rPr>
              <a:t>Plausible Explanations? </a:t>
            </a:r>
            <a:br>
              <a:rPr lang="en-US" b="1" dirty="0">
                <a:ea typeface="Calibri Light"/>
                <a:cs typeface="Calibri Light"/>
              </a:rPr>
            </a:br>
            <a:r>
              <a:rPr lang="en-US" b="1" dirty="0">
                <a:ea typeface="Calibri Light"/>
                <a:cs typeface="Calibri Light"/>
              </a:rPr>
              <a:t>Comments?</a:t>
            </a:r>
            <a:endParaRPr lang="en-US" dirty="0"/>
          </a:p>
        </p:txBody>
      </p:sp>
    </p:spTree>
    <p:extLst>
      <p:ext uri="{BB962C8B-B14F-4D97-AF65-F5344CB8AC3E}">
        <p14:creationId xmlns:p14="http://schemas.microsoft.com/office/powerpoint/2010/main" val="396011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4607-20C4-F583-E619-09FFF08068A8}"/>
              </a:ext>
            </a:extLst>
          </p:cNvPr>
          <p:cNvSpPr>
            <a:spLocks noGrp="1"/>
          </p:cNvSpPr>
          <p:nvPr>
            <p:ph type="title"/>
          </p:nvPr>
        </p:nvSpPr>
        <p:spPr>
          <a:xfrm>
            <a:off x="462280" y="222885"/>
            <a:ext cx="10515600" cy="1325563"/>
          </a:xfrm>
        </p:spPr>
        <p:txBody>
          <a:bodyPr/>
          <a:lstStyle/>
          <a:p>
            <a:r>
              <a:rPr lang="en-US">
                <a:ea typeface="Calibri Light"/>
                <a:cs typeface="Calibri Light"/>
              </a:rPr>
              <a:t>References</a:t>
            </a:r>
            <a:endParaRPr lang="en-US"/>
          </a:p>
        </p:txBody>
      </p:sp>
      <p:sp>
        <p:nvSpPr>
          <p:cNvPr id="3" name="TextBox 2">
            <a:extLst>
              <a:ext uri="{FF2B5EF4-FFF2-40B4-BE49-F238E27FC236}">
                <a16:creationId xmlns:a16="http://schemas.microsoft.com/office/drawing/2014/main" id="{BA050E86-234C-C1D2-02E1-395AF7053F98}"/>
              </a:ext>
            </a:extLst>
          </p:cNvPr>
          <p:cNvSpPr txBox="1"/>
          <p:nvPr/>
        </p:nvSpPr>
        <p:spPr>
          <a:xfrm>
            <a:off x="386080" y="1173480"/>
            <a:ext cx="1180592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a:latin typeface="Times New Roman"/>
              <a:ea typeface="Calibri"/>
              <a:cs typeface="Times New Roman"/>
            </a:endParaRPr>
          </a:p>
          <a:p>
            <a:r>
              <a:rPr lang="en-US" sz="2000">
                <a:latin typeface="Times New Roman"/>
                <a:ea typeface="Calibri"/>
                <a:cs typeface="Times New Roman"/>
              </a:rPr>
              <a:t>Connecticut Judicial Branch. (2026). </a:t>
            </a:r>
            <a:r>
              <a:rPr lang="en-US" sz="2000" i="1">
                <a:latin typeface="Times New Roman"/>
                <a:ea typeface="Calibri"/>
                <a:cs typeface="Times New Roman"/>
              </a:rPr>
              <a:t>Arrest Warrants Statistics</a:t>
            </a:r>
            <a:r>
              <a:rPr lang="en-US" sz="2000">
                <a:latin typeface="Times New Roman"/>
                <a:ea typeface="Calibri"/>
                <a:cs typeface="Times New Roman"/>
              </a:rPr>
              <a:t>. CT.gov. </a:t>
            </a:r>
            <a:r>
              <a:rPr lang="en-US" sz="2000">
                <a:latin typeface="Times New Roman"/>
                <a:ea typeface="Calibri"/>
                <a:cs typeface="Times New Roman"/>
                <a:hlinkClick r:id="rId2"/>
              </a:rPr>
              <a:t>https://www.jud.ct.gov/statistics/Fail_to_appear.htm</a:t>
            </a:r>
            <a:endParaRPr lang="en-US" sz="2000">
              <a:latin typeface="Times New Roman"/>
              <a:ea typeface="Calibri"/>
              <a:cs typeface="Times New Roman"/>
            </a:endParaRPr>
          </a:p>
          <a:p>
            <a:endParaRPr lang="en-US" sz="2000">
              <a:latin typeface="Times New Roman"/>
              <a:ea typeface="Calibri"/>
              <a:cs typeface="Times New Roman"/>
            </a:endParaRPr>
          </a:p>
          <a:p>
            <a:r>
              <a:rPr lang="en-US" sz="2000">
                <a:latin typeface="Times New Roman"/>
                <a:ea typeface="Calibri"/>
                <a:cs typeface="Times New Roman"/>
              </a:rPr>
              <a:t>Heaton, P., &amp; Stevenson, M. (2016). The downstream consequences of misdemeanor pretrial detention. </a:t>
            </a:r>
            <a:r>
              <a:rPr lang="en-US" sz="2000" i="1">
                <a:latin typeface="Times New Roman"/>
                <a:ea typeface="Calibri"/>
                <a:cs typeface="Times New Roman"/>
              </a:rPr>
              <a:t>SSRN Electronic Journal</a:t>
            </a:r>
            <a:r>
              <a:rPr lang="en-US" sz="2000">
                <a:latin typeface="Times New Roman"/>
                <a:ea typeface="Calibri"/>
                <a:cs typeface="Times New Roman"/>
              </a:rPr>
              <a:t>, </a:t>
            </a:r>
            <a:r>
              <a:rPr lang="en-US" sz="2000" i="1">
                <a:latin typeface="Times New Roman"/>
                <a:ea typeface="Calibri"/>
                <a:cs typeface="Times New Roman"/>
              </a:rPr>
              <a:t>69</a:t>
            </a:r>
            <a:r>
              <a:rPr lang="en-US" sz="2000">
                <a:latin typeface="Times New Roman"/>
                <a:ea typeface="Calibri"/>
                <a:cs typeface="Times New Roman"/>
              </a:rPr>
              <a:t>(3). </a:t>
            </a:r>
            <a:r>
              <a:rPr lang="en-US" sz="2000">
                <a:latin typeface="Times New Roman"/>
                <a:ea typeface="Calibri"/>
                <a:cs typeface="Times New Roman"/>
                <a:hlinkClick r:id="rId3"/>
              </a:rPr>
              <a:t>https://doi.org/10.2139/ssrn.2809840</a:t>
            </a:r>
            <a:endParaRPr lang="en-US" sz="2000">
              <a:latin typeface="Times New Roman"/>
              <a:ea typeface="Calibri"/>
              <a:cs typeface="Times New Roman"/>
            </a:endParaRPr>
          </a:p>
          <a:p>
            <a:endParaRPr lang="en-US" sz="2000">
              <a:latin typeface="Times New Roman"/>
              <a:ea typeface="Calibri"/>
              <a:cs typeface="Times New Roman"/>
            </a:endParaRPr>
          </a:p>
          <a:p>
            <a:r>
              <a:rPr lang="en-US" sz="2000" err="1">
                <a:latin typeface="Times New Roman"/>
                <a:ea typeface="Calibri"/>
                <a:cs typeface="Times New Roman"/>
              </a:rPr>
              <a:t>Lowenkamp</a:t>
            </a:r>
            <a:r>
              <a:rPr lang="en-US" sz="2000">
                <a:latin typeface="Times New Roman"/>
                <a:ea typeface="Calibri"/>
                <a:cs typeface="Times New Roman"/>
              </a:rPr>
              <a:t>, C., VanNostrand, M., &amp; Holsinger, A. (2013a). </a:t>
            </a:r>
            <a:r>
              <a:rPr lang="en-US" sz="2000" i="1">
                <a:latin typeface="Times New Roman"/>
                <a:ea typeface="Calibri"/>
                <a:cs typeface="Times New Roman"/>
              </a:rPr>
              <a:t>Investigating the impact of pretrial detention on sentencing outcomes investigating the impact of pretrial detention on sentencing outcomes</a:t>
            </a:r>
            <a:r>
              <a:rPr lang="en-US" sz="2000">
                <a:latin typeface="Times New Roman"/>
                <a:ea typeface="Calibri"/>
                <a:cs typeface="Times New Roman"/>
              </a:rPr>
              <a:t>. Arnold Foundation. </a:t>
            </a:r>
            <a:r>
              <a:rPr lang="en-US" sz="2000">
                <a:latin typeface="Times New Roman"/>
                <a:ea typeface="Calibri"/>
                <a:cs typeface="Times New Roman"/>
                <a:hlinkClick r:id="rId4"/>
              </a:rPr>
              <a:t>https://static.prisonpolicy.org/scans/ljaf/LJAF_Report_state-sentencing_FNL.pdf</a:t>
            </a:r>
            <a:endParaRPr lang="en-US" sz="2000">
              <a:latin typeface="Times New Roman"/>
              <a:ea typeface="Calibri"/>
              <a:cs typeface="Times New Roman"/>
            </a:endParaRPr>
          </a:p>
          <a:p>
            <a:endParaRPr lang="en-US" sz="2000">
              <a:latin typeface="Times New Roman"/>
              <a:ea typeface="Calibri"/>
              <a:cs typeface="Times New Roman"/>
            </a:endParaRPr>
          </a:p>
          <a:p>
            <a:r>
              <a:rPr lang="en-US" sz="2000" err="1">
                <a:latin typeface="Times New Roman"/>
                <a:ea typeface="Calibri"/>
                <a:cs typeface="Times New Roman"/>
              </a:rPr>
              <a:t>Lowenkamp</a:t>
            </a:r>
            <a:r>
              <a:rPr lang="en-US" sz="2000">
                <a:latin typeface="Times New Roman"/>
                <a:ea typeface="Calibri"/>
                <a:cs typeface="Times New Roman"/>
              </a:rPr>
              <a:t>, C., VanNostrand, M., &amp; Holsinger, A. (2013b). </a:t>
            </a:r>
            <a:r>
              <a:rPr lang="en-US" sz="2000" i="1">
                <a:latin typeface="Times New Roman"/>
                <a:ea typeface="Calibri"/>
                <a:cs typeface="Times New Roman"/>
              </a:rPr>
              <a:t>The hidden costs of pretrial detention</a:t>
            </a:r>
            <a:r>
              <a:rPr lang="en-US" sz="2000">
                <a:latin typeface="Times New Roman"/>
                <a:ea typeface="Calibri"/>
                <a:cs typeface="Times New Roman"/>
              </a:rPr>
              <a:t>. Arnold Foundation. </a:t>
            </a:r>
            <a:r>
              <a:rPr lang="en-US" sz="2000">
                <a:latin typeface="Times New Roman"/>
                <a:ea typeface="Calibri"/>
                <a:cs typeface="Times New Roman"/>
                <a:hlinkClick r:id="rId5"/>
              </a:rPr>
              <a:t>https://static.prisonpolicy.org/scans/ljaf/LJAF_Report_hidden-costs_FNL.pdf</a:t>
            </a:r>
            <a:endParaRPr lang="en-US" sz="2000">
              <a:ea typeface="Calibri"/>
              <a:cs typeface="Calibri"/>
            </a:endParaRPr>
          </a:p>
          <a:p>
            <a:endParaRPr lang="en-US" sz="2000">
              <a:latin typeface="Times New Roman"/>
              <a:ea typeface="Calibri"/>
              <a:cs typeface="Times New Roman"/>
            </a:endParaRPr>
          </a:p>
          <a:p>
            <a:r>
              <a:rPr lang="en-US" sz="2000">
                <a:latin typeface="Times New Roman"/>
                <a:ea typeface="Calibri"/>
                <a:cs typeface="Times New Roman"/>
              </a:rPr>
              <a:t>Stevenson, M. (2016). Distortion of justice: How the inability to pay bail affects case outcomes. </a:t>
            </a:r>
            <a:r>
              <a:rPr lang="en-US" sz="2000" i="1">
                <a:latin typeface="Times New Roman"/>
                <a:ea typeface="Calibri"/>
                <a:cs typeface="Times New Roman"/>
              </a:rPr>
              <a:t>Journal of Law, Economics &amp; Organization</a:t>
            </a:r>
            <a:r>
              <a:rPr lang="en-US" sz="2000">
                <a:latin typeface="Times New Roman"/>
                <a:ea typeface="Calibri"/>
                <a:cs typeface="Times New Roman"/>
              </a:rPr>
              <a:t>. </a:t>
            </a:r>
            <a:r>
              <a:rPr lang="en-US" sz="2000">
                <a:latin typeface="Times New Roman"/>
                <a:ea typeface="Calibri"/>
                <a:cs typeface="Times New Roman"/>
                <a:hlinkClick r:id="rId6"/>
              </a:rPr>
              <a:t>https://doi.org/10.2139/ssrn.2777615</a:t>
            </a:r>
            <a:endParaRPr lang="en-US" sz="2000">
              <a:ea typeface="Calibri"/>
              <a:cs typeface="Calibri"/>
            </a:endParaRPr>
          </a:p>
          <a:p>
            <a:endParaRPr lang="en-US" sz="3600">
              <a:latin typeface="Times New Roman"/>
              <a:ea typeface="Calibri"/>
              <a:cs typeface="Times New Roman"/>
            </a:endParaRPr>
          </a:p>
          <a:p>
            <a:endParaRPr lang="en-US" sz="2800">
              <a:ea typeface="Calibri"/>
              <a:cs typeface="Calibri"/>
            </a:endParaRPr>
          </a:p>
        </p:txBody>
      </p:sp>
    </p:spTree>
    <p:extLst>
      <p:ext uri="{BB962C8B-B14F-4D97-AF65-F5344CB8AC3E}">
        <p14:creationId xmlns:p14="http://schemas.microsoft.com/office/powerpoint/2010/main" val="381000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0F11-71DC-47A8-5AE9-F8EEFECB487D}"/>
              </a:ext>
            </a:extLst>
          </p:cNvPr>
          <p:cNvSpPr>
            <a:spLocks noGrp="1"/>
          </p:cNvSpPr>
          <p:nvPr>
            <p:ph type="title"/>
          </p:nvPr>
        </p:nvSpPr>
        <p:spPr>
          <a:xfrm>
            <a:off x="391160" y="233045"/>
            <a:ext cx="10515600" cy="1325563"/>
          </a:xfrm>
        </p:spPr>
        <p:txBody>
          <a:bodyPr/>
          <a:lstStyle/>
          <a:p>
            <a:r>
              <a:rPr lang="en-US" dirty="0">
                <a:ea typeface="Calibri Light"/>
                <a:cs typeface="Calibri Light"/>
              </a:rPr>
              <a:t>Navigation: Rounding Out Case Flows Discussion from Last Meeting</a:t>
            </a:r>
            <a:endParaRPr lang="en-US" dirty="0"/>
          </a:p>
        </p:txBody>
      </p:sp>
      <p:sp>
        <p:nvSpPr>
          <p:cNvPr id="4" name="TextBox 3">
            <a:extLst>
              <a:ext uri="{FF2B5EF4-FFF2-40B4-BE49-F238E27FC236}">
                <a16:creationId xmlns:a16="http://schemas.microsoft.com/office/drawing/2014/main" id="{3015DB25-6E68-3982-263D-B2DFD0BF27CA}"/>
              </a:ext>
            </a:extLst>
          </p:cNvPr>
          <p:cNvSpPr txBox="1"/>
          <p:nvPr/>
        </p:nvSpPr>
        <p:spPr>
          <a:xfrm>
            <a:off x="244875" y="1719217"/>
            <a:ext cx="11441006" cy="695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From Mike Hines, we learned that there are ~200 misdemeanor only clients in pretrial detention on any given day, many of them are clients with several FTAs, significant criminal histories, severe behavioral health needs, and multiple pending charges. </a:t>
            </a:r>
            <a:endParaRPr lang="en-US" sz="1600" dirty="0">
              <a:ea typeface="Calibri" panose="020F0502020204030204"/>
              <a:cs typeface="Calibri" panose="020F0502020204030204"/>
            </a:endParaRPr>
          </a:p>
          <a:p>
            <a:pPr marL="285750" indent="-285750">
              <a:buFont typeface="Arial"/>
              <a:buChar char="•"/>
            </a:pPr>
            <a:endParaRPr lang="en-US" sz="1600" dirty="0">
              <a:ea typeface="Calibri" panose="020F0502020204030204"/>
              <a:cs typeface="Calibri" panose="020F0502020204030204"/>
            </a:endParaRPr>
          </a:p>
          <a:p>
            <a:pPr marL="285750" indent="-285750">
              <a:buFont typeface="Arial"/>
              <a:buChar char="•"/>
            </a:pPr>
            <a:r>
              <a:rPr lang="en-US" sz="1600" dirty="0">
                <a:ea typeface="+mn-lt"/>
                <a:cs typeface="+mn-lt"/>
              </a:rPr>
              <a:t>From Bryan Sperry's discussion of case flows, we learned that in 2024 around ~3,300 misdemeanor defendants were held and transported to DOC pretrial, representing about 5% of total misdemeanor arrestees. </a:t>
            </a:r>
            <a:endParaRPr lang="en-US" sz="1600" dirty="0">
              <a:ea typeface="Calibri" panose="020F0502020204030204"/>
              <a:cs typeface="Calibri" panose="020F0502020204030204"/>
            </a:endParaRPr>
          </a:p>
          <a:p>
            <a:pPr marL="285750" indent="-285750">
              <a:buFont typeface="Arial"/>
              <a:buChar char="•"/>
            </a:pPr>
            <a:endParaRPr lang="en-US" sz="1600" dirty="0">
              <a:ea typeface="Calibri" panose="020F0502020204030204"/>
              <a:cs typeface="Calibri" panose="020F0502020204030204"/>
            </a:endParaRPr>
          </a:p>
          <a:p>
            <a:pPr marL="285750" indent="-285750">
              <a:buFont typeface="Arial"/>
              <a:buChar char="•"/>
            </a:pPr>
            <a:r>
              <a:rPr lang="en-US" sz="1600" dirty="0">
                <a:ea typeface="Calibri" panose="020F0502020204030204"/>
                <a:cs typeface="Calibri" panose="020F0502020204030204"/>
              </a:rPr>
              <a:t>Findings from this week:</a:t>
            </a:r>
          </a:p>
          <a:p>
            <a:pPr marL="742950" lvl="1" indent="-285750">
              <a:lnSpc>
                <a:spcPct val="150000"/>
              </a:lnSpc>
              <a:buFont typeface="Courier New"/>
              <a:buChar char="o"/>
            </a:pPr>
            <a:r>
              <a:rPr lang="en-US" sz="1600" dirty="0">
                <a:ea typeface="Calibri" panose="020F0502020204030204"/>
                <a:cs typeface="Calibri" panose="020F0502020204030204"/>
              </a:rPr>
              <a:t>I've found this 5% misdemeanor detention rate has remained consistent through 2018-2023</a:t>
            </a:r>
          </a:p>
          <a:p>
            <a:pPr marL="742950" lvl="1" indent="-285750">
              <a:lnSpc>
                <a:spcPct val="150000"/>
              </a:lnSpc>
              <a:buFont typeface="Courier New"/>
              <a:buChar char="o"/>
            </a:pPr>
            <a:r>
              <a:rPr lang="en-US" sz="1600" dirty="0">
                <a:ea typeface="Calibri" panose="020F0502020204030204"/>
                <a:cs typeface="Calibri" panose="020F0502020204030204"/>
              </a:rPr>
              <a:t>From 2018-2023, there were 442,198</a:t>
            </a:r>
            <a:r>
              <a:rPr lang="en-US" sz="1600" dirty="0">
                <a:ea typeface="+mn-lt"/>
                <a:cs typeface="+mn-lt"/>
              </a:rPr>
              <a:t> misdemeanor</a:t>
            </a:r>
            <a:r>
              <a:rPr lang="en-US" sz="1600" dirty="0">
                <a:ea typeface="Calibri" panose="020F0502020204030204"/>
                <a:cs typeface="Calibri" panose="020F0502020204030204"/>
              </a:rPr>
              <a:t> arrests. Out of these arrests, 19,402 defendants were detained following the </a:t>
            </a:r>
            <a:r>
              <a:rPr lang="en-US" sz="1600" dirty="0">
                <a:ea typeface="+mn-lt"/>
                <a:cs typeface="+mn-lt"/>
              </a:rPr>
              <a:t>conclusion </a:t>
            </a:r>
            <a:r>
              <a:rPr lang="en-US" sz="1600" dirty="0">
                <a:ea typeface="Calibri" panose="020F0502020204030204"/>
                <a:cs typeface="Calibri" panose="020F0502020204030204"/>
              </a:rPr>
              <a:t>of arraignment (~4 percent). Focusing only on the few hundred misdemeanants detained pretrial on any given day can obscure the total number of defendants detained for at least one day over the course of a year. </a:t>
            </a:r>
          </a:p>
          <a:p>
            <a:pPr marL="742950" lvl="1" indent="-285750">
              <a:lnSpc>
                <a:spcPct val="150000"/>
              </a:lnSpc>
              <a:buFont typeface="Courier New"/>
              <a:buChar char="o"/>
            </a:pPr>
            <a:r>
              <a:rPr lang="en-US" sz="1600" dirty="0">
                <a:ea typeface="Calibri" panose="020F0502020204030204"/>
                <a:cs typeface="Calibri" panose="020F0502020204030204"/>
              </a:rPr>
              <a:t>Not all misdemeanor arrestees detained are facing misdemeanor As. </a:t>
            </a:r>
          </a:p>
          <a:p>
            <a:pPr marL="742950" lvl="1" indent="-285750">
              <a:lnSpc>
                <a:spcPct val="150000"/>
              </a:lnSpc>
              <a:buFont typeface="Courier New"/>
              <a:buChar char="o"/>
            </a:pPr>
            <a:r>
              <a:rPr lang="en-US" sz="1600" dirty="0">
                <a:ea typeface="Calibri" panose="020F0502020204030204"/>
                <a:cs typeface="Calibri" panose="020F0502020204030204"/>
              </a:rPr>
              <a:t>Release rates varied across courthouse. </a:t>
            </a:r>
          </a:p>
          <a:p>
            <a:pPr marL="742950" lvl="1" indent="-285750">
              <a:lnSpc>
                <a:spcPct val="150000"/>
              </a:lnSpc>
              <a:buFont typeface="Courier New"/>
              <a:buChar char="o"/>
            </a:pPr>
            <a:endParaRPr lang="en-US" sz="1600" b="1" dirty="0">
              <a:ea typeface="Calibri" panose="020F0502020204030204"/>
              <a:cs typeface="Calibri" panose="020F0502020204030204"/>
            </a:endParaRPr>
          </a:p>
          <a:p>
            <a:pPr marL="285750" indent="-285750">
              <a:lnSpc>
                <a:spcPct val="150000"/>
              </a:lnSpc>
              <a:buFont typeface="Arial"/>
              <a:buChar char="•"/>
            </a:pPr>
            <a:r>
              <a:rPr lang="en-US" sz="1600" b="1" dirty="0">
                <a:ea typeface="Calibri" panose="020F0502020204030204"/>
                <a:cs typeface="Calibri" panose="020F0502020204030204"/>
              </a:rPr>
              <a:t>Please hold questions and comments until the end of this section. </a:t>
            </a:r>
          </a:p>
          <a:p>
            <a:pPr marL="742950" lvl="1" indent="-285750">
              <a:buFont typeface="Courier New"/>
              <a:buChar char="o"/>
            </a:pP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endParaRPr lang="en-US" sz="1600"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47584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0D53-0E4E-0FE9-C26D-05133DC89786}"/>
              </a:ext>
            </a:extLst>
          </p:cNvPr>
          <p:cNvSpPr>
            <a:spLocks noGrp="1"/>
          </p:cNvSpPr>
          <p:nvPr>
            <p:ph type="title"/>
          </p:nvPr>
        </p:nvSpPr>
        <p:spPr>
          <a:xfrm>
            <a:off x="264348" y="-1764"/>
            <a:ext cx="10515600" cy="1325563"/>
          </a:xfrm>
        </p:spPr>
        <p:txBody>
          <a:bodyPr/>
          <a:lstStyle/>
          <a:p>
            <a:r>
              <a:rPr lang="en-US">
                <a:ea typeface="Calibri Light"/>
                <a:cs typeface="Calibri Light"/>
              </a:rPr>
              <a:t>Case Flows: Court Sessions Outcomes</a:t>
            </a:r>
            <a:endParaRPr lang="en-US"/>
          </a:p>
        </p:txBody>
      </p:sp>
      <p:sp>
        <p:nvSpPr>
          <p:cNvPr id="5" name="TextBox 4">
            <a:extLst>
              <a:ext uri="{FF2B5EF4-FFF2-40B4-BE49-F238E27FC236}">
                <a16:creationId xmlns:a16="http://schemas.microsoft.com/office/drawing/2014/main" id="{4D15079E-7C7D-B277-519D-642B2BF1BDA3}"/>
              </a:ext>
            </a:extLst>
          </p:cNvPr>
          <p:cNvSpPr txBox="1"/>
          <p:nvPr/>
        </p:nvSpPr>
        <p:spPr>
          <a:xfrm>
            <a:off x="8205952" y="1582481"/>
            <a:ext cx="3979333"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000">
                <a:latin typeface="Calibri"/>
                <a:ea typeface="Arial"/>
                <a:cs typeface="Arial"/>
              </a:rPr>
              <a:t>From 2018-2023, there were 442,198 arrests made where the primary charge was a misdemeanor. </a:t>
            </a:r>
          </a:p>
          <a:p>
            <a:pPr marL="285750" indent="-285750">
              <a:buFont typeface="Arial,Sans-Serif"/>
              <a:buChar char="•"/>
            </a:pPr>
            <a:endParaRPr lang="en-US" sz="2000">
              <a:latin typeface="Calibri"/>
              <a:ea typeface="Arial"/>
              <a:cs typeface="Arial"/>
            </a:endParaRPr>
          </a:p>
          <a:p>
            <a:pPr marL="285750" indent="-285750">
              <a:buFont typeface="Arial,Sans-Serif"/>
              <a:buChar char="•"/>
            </a:pPr>
            <a:r>
              <a:rPr lang="en-US" sz="2000" b="1">
                <a:latin typeface="Calibri"/>
                <a:ea typeface="Arial"/>
                <a:cs typeface="Arial"/>
              </a:rPr>
              <a:t>Most misdemeanor arrests do not directly lead to a DOC admission.</a:t>
            </a:r>
          </a:p>
          <a:p>
            <a:endParaRPr lang="en-US" sz="2000">
              <a:latin typeface="Arial"/>
              <a:ea typeface="Calibri"/>
              <a:cs typeface="Arial"/>
            </a:endParaRPr>
          </a:p>
          <a:p>
            <a:pPr marL="285750" indent="-285750">
              <a:buFont typeface="Arial,Sans-Serif"/>
              <a:buChar char="•"/>
            </a:pPr>
            <a:r>
              <a:rPr lang="en-US" sz="2000">
                <a:latin typeface="Calibri"/>
                <a:ea typeface="Calibri"/>
                <a:cs typeface="Calibri"/>
              </a:rPr>
              <a:t>From 2018-2023, misdemeanor release rates, defined as the portion of arrestees released by the conclusion of arraignment, ranged from 95% to 97%, peaking in pandemic years.</a:t>
            </a:r>
          </a:p>
          <a:p>
            <a:pPr marL="285750" indent="-285750">
              <a:buFont typeface="Arial,Sans-Serif"/>
              <a:buChar char="•"/>
            </a:pPr>
            <a:endParaRPr lang="en-US" sz="2000">
              <a:latin typeface="Calibri"/>
              <a:ea typeface="Calibri"/>
              <a:cs typeface="Calibri"/>
            </a:endParaRPr>
          </a:p>
          <a:p>
            <a:pPr marL="285750" indent="-285750">
              <a:buFont typeface="Arial,Sans-Serif"/>
              <a:buChar char="•"/>
            </a:pPr>
            <a:endParaRPr lang="en-US" sz="2000">
              <a:latin typeface="Calibri"/>
              <a:ea typeface="Calibri"/>
              <a:cs typeface="Calibri"/>
            </a:endParaRPr>
          </a:p>
          <a:p>
            <a:pPr marL="285750" indent="-285750">
              <a:buFont typeface="Arial,Sans-Serif"/>
              <a:buChar char="•"/>
            </a:pPr>
            <a:endParaRPr lang="en-US" sz="2000">
              <a:latin typeface="Calibri"/>
              <a:ea typeface="Calibri"/>
              <a:cs typeface="Calibri"/>
            </a:endParaRPr>
          </a:p>
          <a:p>
            <a:pPr marL="285750" indent="-285750">
              <a:buFont typeface="Arial,Sans-Serif"/>
              <a:buChar char="•"/>
            </a:pPr>
            <a:endParaRPr lang="en-US" sz="2000">
              <a:latin typeface="Calibri"/>
              <a:ea typeface="Calibri"/>
              <a:cs typeface="Calibri"/>
            </a:endParaRPr>
          </a:p>
          <a:p>
            <a:pPr marL="285750" indent="-285750">
              <a:buFont typeface="Arial,Sans-Serif"/>
              <a:buChar char="•"/>
            </a:pPr>
            <a:endParaRPr lang="en-US" sz="2000">
              <a:latin typeface="Calibri"/>
              <a:ea typeface="Calibri"/>
              <a:cs typeface="Calibri"/>
            </a:endParaRPr>
          </a:p>
          <a:p>
            <a:r>
              <a:rPr lang="en-US" sz="2000" baseline="0">
                <a:latin typeface="Calibri"/>
                <a:ea typeface="Arial"/>
                <a:cs typeface="Arial"/>
              </a:rPr>
              <a:t>​</a:t>
            </a:r>
            <a:r>
              <a:rPr lang="en-US" sz="2000">
                <a:latin typeface="Calibri"/>
                <a:ea typeface="Arial"/>
                <a:cs typeface="Arial"/>
              </a:rPr>
              <a:t>​</a:t>
            </a:r>
          </a:p>
          <a:p>
            <a:pPr lvl="0" algn="ctr" rtl="0"/>
            <a:endParaRPr lang="en-US" sz="2000">
              <a:ea typeface="Calibri"/>
              <a:cs typeface="Calibri"/>
            </a:endParaRPr>
          </a:p>
        </p:txBody>
      </p:sp>
      <p:pic>
        <p:nvPicPr>
          <p:cNvPr id="10" name="Picture 9" descr="A graph of a number of blue and green bars&#10;&#10;AI-generated content may be incorrect.">
            <a:extLst>
              <a:ext uri="{FF2B5EF4-FFF2-40B4-BE49-F238E27FC236}">
                <a16:creationId xmlns:a16="http://schemas.microsoft.com/office/drawing/2014/main" id="{F3972E7D-BD97-0278-BC60-46ED56E809F5}"/>
              </a:ext>
            </a:extLst>
          </p:cNvPr>
          <p:cNvPicPr>
            <a:picLocks noChangeAspect="1"/>
          </p:cNvPicPr>
          <p:nvPr/>
        </p:nvPicPr>
        <p:blipFill>
          <a:blip r:embed="rId2"/>
          <a:stretch>
            <a:fillRect/>
          </a:stretch>
        </p:blipFill>
        <p:spPr>
          <a:xfrm>
            <a:off x="0" y="1457583"/>
            <a:ext cx="8203260" cy="4233334"/>
          </a:xfrm>
          <a:prstGeom prst="rect">
            <a:avLst/>
          </a:prstGeom>
        </p:spPr>
      </p:pic>
    </p:spTree>
    <p:extLst>
      <p:ext uri="{BB962C8B-B14F-4D97-AF65-F5344CB8AC3E}">
        <p14:creationId xmlns:p14="http://schemas.microsoft.com/office/powerpoint/2010/main" val="307040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53F6-CD40-64A3-AEB5-7761AA26258C}"/>
              </a:ext>
            </a:extLst>
          </p:cNvPr>
          <p:cNvSpPr>
            <a:spLocks noGrp="1"/>
          </p:cNvSpPr>
          <p:nvPr>
            <p:ph type="title"/>
          </p:nvPr>
        </p:nvSpPr>
        <p:spPr>
          <a:xfrm>
            <a:off x="116840" y="-98472"/>
            <a:ext cx="10515600" cy="1325563"/>
          </a:xfrm>
        </p:spPr>
        <p:txBody>
          <a:bodyPr/>
          <a:lstStyle/>
          <a:p>
            <a:r>
              <a:rPr lang="en-US"/>
              <a:t>Case Flows: Detention at Arraignment</a:t>
            </a:r>
            <a:endParaRPr lang="en-US">
              <a:ea typeface="Calibri Light"/>
              <a:cs typeface="Calibri Light"/>
            </a:endParaRPr>
          </a:p>
        </p:txBody>
      </p:sp>
      <p:pic>
        <p:nvPicPr>
          <p:cNvPr id="3" name="Picture 2" descr="A graph of a number of bars&#10;&#10;AI-generated content may be incorrect.">
            <a:extLst>
              <a:ext uri="{FF2B5EF4-FFF2-40B4-BE49-F238E27FC236}">
                <a16:creationId xmlns:a16="http://schemas.microsoft.com/office/drawing/2014/main" id="{CFEA60E0-0A3B-FB29-2E9D-0A4971B6636F}"/>
              </a:ext>
            </a:extLst>
          </p:cNvPr>
          <p:cNvPicPr>
            <a:picLocks noChangeAspect="1"/>
          </p:cNvPicPr>
          <p:nvPr/>
        </p:nvPicPr>
        <p:blipFill>
          <a:blip r:embed="rId2"/>
          <a:stretch>
            <a:fillRect/>
          </a:stretch>
        </p:blipFill>
        <p:spPr>
          <a:xfrm>
            <a:off x="112889" y="1531713"/>
            <a:ext cx="7824330" cy="3982345"/>
          </a:xfrm>
          <a:prstGeom prst="rect">
            <a:avLst/>
          </a:prstGeom>
        </p:spPr>
      </p:pic>
      <p:sp>
        <p:nvSpPr>
          <p:cNvPr id="4" name="TextBox 3">
            <a:extLst>
              <a:ext uri="{FF2B5EF4-FFF2-40B4-BE49-F238E27FC236}">
                <a16:creationId xmlns:a16="http://schemas.microsoft.com/office/drawing/2014/main" id="{644FB6E2-81F8-6D29-A25B-D94951400C35}"/>
              </a:ext>
            </a:extLst>
          </p:cNvPr>
          <p:cNvSpPr txBox="1"/>
          <p:nvPr/>
        </p:nvSpPr>
        <p:spPr>
          <a:xfrm>
            <a:off x="7827320" y="995767"/>
            <a:ext cx="4039242"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600" b="1" dirty="0">
                <a:latin typeface="Calibri"/>
                <a:ea typeface="Arial"/>
                <a:cs typeface="Arial"/>
              </a:rPr>
              <a:t>Despite high release rates, a non-</a:t>
            </a:r>
            <a:r>
              <a:rPr lang="en-US" sz="1600" b="1" dirty="0">
                <a:ea typeface="+mn-lt"/>
                <a:cs typeface="+mn-lt"/>
              </a:rPr>
              <a:t>negligible</a:t>
            </a:r>
            <a:r>
              <a:rPr lang="en-US" sz="1600" b="1" dirty="0">
                <a:latin typeface="Calibri"/>
                <a:ea typeface="Arial"/>
                <a:cs typeface="Arial"/>
              </a:rPr>
              <a:t> number of misdemeanor arrestees are detained following arraignment.</a:t>
            </a:r>
          </a:p>
          <a:p>
            <a:pPr marL="285750" indent="-285750">
              <a:buFont typeface="Arial,Sans-Serif"/>
              <a:buChar char="•"/>
            </a:pPr>
            <a:endParaRPr lang="en-US" sz="1600">
              <a:latin typeface="Calibri"/>
              <a:ea typeface="Arial"/>
              <a:cs typeface="Arial"/>
            </a:endParaRPr>
          </a:p>
          <a:p>
            <a:pPr marL="285750" indent="-285750">
              <a:buFont typeface="Arial,Sans-Serif"/>
              <a:buChar char="•"/>
            </a:pPr>
            <a:r>
              <a:rPr lang="en-US" sz="1600" baseline="0" dirty="0">
                <a:latin typeface="Calibri"/>
                <a:ea typeface="Arial"/>
                <a:cs typeface="Arial"/>
              </a:rPr>
              <a:t>Among arrests where the primary charge was a misdemeanor, </a:t>
            </a:r>
            <a:r>
              <a:rPr lang="en-US" sz="1600" dirty="0">
                <a:latin typeface="Calibri"/>
                <a:ea typeface="Arial"/>
                <a:cs typeface="Arial"/>
              </a:rPr>
              <a:t>19,402 arrestees</a:t>
            </a:r>
            <a:r>
              <a:rPr lang="en-US" sz="1600" baseline="0" dirty="0">
                <a:latin typeface="Calibri"/>
                <a:ea typeface="Arial"/>
                <a:cs typeface="Arial"/>
              </a:rPr>
              <a:t> </a:t>
            </a:r>
            <a:r>
              <a:rPr lang="en-US" sz="1600" dirty="0">
                <a:latin typeface="Calibri"/>
                <a:ea typeface="Arial"/>
                <a:cs typeface="Arial"/>
              </a:rPr>
              <a:t>were detained at arraignment </a:t>
            </a:r>
            <a:r>
              <a:rPr lang="en-US" sz="1600" baseline="0" dirty="0">
                <a:latin typeface="Calibri"/>
                <a:ea typeface="Arial"/>
                <a:cs typeface="Arial"/>
              </a:rPr>
              <a:t>from 2018-2023.</a:t>
            </a:r>
            <a:r>
              <a:rPr lang="en-US" sz="1600" dirty="0">
                <a:latin typeface="Calibri"/>
                <a:ea typeface="Arial"/>
                <a:cs typeface="Arial"/>
              </a:rPr>
              <a:t>​</a:t>
            </a:r>
            <a:endParaRPr lang="en-US" sz="1600" dirty="0">
              <a:ea typeface="Calibri"/>
              <a:cs typeface="Calibri"/>
            </a:endParaRPr>
          </a:p>
          <a:p>
            <a:pPr rtl="0"/>
            <a:r>
              <a:rPr lang="en-US" sz="1600" dirty="0">
                <a:latin typeface="Calibri"/>
                <a:ea typeface="Arial"/>
                <a:cs typeface="Arial"/>
              </a:rPr>
              <a:t>​</a:t>
            </a:r>
          </a:p>
          <a:p>
            <a:pPr marL="285750" indent="-285750">
              <a:buFont typeface="Arial,Sans-Serif"/>
              <a:buChar char="•"/>
            </a:pPr>
            <a:r>
              <a:rPr lang="en-US" sz="1600" baseline="0" dirty="0">
                <a:latin typeface="Calibri"/>
                <a:ea typeface="Arial"/>
                <a:cs typeface="Arial"/>
              </a:rPr>
              <a:t>Across the</a:t>
            </a:r>
            <a:r>
              <a:rPr lang="en-US" sz="1600" dirty="0">
                <a:latin typeface="Calibri"/>
                <a:ea typeface="Arial"/>
                <a:cs typeface="Arial"/>
              </a:rPr>
              <a:t> six</a:t>
            </a:r>
            <a:r>
              <a:rPr lang="en-US" sz="1600" baseline="0" dirty="0">
                <a:latin typeface="Calibri"/>
                <a:ea typeface="Arial"/>
                <a:cs typeface="Arial"/>
              </a:rPr>
              <a:t> years, an average of</a:t>
            </a:r>
            <a:r>
              <a:rPr lang="en-US" sz="1600" dirty="0">
                <a:latin typeface="Calibri"/>
                <a:ea typeface="Arial"/>
                <a:cs typeface="Arial"/>
              </a:rPr>
              <a:t> 3,234 misdemeanor</a:t>
            </a:r>
            <a:r>
              <a:rPr lang="en-US" sz="1600" baseline="0" dirty="0">
                <a:latin typeface="Calibri"/>
                <a:ea typeface="Arial"/>
                <a:cs typeface="Arial"/>
              </a:rPr>
              <a:t> </a:t>
            </a:r>
            <a:r>
              <a:rPr lang="en-US" sz="1600" dirty="0">
                <a:latin typeface="Calibri"/>
                <a:ea typeface="Arial"/>
                <a:cs typeface="Arial"/>
              </a:rPr>
              <a:t>arrestees </a:t>
            </a:r>
            <a:r>
              <a:rPr lang="en-US" sz="1600" baseline="0" dirty="0">
                <a:latin typeface="Calibri"/>
                <a:ea typeface="Arial"/>
                <a:cs typeface="Arial"/>
              </a:rPr>
              <a:t>were </a:t>
            </a:r>
            <a:r>
              <a:rPr lang="en-US" sz="1600" dirty="0">
                <a:latin typeface="Calibri"/>
                <a:ea typeface="Arial"/>
                <a:cs typeface="Arial"/>
              </a:rPr>
              <a:t>detained each year at arraignment</a:t>
            </a:r>
            <a:r>
              <a:rPr lang="en-US" sz="1600" baseline="0" dirty="0">
                <a:latin typeface="Calibri"/>
                <a:ea typeface="Arial"/>
                <a:cs typeface="Arial"/>
              </a:rPr>
              <a:t>.</a:t>
            </a:r>
          </a:p>
          <a:p>
            <a:pPr marL="285750" indent="-285750">
              <a:buFont typeface="Arial,Sans-Serif"/>
              <a:buChar char="•"/>
            </a:pPr>
            <a:endParaRPr lang="en-US" sz="1600">
              <a:cs typeface="Arial"/>
            </a:endParaRPr>
          </a:p>
          <a:p>
            <a:pPr marL="285750" indent="-285750">
              <a:buFont typeface="Arial,Sans-Serif"/>
              <a:buChar char="•"/>
            </a:pPr>
            <a:r>
              <a:rPr lang="en-US" sz="1600" dirty="0">
                <a:ea typeface="Calibri" panose="020F0502020204030204"/>
                <a:cs typeface="Arial"/>
              </a:rPr>
              <a:t>A total of </a:t>
            </a:r>
            <a:r>
              <a:rPr lang="en-US" sz="1600" dirty="0">
                <a:ea typeface="+mn-lt"/>
                <a:cs typeface="+mn-lt"/>
              </a:rPr>
              <a:t>662 clients were facing misdemeanor Bs and Cs in 2023. </a:t>
            </a:r>
          </a:p>
          <a:p>
            <a:pPr marL="285750" indent="-285750">
              <a:buFont typeface="Arial,Sans-Serif"/>
              <a:buChar char="•"/>
            </a:pPr>
            <a:endParaRPr lang="en-US" sz="1600" b="1">
              <a:ea typeface="Calibri" panose="020F0502020204030204"/>
              <a:cs typeface="Calibri" panose="020F0502020204030204"/>
            </a:endParaRPr>
          </a:p>
          <a:p>
            <a:pPr marL="285750" indent="-285750">
              <a:buFont typeface="Arial,Sans-Serif"/>
              <a:buChar char="•"/>
            </a:pPr>
            <a:r>
              <a:rPr lang="en-US" sz="1600" b="1" dirty="0">
                <a:ea typeface="+mn-lt"/>
                <a:cs typeface="+mn-lt"/>
              </a:rPr>
              <a:t>Focusing solely on release rates may obscure the raw number of individuals detained for at least one day in DOC and the type misdemeanor charges pending at the time of admission.</a:t>
            </a:r>
            <a:endParaRPr lang="en-US" sz="1600" b="1" dirty="0">
              <a:ea typeface="Calibri" panose="020F0502020204030204"/>
              <a:cs typeface="Calibri" panose="020F0502020204030204"/>
            </a:endParaRPr>
          </a:p>
          <a:p>
            <a:pPr marL="285750" indent="-285750">
              <a:buFont typeface="Arial,Sans-Serif"/>
              <a:buChar char="•"/>
            </a:pPr>
            <a:endParaRPr lang="en-US" sz="1600">
              <a:ea typeface="Calibri" panose="020F0502020204030204"/>
              <a:cs typeface="Calibri" panose="020F0502020204030204"/>
            </a:endParaRPr>
          </a:p>
          <a:p>
            <a:pPr algn="ctr"/>
            <a:endParaRPr lang="en-US">
              <a:ea typeface="Calibri" panose="020F0502020204030204"/>
              <a:cs typeface="Calibri" panose="020F0502020204030204"/>
            </a:endParaRPr>
          </a:p>
        </p:txBody>
      </p:sp>
      <p:sp>
        <p:nvSpPr>
          <p:cNvPr id="6" name="Oval 5">
            <a:extLst>
              <a:ext uri="{FF2B5EF4-FFF2-40B4-BE49-F238E27FC236}">
                <a16:creationId xmlns:a16="http://schemas.microsoft.com/office/drawing/2014/main" id="{50C90B57-0636-B021-2610-F72EB4D774A2}"/>
              </a:ext>
            </a:extLst>
          </p:cNvPr>
          <p:cNvSpPr/>
          <p:nvPr/>
        </p:nvSpPr>
        <p:spPr>
          <a:xfrm>
            <a:off x="5257800" y="4230041"/>
            <a:ext cx="1168400" cy="901700"/>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22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968F-8DEE-4DA2-EDB6-C311F090D289}"/>
              </a:ext>
            </a:extLst>
          </p:cNvPr>
          <p:cNvSpPr>
            <a:spLocks noGrp="1"/>
          </p:cNvSpPr>
          <p:nvPr>
            <p:ph type="title"/>
          </p:nvPr>
        </p:nvSpPr>
        <p:spPr>
          <a:xfrm>
            <a:off x="15240" y="60325"/>
            <a:ext cx="10515600" cy="1325563"/>
          </a:xfrm>
        </p:spPr>
        <p:txBody>
          <a:bodyPr/>
          <a:lstStyle/>
          <a:p>
            <a:r>
              <a:rPr lang="en-US"/>
              <a:t>Variation in Release Rates by Court</a:t>
            </a:r>
          </a:p>
        </p:txBody>
      </p:sp>
      <p:pic>
        <p:nvPicPr>
          <p:cNvPr id="3" name="Picture 2">
            <a:extLst>
              <a:ext uri="{FF2B5EF4-FFF2-40B4-BE49-F238E27FC236}">
                <a16:creationId xmlns:a16="http://schemas.microsoft.com/office/drawing/2014/main" id="{A8012C5B-6AC1-D1C7-906A-B8BE03176645}"/>
              </a:ext>
            </a:extLst>
          </p:cNvPr>
          <p:cNvPicPr>
            <a:picLocks noChangeAspect="1"/>
          </p:cNvPicPr>
          <p:nvPr/>
        </p:nvPicPr>
        <p:blipFill>
          <a:blip r:embed="rId2"/>
          <a:stretch>
            <a:fillRect/>
          </a:stretch>
        </p:blipFill>
        <p:spPr>
          <a:xfrm>
            <a:off x="1129" y="1608102"/>
            <a:ext cx="7971085" cy="3971056"/>
          </a:xfrm>
          <a:prstGeom prst="rect">
            <a:avLst/>
          </a:prstGeom>
        </p:spPr>
      </p:pic>
      <p:sp>
        <p:nvSpPr>
          <p:cNvPr id="4" name="TextBox 3">
            <a:extLst>
              <a:ext uri="{FF2B5EF4-FFF2-40B4-BE49-F238E27FC236}">
                <a16:creationId xmlns:a16="http://schemas.microsoft.com/office/drawing/2014/main" id="{6F31637F-0F5F-2743-7454-54FBA259631C}"/>
              </a:ext>
            </a:extLst>
          </p:cNvPr>
          <p:cNvSpPr txBox="1"/>
          <p:nvPr/>
        </p:nvSpPr>
        <p:spPr>
          <a:xfrm>
            <a:off x="7971743" y="1150808"/>
            <a:ext cx="4061647"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dirty="0">
                <a:ea typeface="Calibri"/>
                <a:cs typeface="Calibri"/>
              </a:rPr>
              <a:t>While the overall release rate is high, there is variation from courthouse to courthouse that may warrant further investigation. </a:t>
            </a:r>
          </a:p>
          <a:p>
            <a:endParaRPr lang="en-US" sz="1600">
              <a:ea typeface="Calibri"/>
              <a:cs typeface="Calibri"/>
            </a:endParaRPr>
          </a:p>
          <a:p>
            <a:pPr marL="285750" indent="-285750">
              <a:buFont typeface="Arial"/>
              <a:buChar char="•"/>
            </a:pPr>
            <a:r>
              <a:rPr lang="en-US" sz="1600" dirty="0">
                <a:ea typeface="Calibri"/>
                <a:cs typeface="Calibri"/>
              </a:rPr>
              <a:t>Plausible explanations</a:t>
            </a:r>
          </a:p>
          <a:p>
            <a:pPr marL="742950" lvl="1" indent="-285750">
              <a:buFont typeface="Courier New"/>
              <a:buChar char="o"/>
            </a:pPr>
            <a:r>
              <a:rPr lang="en-US" sz="1600" dirty="0">
                <a:ea typeface="Calibri"/>
                <a:cs typeface="Calibri"/>
              </a:rPr>
              <a:t>Differing offender populations? </a:t>
            </a:r>
          </a:p>
          <a:p>
            <a:pPr marL="742950" lvl="1" indent="-285750">
              <a:buFont typeface="Courier New"/>
              <a:buChar char="o"/>
            </a:pPr>
            <a:r>
              <a:rPr lang="en-US" sz="1600" dirty="0">
                <a:ea typeface="Calibri"/>
                <a:cs typeface="Calibri"/>
              </a:rPr>
              <a:t>Differences in judicial culture? </a:t>
            </a:r>
          </a:p>
          <a:p>
            <a:pPr marL="742950" lvl="1" indent="-285750">
              <a:buFont typeface="Courier New"/>
              <a:buChar char="o"/>
            </a:pPr>
            <a:r>
              <a:rPr lang="en-US" sz="1600" dirty="0">
                <a:ea typeface="Calibri"/>
                <a:cs typeface="Calibri"/>
              </a:rPr>
              <a:t>Differences in how police use their discretion when charging? </a:t>
            </a:r>
          </a:p>
          <a:p>
            <a:pPr marL="742950" lvl="1" indent="-285750">
              <a:buFont typeface="Courier New"/>
              <a:buChar char="o"/>
            </a:pPr>
            <a:r>
              <a:rPr lang="en-US" sz="1600" dirty="0">
                <a:ea typeface="Calibri"/>
                <a:cs typeface="Calibri"/>
              </a:rPr>
              <a:t>COVID variation? </a:t>
            </a:r>
          </a:p>
          <a:p>
            <a:pPr lvl="1"/>
            <a:endParaRPr lang="en-US" sz="1600" dirty="0">
              <a:ea typeface="Calibri"/>
              <a:cs typeface="Calibri"/>
            </a:endParaRPr>
          </a:p>
          <a:p>
            <a:pPr marL="285750" indent="-285750">
              <a:buFont typeface="Arial"/>
              <a:buChar char="•"/>
            </a:pPr>
            <a:r>
              <a:rPr lang="en-US" sz="1600" b="1" dirty="0">
                <a:ea typeface="Calibri"/>
                <a:cs typeface="Calibri"/>
              </a:rPr>
              <a:t>During pandemic years most courthouses, significantly increased their release rates, some close to 100% (particularly Enfield, Norwalk, and Manchester). </a:t>
            </a:r>
          </a:p>
          <a:p>
            <a:pPr marL="285750" indent="-285750">
              <a:buFont typeface="Arial"/>
              <a:buChar char="•"/>
            </a:pPr>
            <a:endParaRPr lang="en-US" sz="1600" b="1" dirty="0">
              <a:ea typeface="Calibri"/>
              <a:cs typeface="Calibri"/>
            </a:endParaRPr>
          </a:p>
          <a:p>
            <a:pPr marL="285750" indent="-285750">
              <a:buFont typeface="Arial"/>
              <a:buChar char="•"/>
            </a:pPr>
            <a:r>
              <a:rPr lang="en-US" sz="1600" b="1" dirty="0">
                <a:ea typeface="Calibri"/>
                <a:cs typeface="Calibri"/>
              </a:rPr>
              <a:t>Did releasing more defendants during that period decrease public safety or increase FTA? Could release rates return to elevated pandemic levels safely?</a:t>
            </a:r>
            <a:endParaRPr lang="en-US" dirty="0">
              <a:ea typeface="Calibri"/>
              <a:cs typeface="Calibri"/>
            </a:endParaRPr>
          </a:p>
          <a:p>
            <a:pPr marL="1200150" lvl="2" indent="-285750">
              <a:buFont typeface="Wingdings"/>
              <a:buChar char="§"/>
            </a:pPr>
            <a:endParaRPr lang="en-US" sz="1600">
              <a:ea typeface="Calibri"/>
              <a:cs typeface="Calibri"/>
            </a:endParaRPr>
          </a:p>
          <a:p>
            <a:pPr marL="285750" indent="-285750">
              <a:buFont typeface="Arial"/>
              <a:buChar char="•"/>
            </a:pPr>
            <a:endParaRPr lang="en-US" sz="1600">
              <a:ea typeface="Calibri"/>
              <a:cs typeface="Calibri"/>
            </a:endParaRPr>
          </a:p>
        </p:txBody>
      </p:sp>
      <p:sp>
        <p:nvSpPr>
          <p:cNvPr id="6" name="Arrow: Left 5">
            <a:extLst>
              <a:ext uri="{FF2B5EF4-FFF2-40B4-BE49-F238E27FC236}">
                <a16:creationId xmlns:a16="http://schemas.microsoft.com/office/drawing/2014/main" id="{F7631357-AA47-8BA0-B459-EEB01B5D26FC}"/>
              </a:ext>
            </a:extLst>
          </p:cNvPr>
          <p:cNvSpPr/>
          <p:nvPr/>
        </p:nvSpPr>
        <p:spPr>
          <a:xfrm>
            <a:off x="7348220" y="2202180"/>
            <a:ext cx="622300" cy="139700"/>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A462A054-0521-C30B-FA44-6AF213718724}"/>
              </a:ext>
            </a:extLst>
          </p:cNvPr>
          <p:cNvSpPr/>
          <p:nvPr/>
        </p:nvSpPr>
        <p:spPr>
          <a:xfrm>
            <a:off x="7043419" y="4803140"/>
            <a:ext cx="622300" cy="139700"/>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08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2B21-8C09-3F01-09B5-A87D2EE5B38A}"/>
              </a:ext>
            </a:extLst>
          </p:cNvPr>
          <p:cNvSpPr>
            <a:spLocks noGrp="1"/>
          </p:cNvSpPr>
          <p:nvPr>
            <p:ph type="title"/>
          </p:nvPr>
        </p:nvSpPr>
        <p:spPr>
          <a:xfrm>
            <a:off x="254000" y="187325"/>
            <a:ext cx="10515600" cy="1325563"/>
          </a:xfrm>
        </p:spPr>
        <p:txBody>
          <a:bodyPr/>
          <a:lstStyle/>
          <a:p>
            <a:r>
              <a:rPr lang="en-US">
                <a:ea typeface="Calibri Light"/>
                <a:cs typeface="Calibri Light"/>
              </a:rPr>
              <a:t>2024 Misdemeanor Case Flows (CSSD Slide)</a:t>
            </a:r>
            <a:endParaRPr lang="en-US"/>
          </a:p>
        </p:txBody>
      </p:sp>
      <p:pic>
        <p:nvPicPr>
          <p:cNvPr id="7" name="Picture 6" descr="A screenshot of a computer&#10;&#10;AI-generated content may be incorrect.">
            <a:extLst>
              <a:ext uri="{FF2B5EF4-FFF2-40B4-BE49-F238E27FC236}">
                <a16:creationId xmlns:a16="http://schemas.microsoft.com/office/drawing/2014/main" id="{C77EE76B-5813-2800-2924-08EEBBD9D9D7}"/>
              </a:ext>
            </a:extLst>
          </p:cNvPr>
          <p:cNvPicPr>
            <a:picLocks noChangeAspect="1"/>
          </p:cNvPicPr>
          <p:nvPr/>
        </p:nvPicPr>
        <p:blipFill>
          <a:blip r:embed="rId3"/>
          <a:srcRect l="9641" t="15338" r="12537" b="227"/>
          <a:stretch>
            <a:fillRect/>
          </a:stretch>
        </p:blipFill>
        <p:spPr>
          <a:xfrm>
            <a:off x="391643" y="1717323"/>
            <a:ext cx="8825926" cy="4727915"/>
          </a:xfrm>
          <a:prstGeom prst="rect">
            <a:avLst/>
          </a:prstGeom>
        </p:spPr>
      </p:pic>
      <p:sp>
        <p:nvSpPr>
          <p:cNvPr id="3" name="TextBox 2">
            <a:extLst>
              <a:ext uri="{FF2B5EF4-FFF2-40B4-BE49-F238E27FC236}">
                <a16:creationId xmlns:a16="http://schemas.microsoft.com/office/drawing/2014/main" id="{7DF1F833-D31E-E74C-5993-738E162C891B}"/>
              </a:ext>
            </a:extLst>
          </p:cNvPr>
          <p:cNvSpPr txBox="1"/>
          <p:nvPr/>
        </p:nvSpPr>
        <p:spPr>
          <a:xfrm>
            <a:off x="9476694" y="1693461"/>
            <a:ext cx="258581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Among misdemeanor clients in 2024, we know that at least 4,091 paid some monetary amount to secure release. </a:t>
            </a:r>
          </a:p>
          <a:p>
            <a:endParaRPr lang="en-US" dirty="0">
              <a:ea typeface="Calibri"/>
              <a:cs typeface="Calibri"/>
            </a:endParaRPr>
          </a:p>
          <a:p>
            <a:r>
              <a:rPr lang="en-US" dirty="0">
                <a:ea typeface="Calibri"/>
                <a:cs typeface="Calibri"/>
              </a:rPr>
              <a:t>Who are these defendants? Are they less risky?</a:t>
            </a:r>
          </a:p>
          <a:p>
            <a:endParaRPr lang="en-US" dirty="0">
              <a:ea typeface="Calibri"/>
              <a:cs typeface="Calibri"/>
            </a:endParaRPr>
          </a:p>
          <a:p>
            <a:r>
              <a:rPr lang="en-US" dirty="0">
                <a:ea typeface="Calibri"/>
                <a:cs typeface="Calibri"/>
              </a:rPr>
              <a:t>How much money did </a:t>
            </a:r>
            <a:r>
              <a:rPr lang="en-US" dirty="0">
                <a:ea typeface="+mn-lt"/>
                <a:cs typeface="+mn-lt"/>
              </a:rPr>
              <a:t>misdemeanants</a:t>
            </a:r>
            <a:r>
              <a:rPr lang="en-US" dirty="0">
                <a:ea typeface="Calibri"/>
                <a:cs typeface="Calibri"/>
              </a:rPr>
              <a:t> pay to secure release in 2024? How much was refundable?</a:t>
            </a:r>
          </a:p>
        </p:txBody>
      </p:sp>
      <p:sp>
        <p:nvSpPr>
          <p:cNvPr id="5" name="Oval 4">
            <a:extLst>
              <a:ext uri="{FF2B5EF4-FFF2-40B4-BE49-F238E27FC236}">
                <a16:creationId xmlns:a16="http://schemas.microsoft.com/office/drawing/2014/main" id="{F7972FE5-96A6-60D6-8A0B-ECF14A58C8B6}"/>
              </a:ext>
            </a:extLst>
          </p:cNvPr>
          <p:cNvSpPr/>
          <p:nvPr/>
        </p:nvSpPr>
        <p:spPr>
          <a:xfrm>
            <a:off x="3714985" y="4596930"/>
            <a:ext cx="763882" cy="713552"/>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E5C86F2-ECFC-838C-B7D0-06C92FAF8983}"/>
              </a:ext>
            </a:extLst>
          </p:cNvPr>
          <p:cNvSpPr/>
          <p:nvPr/>
        </p:nvSpPr>
        <p:spPr>
          <a:xfrm>
            <a:off x="6000985" y="4079523"/>
            <a:ext cx="763882" cy="713552"/>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B8B9AB8-BBFC-48C2-92D2-277F80A6CE4A}"/>
              </a:ext>
            </a:extLst>
          </p:cNvPr>
          <p:cNvSpPr/>
          <p:nvPr/>
        </p:nvSpPr>
        <p:spPr>
          <a:xfrm>
            <a:off x="7929504" y="5227226"/>
            <a:ext cx="763882" cy="713552"/>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12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C017-75E5-23FB-A7ED-A4E7D6A3E7B8}"/>
              </a:ext>
            </a:extLst>
          </p:cNvPr>
          <p:cNvSpPr>
            <a:spLocks noGrp="1"/>
          </p:cNvSpPr>
          <p:nvPr>
            <p:ph type="title"/>
          </p:nvPr>
        </p:nvSpPr>
        <p:spPr>
          <a:xfrm>
            <a:off x="411480" y="100965"/>
            <a:ext cx="10515600" cy="1325563"/>
          </a:xfrm>
        </p:spPr>
        <p:txBody>
          <a:bodyPr/>
          <a:lstStyle/>
          <a:p>
            <a:r>
              <a:rPr lang="en-US">
                <a:ea typeface="Calibri Light"/>
                <a:cs typeface="Calibri Light"/>
              </a:rPr>
              <a:t>Navigation: Length of Stay and Bonds</a:t>
            </a:r>
            <a:endParaRPr lang="en-US"/>
          </a:p>
        </p:txBody>
      </p:sp>
      <p:sp>
        <p:nvSpPr>
          <p:cNvPr id="3" name="TextBox 2">
            <a:extLst>
              <a:ext uri="{FF2B5EF4-FFF2-40B4-BE49-F238E27FC236}">
                <a16:creationId xmlns:a16="http://schemas.microsoft.com/office/drawing/2014/main" id="{4CC8B61B-9EAA-4436-75F9-6F9F4150B37E}"/>
              </a:ext>
            </a:extLst>
          </p:cNvPr>
          <p:cNvSpPr txBox="1"/>
          <p:nvPr/>
        </p:nvSpPr>
        <p:spPr>
          <a:xfrm>
            <a:off x="264160" y="1132840"/>
            <a:ext cx="1165352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Calibri"/>
                <a:ea typeface="Arial"/>
                <a:cs typeface="Arial"/>
              </a:rPr>
              <a:t>Questions?</a:t>
            </a:r>
          </a:p>
          <a:p>
            <a:endParaRPr lang="en-US" dirty="0">
              <a:latin typeface="Calibri"/>
              <a:ea typeface="Arial"/>
              <a:cs typeface="Arial"/>
            </a:endParaRPr>
          </a:p>
          <a:p>
            <a:r>
              <a:rPr lang="en-US" dirty="0">
                <a:latin typeface="Calibri"/>
                <a:ea typeface="Arial"/>
                <a:cs typeface="Arial"/>
              </a:rPr>
              <a:t>Given now what we know about case flows, what can we ascertain about misdemeanor length of stay?</a:t>
            </a:r>
            <a:endParaRPr lang="en-US" dirty="0"/>
          </a:p>
          <a:p>
            <a:endParaRPr lang="en-US">
              <a:latin typeface="Calibri"/>
              <a:ea typeface="Arial"/>
              <a:cs typeface="Arial"/>
            </a:endParaRPr>
          </a:p>
          <a:p>
            <a:r>
              <a:rPr lang="en-US" dirty="0">
                <a:latin typeface="Calibri"/>
                <a:ea typeface="Arial"/>
                <a:cs typeface="Arial"/>
              </a:rPr>
              <a:t>Preliminary findings:</a:t>
            </a:r>
          </a:p>
          <a:p>
            <a:pPr marL="285750" indent="-285750">
              <a:buFont typeface="Arial"/>
              <a:buChar char="•"/>
            </a:pPr>
            <a:endParaRPr lang="en-US">
              <a:latin typeface="Calibri"/>
              <a:ea typeface="Arial"/>
              <a:cs typeface="Arial"/>
            </a:endParaRPr>
          </a:p>
          <a:p>
            <a:pPr marL="742950" lvl="1" indent="-285750">
              <a:buFont typeface="Courier New"/>
              <a:buChar char="o"/>
            </a:pPr>
            <a:r>
              <a:rPr lang="en-US" dirty="0">
                <a:latin typeface="Calibri"/>
                <a:ea typeface="Arial"/>
                <a:cs typeface="Arial"/>
              </a:rPr>
              <a:t>Half of misdemeanor-only defendants admitted in 2023, stayed for less than or equal to 28 days. </a:t>
            </a:r>
          </a:p>
          <a:p>
            <a:pPr marL="742950" lvl="1" indent="-285750">
              <a:buFont typeface="Courier New"/>
              <a:buChar char="o"/>
            </a:pPr>
            <a:r>
              <a:rPr lang="en-US" baseline="0" dirty="0">
                <a:latin typeface="Calibri"/>
                <a:ea typeface="Arial"/>
                <a:cs typeface="Arial"/>
              </a:rPr>
              <a:t>From 2018-2023, most pretrial detainees facing only misdemeanor charges were held on bonds under $25,000.</a:t>
            </a:r>
            <a:r>
              <a:rPr lang="en-US" dirty="0">
                <a:latin typeface="Calibri"/>
                <a:ea typeface="Arial"/>
                <a:cs typeface="Arial"/>
              </a:rPr>
              <a:t>​</a:t>
            </a:r>
            <a:endParaRPr lang="en-US" dirty="0">
              <a:ea typeface="Calibri" panose="020F0502020204030204"/>
              <a:cs typeface="Arial"/>
            </a:endParaRPr>
          </a:p>
          <a:p>
            <a:pPr marL="742950" lvl="1" indent="-285750">
              <a:buFont typeface="Courier New"/>
              <a:buChar char="o"/>
            </a:pPr>
            <a:r>
              <a:rPr lang="en-US" dirty="0">
                <a:latin typeface="Calibri"/>
                <a:ea typeface="Calibri"/>
                <a:cs typeface="Calibri"/>
              </a:rPr>
              <a:t>Misdemeanor arrestees' median length of stay increased from 2018 to 2023, across most bond amount categories. </a:t>
            </a:r>
          </a:p>
          <a:p>
            <a:pPr marL="1200150" lvl="2" indent="-285750">
              <a:buFont typeface="Wingdings"/>
              <a:buChar char="§"/>
            </a:pPr>
            <a:r>
              <a:rPr lang="en-US" baseline="0" dirty="0">
                <a:latin typeface="Calibri"/>
                <a:ea typeface="Arial"/>
                <a:cs typeface="Arial"/>
              </a:rPr>
              <a:t>In 2022-2023, a larger percentage of misdemeanor detainees are held on bonds over $25,000, compared to 2018-2019.</a:t>
            </a:r>
            <a:r>
              <a:rPr lang="en-US" dirty="0">
                <a:latin typeface="Calibri"/>
                <a:ea typeface="Arial"/>
                <a:cs typeface="Arial"/>
              </a:rPr>
              <a:t>​</a:t>
            </a:r>
            <a:endParaRPr lang="en-US" dirty="0">
              <a:latin typeface="Arial"/>
              <a:ea typeface="Arial"/>
              <a:cs typeface="Arial"/>
            </a:endParaRPr>
          </a:p>
          <a:p>
            <a:pPr marL="1200150" lvl="2" indent="-285750">
              <a:buFont typeface="Wingdings"/>
              <a:buChar char="§"/>
            </a:pPr>
            <a:r>
              <a:rPr lang="en-US" baseline="0" dirty="0">
                <a:latin typeface="Calibri"/>
                <a:ea typeface="Arial"/>
                <a:cs typeface="Arial"/>
              </a:rPr>
              <a:t>The most common charges facing misdemeanor only arrestees include interfere with officer/resisting, possession of a controlled substance 1st offense, assault 3rd degree and criminal trespass 1st degree. This remained relatively constant from 2018-2023.</a:t>
            </a:r>
            <a:r>
              <a:rPr lang="en-US" dirty="0">
                <a:latin typeface="Calibri"/>
                <a:ea typeface="Arial"/>
                <a:cs typeface="Arial"/>
              </a:rPr>
              <a:t>​</a:t>
            </a:r>
          </a:p>
          <a:p>
            <a:pPr marL="1200150" lvl="2" indent="-285750">
              <a:buFont typeface="Wingdings"/>
              <a:buChar char="§"/>
            </a:pPr>
            <a:r>
              <a:rPr lang="en-US" baseline="0" dirty="0">
                <a:latin typeface="Calibri"/>
                <a:ea typeface="Arial"/>
                <a:cs typeface="Arial"/>
              </a:rPr>
              <a:t>Number of pending charges per misdemeanor detainee has increased from 2018 to 2023, with the average number of cases pending landing around 6.</a:t>
            </a:r>
            <a:r>
              <a:rPr lang="en-US" dirty="0">
                <a:latin typeface="Calibri"/>
                <a:ea typeface="Arial"/>
                <a:cs typeface="Arial"/>
              </a:rPr>
              <a:t>​</a:t>
            </a:r>
            <a:endParaRPr lang="en-US" dirty="0">
              <a:latin typeface="Arial"/>
              <a:ea typeface="Arial"/>
              <a:cs typeface="Arial"/>
            </a:endParaRPr>
          </a:p>
          <a:p>
            <a:pPr marL="1200150" lvl="2" indent="-285750">
              <a:buFont typeface="Wingdings"/>
              <a:buChar char="§"/>
            </a:pPr>
            <a:r>
              <a:rPr lang="en-US" baseline="0" dirty="0">
                <a:latin typeface="Calibri"/>
                <a:ea typeface="Arial"/>
                <a:cs typeface="Arial"/>
              </a:rPr>
              <a:t>Over </a:t>
            </a:r>
            <a:r>
              <a:rPr lang="en-US" dirty="0">
                <a:latin typeface="Calibri"/>
                <a:ea typeface="Arial"/>
                <a:cs typeface="Arial"/>
              </a:rPr>
              <a:t>40</a:t>
            </a:r>
            <a:r>
              <a:rPr lang="en-US" baseline="0" dirty="0">
                <a:latin typeface="Calibri"/>
                <a:ea typeface="Arial"/>
                <a:cs typeface="Arial"/>
              </a:rPr>
              <a:t>% of misdemeanor pretrial detainees have at least one FTA pending at the time of admission. Percent of detainees with at least one FTA pending at admission increased during the study period. </a:t>
            </a:r>
            <a:r>
              <a:rPr lang="en-US" dirty="0">
                <a:latin typeface="Calibri"/>
                <a:ea typeface="Arial"/>
                <a:cs typeface="Arial"/>
              </a:rPr>
              <a:t>​</a:t>
            </a:r>
            <a:endParaRPr lang="en-US" dirty="0">
              <a:latin typeface="Arial"/>
              <a:ea typeface="Arial"/>
              <a:cs typeface="Arial"/>
            </a:endParaRPr>
          </a:p>
          <a:p>
            <a:pPr algn="ctr"/>
            <a:endParaRPr lang="en-US"/>
          </a:p>
        </p:txBody>
      </p:sp>
    </p:spTree>
    <p:extLst>
      <p:ext uri="{BB962C8B-B14F-4D97-AF65-F5344CB8AC3E}">
        <p14:creationId xmlns:p14="http://schemas.microsoft.com/office/powerpoint/2010/main" val="8534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A76A-6E14-A98B-46AF-75EEB21BB7C4}"/>
              </a:ext>
            </a:extLst>
          </p:cNvPr>
          <p:cNvSpPr>
            <a:spLocks noGrp="1"/>
          </p:cNvSpPr>
          <p:nvPr>
            <p:ph type="title"/>
          </p:nvPr>
        </p:nvSpPr>
        <p:spPr>
          <a:xfrm>
            <a:off x="150330" y="160044"/>
            <a:ext cx="10515600" cy="1325563"/>
          </a:xfrm>
        </p:spPr>
        <p:txBody>
          <a:bodyPr/>
          <a:lstStyle/>
          <a:p>
            <a:r>
              <a:rPr lang="en-US"/>
              <a:t>Length of Stay Trends</a:t>
            </a:r>
          </a:p>
        </p:txBody>
      </p:sp>
      <p:sp>
        <p:nvSpPr>
          <p:cNvPr id="9" name="TextBox 8">
            <a:extLst>
              <a:ext uri="{FF2B5EF4-FFF2-40B4-BE49-F238E27FC236}">
                <a16:creationId xmlns:a16="http://schemas.microsoft.com/office/drawing/2014/main" id="{9B0F6445-08E1-52D6-66C3-53FF98CEB5EE}"/>
              </a:ext>
            </a:extLst>
          </p:cNvPr>
          <p:cNvSpPr txBox="1"/>
          <p:nvPr/>
        </p:nvSpPr>
        <p:spPr>
          <a:xfrm>
            <a:off x="8244774" y="925077"/>
            <a:ext cx="3955155"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a:cs typeface="Calibri"/>
            </a:endParaRPr>
          </a:p>
          <a:p>
            <a:pPr marL="285750" indent="-285750">
              <a:buFont typeface="Arial"/>
              <a:buChar char="•"/>
            </a:pPr>
            <a:r>
              <a:rPr lang="en-US" dirty="0">
                <a:ea typeface="Calibri"/>
                <a:cs typeface="Calibri"/>
              </a:rPr>
              <a:t>From 2018 to 2023, the median days detained increased for both misdemeanor only and felony defendants.</a:t>
            </a:r>
            <a:endParaRPr lang="en-US" dirty="0"/>
          </a:p>
          <a:p>
            <a:pPr marL="285750" indent="-285750">
              <a:buFont typeface="Arial"/>
              <a:buChar char="•"/>
            </a:pPr>
            <a:endParaRPr lang="en-US">
              <a:ea typeface="Calibri"/>
              <a:cs typeface="Calibri"/>
            </a:endParaRPr>
          </a:p>
          <a:p>
            <a:pPr marL="285750" indent="-285750">
              <a:buFont typeface="Arial"/>
              <a:buChar char="•"/>
            </a:pPr>
            <a:r>
              <a:rPr lang="en-US" dirty="0">
                <a:ea typeface="Calibri"/>
                <a:cs typeface="Calibri"/>
              </a:rPr>
              <a:t>Felony defendants remain detained for ~25 days longer.</a:t>
            </a:r>
          </a:p>
          <a:p>
            <a:pPr marL="285750" indent="-285750">
              <a:buFont typeface="Arial"/>
              <a:buChar char="•"/>
            </a:pPr>
            <a:endParaRPr lang="en-US">
              <a:ea typeface="Calibri"/>
              <a:cs typeface="Calibri"/>
            </a:endParaRPr>
          </a:p>
          <a:p>
            <a:pPr marL="285750" indent="-285750">
              <a:buFont typeface="Arial"/>
              <a:buChar char="•"/>
            </a:pPr>
            <a:r>
              <a:rPr lang="en-US" b="1" dirty="0">
                <a:ea typeface="Calibri"/>
                <a:cs typeface="Calibri"/>
              </a:rPr>
              <a:t>What are the benefits of a short stay in detention? Does a short pretrial stay in DOC, without services, increase the likelihood of future offending?</a:t>
            </a:r>
          </a:p>
          <a:p>
            <a:pPr marL="285750" indent="-285750">
              <a:buFont typeface="Arial"/>
              <a:buChar char="•"/>
            </a:pPr>
            <a:endParaRPr lang="en-US" b="1">
              <a:ea typeface="Calibri"/>
              <a:cs typeface="Calibri"/>
            </a:endParaRPr>
          </a:p>
          <a:p>
            <a:pPr marL="285750" indent="-285750">
              <a:buFont typeface="Arial"/>
              <a:buChar char="•"/>
            </a:pPr>
            <a:r>
              <a:rPr lang="en-US" b="1" dirty="0">
                <a:ea typeface="Calibri"/>
                <a:cs typeface="Calibri"/>
              </a:rPr>
              <a:t>Why did </a:t>
            </a:r>
            <a:r>
              <a:rPr lang="en-US" b="1" dirty="0" err="1">
                <a:ea typeface="Calibri"/>
                <a:cs typeface="Calibri"/>
              </a:rPr>
              <a:t>LoS</a:t>
            </a:r>
            <a:r>
              <a:rPr lang="en-US" b="1" dirty="0">
                <a:ea typeface="Calibri"/>
                <a:cs typeface="Calibri"/>
              </a:rPr>
              <a:t> increase? Did it increase for all bond categories?</a:t>
            </a:r>
          </a:p>
          <a:p>
            <a:endParaRPr lang="en-US">
              <a:ea typeface="Calibri"/>
              <a:cs typeface="Calibri"/>
            </a:endParaRPr>
          </a:p>
          <a:p>
            <a:endParaRPr lang="en-US">
              <a:ea typeface="Calibri"/>
              <a:cs typeface="Calibri"/>
            </a:endParaRPr>
          </a:p>
          <a:p>
            <a:endParaRPr lang="en-US">
              <a:ea typeface="Calibri"/>
              <a:cs typeface="Calibri"/>
            </a:endParaRPr>
          </a:p>
          <a:p>
            <a:pPr marL="285750" indent="-285750">
              <a:buFont typeface="Arial"/>
              <a:buChar char="•"/>
            </a:pPr>
            <a:endParaRPr lang="en-US">
              <a:ea typeface="Calibri"/>
              <a:cs typeface="Calibri"/>
            </a:endParaRPr>
          </a:p>
          <a:p>
            <a:pPr marL="1200150" lvl="2" indent="-285750">
              <a:buFont typeface="Wingdings"/>
              <a:buChar char="§"/>
            </a:pPr>
            <a:endParaRPr lang="en-US">
              <a:ea typeface="Calibri"/>
              <a:cs typeface="Calibri"/>
            </a:endParaRPr>
          </a:p>
          <a:p>
            <a:pPr marL="285750" indent="-285750">
              <a:buFont typeface="Arial"/>
              <a:buChar char="•"/>
            </a:pPr>
            <a:endParaRPr lang="en-US">
              <a:ea typeface="Calibri"/>
              <a:cs typeface="Calibri"/>
            </a:endParaRPr>
          </a:p>
        </p:txBody>
      </p:sp>
      <p:pic>
        <p:nvPicPr>
          <p:cNvPr id="3" name="Picture 2" descr="A graph showing the number of status&#10;&#10;AI-generated content may be incorrect.">
            <a:extLst>
              <a:ext uri="{FF2B5EF4-FFF2-40B4-BE49-F238E27FC236}">
                <a16:creationId xmlns:a16="http://schemas.microsoft.com/office/drawing/2014/main" id="{F2164299-900F-F06D-C408-F5BFA2EB1830}"/>
              </a:ext>
            </a:extLst>
          </p:cNvPr>
          <p:cNvPicPr>
            <a:picLocks noChangeAspect="1"/>
          </p:cNvPicPr>
          <p:nvPr/>
        </p:nvPicPr>
        <p:blipFill>
          <a:blip r:embed="rId3"/>
          <a:stretch>
            <a:fillRect/>
          </a:stretch>
        </p:blipFill>
        <p:spPr>
          <a:xfrm>
            <a:off x="0" y="1589313"/>
            <a:ext cx="8240486" cy="4512129"/>
          </a:xfrm>
          <a:prstGeom prst="rect">
            <a:avLst/>
          </a:prstGeom>
        </p:spPr>
      </p:pic>
    </p:spTree>
    <p:extLst>
      <p:ext uri="{BB962C8B-B14F-4D97-AF65-F5344CB8AC3E}">
        <p14:creationId xmlns:p14="http://schemas.microsoft.com/office/powerpoint/2010/main" val="180350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31FF-4964-B4F7-8C06-F3D2D9F79B38}"/>
              </a:ext>
            </a:extLst>
          </p:cNvPr>
          <p:cNvSpPr>
            <a:spLocks noGrp="1"/>
          </p:cNvSpPr>
          <p:nvPr>
            <p:ph type="title"/>
          </p:nvPr>
        </p:nvSpPr>
        <p:spPr>
          <a:xfrm>
            <a:off x="492760" y="232319"/>
            <a:ext cx="10515600" cy="1325563"/>
          </a:xfrm>
        </p:spPr>
        <p:txBody>
          <a:bodyPr/>
          <a:lstStyle/>
          <a:p>
            <a:r>
              <a:rPr lang="en-US">
                <a:ea typeface="Calibri Light"/>
                <a:cs typeface="Calibri Light"/>
              </a:rPr>
              <a:t>Unique Misdemeanor Pretrial Stays by Bond Category: 2018-2019 </a:t>
            </a:r>
          </a:p>
        </p:txBody>
      </p:sp>
      <p:sp>
        <p:nvSpPr>
          <p:cNvPr id="3" name="TextBox 2">
            <a:extLst>
              <a:ext uri="{FF2B5EF4-FFF2-40B4-BE49-F238E27FC236}">
                <a16:creationId xmlns:a16="http://schemas.microsoft.com/office/drawing/2014/main" id="{8022615E-5135-8E8D-8B3B-10A79AA07986}"/>
              </a:ext>
            </a:extLst>
          </p:cNvPr>
          <p:cNvSpPr txBox="1"/>
          <p:nvPr/>
        </p:nvSpPr>
        <p:spPr>
          <a:xfrm>
            <a:off x="336127" y="6207384"/>
            <a:ext cx="108381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*Note: The bond category is created by using the max bond amount that was imposed during the pretrial stay.</a:t>
            </a:r>
          </a:p>
          <a:p>
            <a:r>
              <a:rPr lang="en-US">
                <a:ea typeface="Calibri"/>
                <a:cs typeface="Calibri"/>
              </a:rPr>
              <a:t>Source: JB-CSSD &amp; data.ct.gov. DOC pretrial stays matched to dockets pending at the time of admit.</a:t>
            </a:r>
          </a:p>
        </p:txBody>
      </p:sp>
      <p:sp>
        <p:nvSpPr>
          <p:cNvPr id="6" name="TextBox 5">
            <a:extLst>
              <a:ext uri="{FF2B5EF4-FFF2-40B4-BE49-F238E27FC236}">
                <a16:creationId xmlns:a16="http://schemas.microsoft.com/office/drawing/2014/main" id="{D6F63602-AF23-471D-A66B-8850747CE0D4}"/>
              </a:ext>
            </a:extLst>
          </p:cNvPr>
          <p:cNvSpPr txBox="1"/>
          <p:nvPr/>
        </p:nvSpPr>
        <p:spPr>
          <a:xfrm>
            <a:off x="7382464" y="1418355"/>
            <a:ext cx="4315648"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ea typeface="Calibri"/>
                <a:cs typeface="Calibri"/>
              </a:rPr>
              <a:t>What is the pre-pandemic baseline? </a:t>
            </a:r>
            <a:br>
              <a:rPr lang="en-US" sz="2000">
                <a:ea typeface="Calibri"/>
                <a:cs typeface="Calibri"/>
              </a:rPr>
            </a:br>
            <a:endParaRPr lang="en-US" sz="2000">
              <a:ea typeface="Calibri"/>
              <a:cs typeface="Calibri"/>
            </a:endParaRPr>
          </a:p>
          <a:p>
            <a:pPr marL="285750" indent="-285750">
              <a:buFont typeface="Arial"/>
              <a:buChar char="•"/>
            </a:pPr>
            <a:r>
              <a:rPr lang="en-US" sz="2000">
                <a:ea typeface="Calibri"/>
                <a:cs typeface="Calibri"/>
              </a:rPr>
              <a:t>Among those admitted from 2018 to 2019, there were ~8,022 pretrial detainees who only had misdemeanor charges pending at the time of admission.</a:t>
            </a:r>
            <a:endParaRPr lang="en-US"/>
          </a:p>
          <a:p>
            <a:endParaRPr lang="en-US" sz="2000">
              <a:ea typeface="Calibri"/>
              <a:cs typeface="Calibri"/>
            </a:endParaRPr>
          </a:p>
          <a:p>
            <a:pPr marL="285750" indent="-285750">
              <a:buFont typeface="Arial"/>
              <a:buChar char="•"/>
            </a:pPr>
            <a:r>
              <a:rPr lang="en-US" sz="2000">
                <a:ea typeface="Calibri"/>
                <a:cs typeface="Calibri"/>
              </a:rPr>
              <a:t>65% of detainees had bonds under $25,000.</a:t>
            </a:r>
          </a:p>
          <a:p>
            <a:pPr marL="285750" indent="-285750">
              <a:buFont typeface="Arial"/>
              <a:buChar char="•"/>
            </a:pPr>
            <a:endParaRPr lang="en-US" sz="2000">
              <a:ea typeface="Calibri"/>
              <a:cs typeface="Calibri"/>
            </a:endParaRPr>
          </a:p>
          <a:p>
            <a:pPr marL="285750" indent="-285750">
              <a:buFont typeface="Arial"/>
              <a:buChar char="•"/>
            </a:pPr>
            <a:r>
              <a:rPr lang="en-US" sz="2000">
                <a:ea typeface="Calibri"/>
                <a:cs typeface="Calibri"/>
              </a:rPr>
              <a:t>Overall, about half of misdemeanants were detained for less than 18 days. </a:t>
            </a:r>
          </a:p>
          <a:p>
            <a:endParaRPr lang="en-US">
              <a:ea typeface="Calibri"/>
              <a:cs typeface="Calibri"/>
            </a:endParaRPr>
          </a:p>
          <a:p>
            <a:pPr marL="285750" indent="-285750">
              <a:buFont typeface="Arial"/>
              <a:buChar char="•"/>
            </a:pPr>
            <a:endParaRPr lang="en-US">
              <a:ea typeface="Calibri"/>
              <a:cs typeface="Calibri"/>
            </a:endParaRPr>
          </a:p>
          <a:p>
            <a:pPr marL="1200150" lvl="2" indent="-285750">
              <a:buFont typeface="Wingdings"/>
              <a:buChar char="§"/>
            </a:pPr>
            <a:endParaRPr lang="en-US">
              <a:ea typeface="Calibri"/>
              <a:cs typeface="Calibri"/>
            </a:endParaRPr>
          </a:p>
          <a:p>
            <a:pPr marL="285750" indent="-285750">
              <a:buFont typeface="Arial"/>
              <a:buChar char="•"/>
            </a:pPr>
            <a:endParaRPr lang="en-US">
              <a:ea typeface="Calibri"/>
              <a:cs typeface="Calibri"/>
            </a:endParaRPr>
          </a:p>
        </p:txBody>
      </p:sp>
      <p:graphicFrame>
        <p:nvGraphicFramePr>
          <p:cNvPr id="5" name="Table 4">
            <a:extLst>
              <a:ext uri="{FF2B5EF4-FFF2-40B4-BE49-F238E27FC236}">
                <a16:creationId xmlns:a16="http://schemas.microsoft.com/office/drawing/2014/main" id="{43BD5ADF-DB7B-B633-6B0B-F4D032AA7C73}"/>
              </a:ext>
            </a:extLst>
          </p:cNvPr>
          <p:cNvGraphicFramePr>
            <a:graphicFrameLocks noGrp="1"/>
          </p:cNvGraphicFramePr>
          <p:nvPr>
            <p:extLst>
              <p:ext uri="{D42A27DB-BD31-4B8C-83A1-F6EECF244321}">
                <p14:modId xmlns:p14="http://schemas.microsoft.com/office/powerpoint/2010/main" val="4201374561"/>
              </p:ext>
            </p:extLst>
          </p:nvPr>
        </p:nvGraphicFramePr>
        <p:xfrm>
          <a:off x="489186" y="1721555"/>
          <a:ext cx="6286434" cy="4306073"/>
        </p:xfrm>
        <a:graphic>
          <a:graphicData uri="http://schemas.openxmlformats.org/drawingml/2006/table">
            <a:tbl>
              <a:tblPr bandRow="1">
                <a:tableStyleId>{073A0DAA-6AF3-43AB-8588-CEC1D06C72B9}</a:tableStyleId>
              </a:tblPr>
              <a:tblGrid>
                <a:gridCol w="1972487">
                  <a:extLst>
                    <a:ext uri="{9D8B030D-6E8A-4147-A177-3AD203B41FA5}">
                      <a16:colId xmlns:a16="http://schemas.microsoft.com/office/drawing/2014/main" val="3893012875"/>
                    </a:ext>
                  </a:extLst>
                </a:gridCol>
                <a:gridCol w="1170729">
                  <a:extLst>
                    <a:ext uri="{9D8B030D-6E8A-4147-A177-3AD203B41FA5}">
                      <a16:colId xmlns:a16="http://schemas.microsoft.com/office/drawing/2014/main" val="1603772862"/>
                    </a:ext>
                  </a:extLst>
                </a:gridCol>
                <a:gridCol w="1571609">
                  <a:extLst>
                    <a:ext uri="{9D8B030D-6E8A-4147-A177-3AD203B41FA5}">
                      <a16:colId xmlns:a16="http://schemas.microsoft.com/office/drawing/2014/main" val="3546065009"/>
                    </a:ext>
                  </a:extLst>
                </a:gridCol>
                <a:gridCol w="1571609">
                  <a:extLst>
                    <a:ext uri="{9D8B030D-6E8A-4147-A177-3AD203B41FA5}">
                      <a16:colId xmlns:a16="http://schemas.microsoft.com/office/drawing/2014/main" val="3136960830"/>
                    </a:ext>
                  </a:extLst>
                </a:gridCol>
              </a:tblGrid>
              <a:tr h="947337">
                <a:tc>
                  <a:txBody>
                    <a:bodyPr/>
                    <a:lstStyle/>
                    <a:p>
                      <a:pPr>
                        <a:buNone/>
                      </a:pPr>
                      <a:r>
                        <a:rPr lang="en-US" b="1">
                          <a:effectLst/>
                        </a:rPr>
                        <a:t>Misdemeanor Bond Category*</a:t>
                      </a:r>
                    </a:p>
                  </a:txBody>
                  <a:tcPr marL="0" marR="0" marT="0" marB="0" anchor="ctr"/>
                </a:tc>
                <a:tc>
                  <a:txBody>
                    <a:bodyPr/>
                    <a:lstStyle/>
                    <a:p>
                      <a:pPr>
                        <a:buNone/>
                      </a:pPr>
                      <a:r>
                        <a:rPr lang="en-US" b="1">
                          <a:effectLst/>
                        </a:rPr>
                        <a:t>Count of Stays</a:t>
                      </a:r>
                    </a:p>
                  </a:txBody>
                  <a:tcPr marL="0" marR="0" marT="0" marB="0" anchor="ctr"/>
                </a:tc>
                <a:tc>
                  <a:txBody>
                    <a:bodyPr/>
                    <a:lstStyle/>
                    <a:p>
                      <a:pPr>
                        <a:buNone/>
                      </a:pPr>
                      <a:r>
                        <a:rPr lang="en-US" b="1">
                          <a:effectLst/>
                        </a:rPr>
                        <a:t>Percent</a:t>
                      </a:r>
                    </a:p>
                  </a:txBody>
                  <a:tcPr marL="0" marR="0" marT="0" marB="0" anchor="ctr"/>
                </a:tc>
                <a:tc>
                  <a:txBody>
                    <a:bodyPr/>
                    <a:lstStyle/>
                    <a:p>
                      <a:pPr>
                        <a:buNone/>
                      </a:pPr>
                      <a:r>
                        <a:rPr lang="en-US" b="1">
                          <a:effectLst/>
                        </a:rPr>
                        <a:t>Median Days Detained </a:t>
                      </a:r>
                    </a:p>
                  </a:txBody>
                  <a:tcPr marL="0" marR="0" marT="0" marB="0" anchor="ctr"/>
                </a:tc>
                <a:extLst>
                  <a:ext uri="{0D108BD9-81ED-4DB2-BD59-A6C34878D82A}">
                    <a16:rowId xmlns:a16="http://schemas.microsoft.com/office/drawing/2014/main" val="4175379675"/>
                  </a:ext>
                </a:extLst>
              </a:tr>
              <a:tr h="553638">
                <a:tc>
                  <a:txBody>
                    <a:bodyPr/>
                    <a:lstStyle/>
                    <a:p>
                      <a:pPr>
                        <a:buNone/>
                      </a:pPr>
                      <a:r>
                        <a:rPr lang="en-US">
                          <a:effectLst/>
                        </a:rPr>
                        <a:t>Under $1,000</a:t>
                      </a:r>
                    </a:p>
                  </a:txBody>
                  <a:tcPr marL="0" marR="0" marT="0" marB="0" anchor="ctr"/>
                </a:tc>
                <a:tc>
                  <a:txBody>
                    <a:bodyPr/>
                    <a:lstStyle/>
                    <a:p>
                      <a:pPr algn="r">
                        <a:buNone/>
                      </a:pPr>
                      <a:r>
                        <a:rPr lang="en-US"/>
                        <a:t>403</a:t>
                      </a:r>
                    </a:p>
                  </a:txBody>
                  <a:tcPr marL="0" marR="0" marT="0" marB="0" anchor="ctr"/>
                </a:tc>
                <a:tc>
                  <a:txBody>
                    <a:bodyPr/>
                    <a:lstStyle/>
                    <a:p>
                      <a:pPr algn="r">
                        <a:buNone/>
                      </a:pPr>
                      <a:r>
                        <a:rPr lang="en-US"/>
                        <a:t>5%</a:t>
                      </a:r>
                    </a:p>
                  </a:txBody>
                  <a:tcPr marL="0" marR="0" marT="0" marB="0" anchor="ctr"/>
                </a:tc>
                <a:tc>
                  <a:txBody>
                    <a:bodyPr/>
                    <a:lstStyle/>
                    <a:p>
                      <a:pPr algn="r">
                        <a:buNone/>
                      </a:pPr>
                      <a:r>
                        <a:rPr lang="en-US"/>
                        <a:t>3</a:t>
                      </a:r>
                    </a:p>
                  </a:txBody>
                  <a:tcPr marL="0" marR="0" marT="0" marB="0" anchor="ctr"/>
                </a:tc>
                <a:extLst>
                  <a:ext uri="{0D108BD9-81ED-4DB2-BD59-A6C34878D82A}">
                    <a16:rowId xmlns:a16="http://schemas.microsoft.com/office/drawing/2014/main" val="3582365320"/>
                  </a:ext>
                </a:extLst>
              </a:tr>
              <a:tr h="553638">
                <a:tc>
                  <a:txBody>
                    <a:bodyPr/>
                    <a:lstStyle/>
                    <a:p>
                      <a:pPr>
                        <a:buNone/>
                      </a:pPr>
                      <a:r>
                        <a:rPr lang="en-US">
                          <a:effectLst/>
                        </a:rPr>
                        <a:t>$1,000-$4,999</a:t>
                      </a:r>
                    </a:p>
                  </a:txBody>
                  <a:tcPr marL="0" marR="0" marT="0" marB="0" anchor="ctr"/>
                </a:tc>
                <a:tc>
                  <a:txBody>
                    <a:bodyPr/>
                    <a:lstStyle/>
                    <a:p>
                      <a:pPr algn="r">
                        <a:buNone/>
                      </a:pPr>
                      <a:r>
                        <a:rPr lang="en-US"/>
                        <a:t>1,556</a:t>
                      </a:r>
                    </a:p>
                  </a:txBody>
                  <a:tcPr marL="0" marR="0" marT="0" marB="0" anchor="ctr"/>
                </a:tc>
                <a:tc>
                  <a:txBody>
                    <a:bodyPr/>
                    <a:lstStyle/>
                    <a:p>
                      <a:pPr algn="r">
                        <a:buNone/>
                      </a:pPr>
                      <a:r>
                        <a:rPr lang="en-US"/>
                        <a:t>19%</a:t>
                      </a:r>
                    </a:p>
                  </a:txBody>
                  <a:tcPr marL="0" marR="0" marT="0" marB="0" anchor="ctr"/>
                </a:tc>
                <a:tc>
                  <a:txBody>
                    <a:bodyPr/>
                    <a:lstStyle/>
                    <a:p>
                      <a:pPr algn="r">
                        <a:buNone/>
                      </a:pPr>
                      <a:r>
                        <a:rPr lang="en-US"/>
                        <a:t>8</a:t>
                      </a:r>
                    </a:p>
                  </a:txBody>
                  <a:tcPr marL="0" marR="0" marT="0" marB="0" anchor="ctr"/>
                </a:tc>
                <a:extLst>
                  <a:ext uri="{0D108BD9-81ED-4DB2-BD59-A6C34878D82A}">
                    <a16:rowId xmlns:a16="http://schemas.microsoft.com/office/drawing/2014/main" val="3154869147"/>
                  </a:ext>
                </a:extLst>
              </a:tr>
              <a:tr h="553638">
                <a:tc>
                  <a:txBody>
                    <a:bodyPr/>
                    <a:lstStyle/>
                    <a:p>
                      <a:pPr>
                        <a:buNone/>
                      </a:pPr>
                      <a:r>
                        <a:rPr lang="en-US">
                          <a:effectLst/>
                        </a:rPr>
                        <a:t>$5,000-$9,999</a:t>
                      </a:r>
                    </a:p>
                  </a:txBody>
                  <a:tcPr marL="0" marR="0" marT="0" marB="0" anchor="ctr"/>
                </a:tc>
                <a:tc>
                  <a:txBody>
                    <a:bodyPr/>
                    <a:lstStyle/>
                    <a:p>
                      <a:pPr algn="r">
                        <a:buNone/>
                      </a:pPr>
                      <a:r>
                        <a:rPr lang="en-US"/>
                        <a:t>1,249</a:t>
                      </a:r>
                    </a:p>
                  </a:txBody>
                  <a:tcPr marL="0" marR="0" marT="0" marB="0" anchor="ctr"/>
                </a:tc>
                <a:tc>
                  <a:txBody>
                    <a:bodyPr/>
                    <a:lstStyle/>
                    <a:p>
                      <a:pPr algn="r">
                        <a:buNone/>
                      </a:pPr>
                      <a:r>
                        <a:rPr lang="en-US"/>
                        <a:t>16%</a:t>
                      </a:r>
                    </a:p>
                  </a:txBody>
                  <a:tcPr marL="0" marR="0" marT="0" marB="0" anchor="ctr"/>
                </a:tc>
                <a:tc>
                  <a:txBody>
                    <a:bodyPr/>
                    <a:lstStyle/>
                    <a:p>
                      <a:pPr algn="r">
                        <a:buNone/>
                      </a:pPr>
                      <a:r>
                        <a:rPr lang="en-US"/>
                        <a:t>14</a:t>
                      </a:r>
                    </a:p>
                  </a:txBody>
                  <a:tcPr marL="0" marR="0" marT="0" marB="0" anchor="ctr"/>
                </a:tc>
                <a:extLst>
                  <a:ext uri="{0D108BD9-81ED-4DB2-BD59-A6C34878D82A}">
                    <a16:rowId xmlns:a16="http://schemas.microsoft.com/office/drawing/2014/main" val="1731803043"/>
                  </a:ext>
                </a:extLst>
              </a:tr>
              <a:tr h="553638">
                <a:tc>
                  <a:txBody>
                    <a:bodyPr/>
                    <a:lstStyle/>
                    <a:p>
                      <a:pPr>
                        <a:buNone/>
                      </a:pPr>
                      <a:r>
                        <a:rPr lang="en-US">
                          <a:effectLst/>
                        </a:rPr>
                        <a:t>$10,000-$24,999</a:t>
                      </a:r>
                    </a:p>
                  </a:txBody>
                  <a:tcPr marL="0" marR="0" marT="0" marB="0" anchor="ctr"/>
                </a:tc>
                <a:tc>
                  <a:txBody>
                    <a:bodyPr/>
                    <a:lstStyle/>
                    <a:p>
                      <a:pPr algn="r">
                        <a:buNone/>
                      </a:pPr>
                      <a:r>
                        <a:rPr lang="en-US"/>
                        <a:t>1,992</a:t>
                      </a:r>
                    </a:p>
                  </a:txBody>
                  <a:tcPr marL="0" marR="0" marT="0" marB="0" anchor="ctr"/>
                </a:tc>
                <a:tc>
                  <a:txBody>
                    <a:bodyPr/>
                    <a:lstStyle/>
                    <a:p>
                      <a:pPr algn="r">
                        <a:buNone/>
                      </a:pPr>
                      <a:r>
                        <a:rPr lang="en-US"/>
                        <a:t>25%</a:t>
                      </a:r>
                    </a:p>
                  </a:txBody>
                  <a:tcPr marL="0" marR="0" marT="0" marB="0" anchor="ctr"/>
                </a:tc>
                <a:tc>
                  <a:txBody>
                    <a:bodyPr/>
                    <a:lstStyle/>
                    <a:p>
                      <a:pPr algn="r">
                        <a:buNone/>
                      </a:pPr>
                      <a:r>
                        <a:rPr lang="en-US"/>
                        <a:t>21</a:t>
                      </a:r>
                    </a:p>
                  </a:txBody>
                  <a:tcPr marL="0" marR="0" marT="0" marB="0" anchor="ctr"/>
                </a:tc>
                <a:extLst>
                  <a:ext uri="{0D108BD9-81ED-4DB2-BD59-A6C34878D82A}">
                    <a16:rowId xmlns:a16="http://schemas.microsoft.com/office/drawing/2014/main" val="576901931"/>
                  </a:ext>
                </a:extLst>
              </a:tr>
              <a:tr h="553638">
                <a:tc>
                  <a:txBody>
                    <a:bodyPr/>
                    <a:lstStyle/>
                    <a:p>
                      <a:pPr>
                        <a:buNone/>
                      </a:pPr>
                      <a:r>
                        <a:rPr lang="en-US">
                          <a:effectLst/>
                        </a:rPr>
                        <a:t>$25,000-$49,999</a:t>
                      </a:r>
                    </a:p>
                  </a:txBody>
                  <a:tcPr marL="0" marR="0" marT="0" marB="0" anchor="ctr"/>
                </a:tc>
                <a:tc>
                  <a:txBody>
                    <a:bodyPr/>
                    <a:lstStyle/>
                    <a:p>
                      <a:pPr algn="r">
                        <a:buNone/>
                      </a:pPr>
                      <a:r>
                        <a:rPr lang="en-US"/>
                        <a:t>1,179</a:t>
                      </a:r>
                    </a:p>
                  </a:txBody>
                  <a:tcPr marL="0" marR="0" marT="0" marB="0" anchor="ctr"/>
                </a:tc>
                <a:tc>
                  <a:txBody>
                    <a:bodyPr/>
                    <a:lstStyle/>
                    <a:p>
                      <a:pPr algn="r">
                        <a:buNone/>
                      </a:pPr>
                      <a:r>
                        <a:rPr lang="en-US"/>
                        <a:t>15%</a:t>
                      </a:r>
                    </a:p>
                  </a:txBody>
                  <a:tcPr marL="0" marR="0" marT="0" marB="0" anchor="ctr"/>
                </a:tc>
                <a:tc>
                  <a:txBody>
                    <a:bodyPr/>
                    <a:lstStyle/>
                    <a:p>
                      <a:pPr algn="r">
                        <a:buNone/>
                      </a:pPr>
                      <a:r>
                        <a:rPr lang="en-US"/>
                        <a:t>35</a:t>
                      </a:r>
                    </a:p>
                  </a:txBody>
                  <a:tcPr marL="0" marR="0" marT="0" marB="0" anchor="ctr"/>
                </a:tc>
                <a:extLst>
                  <a:ext uri="{0D108BD9-81ED-4DB2-BD59-A6C34878D82A}">
                    <a16:rowId xmlns:a16="http://schemas.microsoft.com/office/drawing/2014/main" val="1134336319"/>
                  </a:ext>
                </a:extLst>
              </a:tr>
              <a:tr h="295273">
                <a:tc>
                  <a:txBody>
                    <a:bodyPr/>
                    <a:lstStyle/>
                    <a:p>
                      <a:pPr>
                        <a:buNone/>
                      </a:pPr>
                      <a:r>
                        <a:rPr lang="en-US">
                          <a:effectLst/>
                        </a:rPr>
                        <a:t>$50,000+</a:t>
                      </a:r>
                    </a:p>
                  </a:txBody>
                  <a:tcPr marL="0" marR="0" marT="0" marB="0" anchor="ctr"/>
                </a:tc>
                <a:tc>
                  <a:txBody>
                    <a:bodyPr/>
                    <a:lstStyle/>
                    <a:p>
                      <a:pPr algn="r">
                        <a:buNone/>
                      </a:pPr>
                      <a:r>
                        <a:rPr lang="en-US"/>
                        <a:t>1,643</a:t>
                      </a:r>
                    </a:p>
                  </a:txBody>
                  <a:tcPr marL="0" marR="0" marT="0" marB="0" anchor="ctr"/>
                </a:tc>
                <a:tc>
                  <a:txBody>
                    <a:bodyPr/>
                    <a:lstStyle/>
                    <a:p>
                      <a:pPr algn="r">
                        <a:buNone/>
                      </a:pPr>
                      <a:r>
                        <a:rPr lang="en-US"/>
                        <a:t>20%</a:t>
                      </a:r>
                    </a:p>
                  </a:txBody>
                  <a:tcPr marL="0" marR="0" marT="0" marB="0" anchor="ctr"/>
                </a:tc>
                <a:tc>
                  <a:txBody>
                    <a:bodyPr/>
                    <a:lstStyle/>
                    <a:p>
                      <a:pPr algn="r">
                        <a:buNone/>
                      </a:pPr>
                      <a:r>
                        <a:rPr lang="en-US"/>
                        <a:t>43</a:t>
                      </a:r>
                    </a:p>
                  </a:txBody>
                  <a:tcPr marL="0" marR="0" marT="0" marB="0" anchor="ctr"/>
                </a:tc>
                <a:extLst>
                  <a:ext uri="{0D108BD9-81ED-4DB2-BD59-A6C34878D82A}">
                    <a16:rowId xmlns:a16="http://schemas.microsoft.com/office/drawing/2014/main" val="2601612817"/>
                  </a:ext>
                </a:extLst>
              </a:tr>
              <a:tr h="295273">
                <a:tc>
                  <a:txBody>
                    <a:bodyPr/>
                    <a:lstStyle/>
                    <a:p>
                      <a:pPr>
                        <a:buNone/>
                      </a:pPr>
                      <a:r>
                        <a:rPr lang="en-US">
                          <a:effectLst/>
                        </a:rPr>
                        <a:t>Total</a:t>
                      </a:r>
                    </a:p>
                  </a:txBody>
                  <a:tcPr marL="0" marR="0" marT="0" marB="0" anchor="ctr"/>
                </a:tc>
                <a:tc>
                  <a:txBody>
                    <a:bodyPr/>
                    <a:lstStyle/>
                    <a:p>
                      <a:pPr algn="r">
                        <a:buNone/>
                      </a:pPr>
                      <a:r>
                        <a:rPr lang="en-US"/>
                        <a:t>8,022</a:t>
                      </a:r>
                    </a:p>
                  </a:txBody>
                  <a:tcPr marL="0" marR="0" marT="0" marB="0" anchor="ctr"/>
                </a:tc>
                <a:tc>
                  <a:txBody>
                    <a:bodyPr/>
                    <a:lstStyle/>
                    <a:p>
                      <a:pPr algn="r">
                        <a:buNone/>
                      </a:pPr>
                      <a:r>
                        <a:rPr lang="en-US"/>
                        <a:t>100%</a:t>
                      </a:r>
                    </a:p>
                  </a:txBody>
                  <a:tcPr marL="0" marR="0" marT="0" marB="0" anchor="ctr"/>
                </a:tc>
                <a:tc>
                  <a:txBody>
                    <a:bodyPr/>
                    <a:lstStyle/>
                    <a:p>
                      <a:pPr algn="r">
                        <a:buNone/>
                      </a:pPr>
                      <a:r>
                        <a:rPr lang="en-US"/>
                        <a:t>18</a:t>
                      </a:r>
                    </a:p>
                  </a:txBody>
                  <a:tcPr marL="0" marR="0" marT="0" marB="0" anchor="ctr"/>
                </a:tc>
                <a:extLst>
                  <a:ext uri="{0D108BD9-81ED-4DB2-BD59-A6C34878D82A}">
                    <a16:rowId xmlns:a16="http://schemas.microsoft.com/office/drawing/2014/main" val="4026165319"/>
                  </a:ext>
                </a:extLst>
              </a:tr>
            </a:tbl>
          </a:graphicData>
        </a:graphic>
      </p:graphicFrame>
    </p:spTree>
    <p:extLst>
      <p:ext uri="{BB962C8B-B14F-4D97-AF65-F5344CB8AC3E}">
        <p14:creationId xmlns:p14="http://schemas.microsoft.com/office/powerpoint/2010/main" val="9237895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2353</Words>
  <Application>Microsoft Office PowerPoint</Application>
  <PresentationFormat>Widescreen</PresentationFormat>
  <Paragraphs>308</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Arial,Sans-Serif</vt:lpstr>
      <vt:lpstr>Calibri</vt:lpstr>
      <vt:lpstr>Calibri Light</vt:lpstr>
      <vt:lpstr>Courier New</vt:lpstr>
      <vt:lpstr>Times New Roman</vt:lpstr>
      <vt:lpstr>Wingdings</vt:lpstr>
      <vt:lpstr>Office Theme</vt:lpstr>
      <vt:lpstr>Pretrial Misdemeanor Exploration: Client Case Flows, Length of Stay, and Charges Pending</vt:lpstr>
      <vt:lpstr>Navigation: Rounding Out Case Flows Discussion from Last Meeting</vt:lpstr>
      <vt:lpstr>Case Flows: Court Sessions Outcomes</vt:lpstr>
      <vt:lpstr>Case Flows: Detention at Arraignment</vt:lpstr>
      <vt:lpstr>Variation in Release Rates by Court</vt:lpstr>
      <vt:lpstr>2024 Misdemeanor Case Flows (CSSD Slide)</vt:lpstr>
      <vt:lpstr>Navigation: Length of Stay and Bonds</vt:lpstr>
      <vt:lpstr>Length of Stay Trends</vt:lpstr>
      <vt:lpstr>Unique Misdemeanor Pretrial Stays by Bond Category: 2018-2019 </vt:lpstr>
      <vt:lpstr>Unique Misdemeanor Pretrial Stays by Bond Category: 2022-2023 </vt:lpstr>
      <vt:lpstr>Ten Most Common Top Charges at Time of Admit, 2018-2019</vt:lpstr>
      <vt:lpstr>Charges Pending at the Time of Admit</vt:lpstr>
      <vt:lpstr>Types of Charges Pending, 2018-2023  </vt:lpstr>
      <vt:lpstr>Key Preliminary Points and Discussion</vt:lpstr>
      <vt:lpstr>Questions ?  Plausible Explanations?  Comments?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Hono, Matthew</dc:creator>
  <cp:lastModifiedBy>Hono, Matthew</cp:lastModifiedBy>
  <cp:revision>189</cp:revision>
  <dcterms:created xsi:type="dcterms:W3CDTF">2025-12-18T17:13:02Z</dcterms:created>
  <dcterms:modified xsi:type="dcterms:W3CDTF">2026-01-15T16:54:46Z</dcterms:modified>
</cp:coreProperties>
</file>