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60" r:id="rId7"/>
    <p:sldId id="264" r:id="rId8"/>
    <p:sldId id="265" r:id="rId9"/>
    <p:sldId id="261" r:id="rId10"/>
    <p:sldId id="263" r:id="rId11"/>
    <p:sldId id="262"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94660"/>
  </p:normalViewPr>
  <p:slideViewPr>
    <p:cSldViewPr snapToGrid="0">
      <p:cViewPr varScale="1">
        <p:scale>
          <a:sx n="82" d="100"/>
          <a:sy n="82" d="100"/>
        </p:scale>
        <p:origin x="89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865C3-2AFD-10BD-9531-071920A7F22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9273EF2-E85F-910F-8577-C52C3DE84E4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80D803B-70C8-3129-7ABE-1467A1DE6EDC}"/>
              </a:ext>
            </a:extLst>
          </p:cNvPr>
          <p:cNvSpPr>
            <a:spLocks noGrp="1"/>
          </p:cNvSpPr>
          <p:nvPr>
            <p:ph type="dt" sz="half" idx="10"/>
          </p:nvPr>
        </p:nvSpPr>
        <p:spPr/>
        <p:txBody>
          <a:bodyPr/>
          <a:lstStyle/>
          <a:p>
            <a:fld id="{8CC74EC7-4F8B-4A1A-B3B0-E46AA5C1B6EB}" type="datetimeFigureOut">
              <a:rPr lang="en-US" smtClean="0"/>
              <a:t>4/24/2026</a:t>
            </a:fld>
            <a:endParaRPr lang="en-US"/>
          </a:p>
        </p:txBody>
      </p:sp>
      <p:sp>
        <p:nvSpPr>
          <p:cNvPr id="5" name="Footer Placeholder 4">
            <a:extLst>
              <a:ext uri="{FF2B5EF4-FFF2-40B4-BE49-F238E27FC236}">
                <a16:creationId xmlns:a16="http://schemas.microsoft.com/office/drawing/2014/main" id="{6E0552AC-F42D-2C34-06A6-E1F97BFF3F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6B8EED-C405-2572-16FE-648E8169A196}"/>
              </a:ext>
            </a:extLst>
          </p:cNvPr>
          <p:cNvSpPr>
            <a:spLocks noGrp="1"/>
          </p:cNvSpPr>
          <p:nvPr>
            <p:ph type="sldNum" sz="quarter" idx="12"/>
          </p:nvPr>
        </p:nvSpPr>
        <p:spPr/>
        <p:txBody>
          <a:bodyPr/>
          <a:lstStyle/>
          <a:p>
            <a:fld id="{D0583E6E-8796-4A76-AE8E-F544C4442B89}" type="slidenum">
              <a:rPr lang="en-US" smtClean="0"/>
              <a:t>‹#›</a:t>
            </a:fld>
            <a:endParaRPr lang="en-US"/>
          </a:p>
        </p:txBody>
      </p:sp>
    </p:spTree>
    <p:extLst>
      <p:ext uri="{BB962C8B-B14F-4D97-AF65-F5344CB8AC3E}">
        <p14:creationId xmlns:p14="http://schemas.microsoft.com/office/powerpoint/2010/main" val="23255794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F72B7-5DEF-0248-97A0-2AC99F37486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8DA8252-F1C5-CBE8-318A-7EFC0918AA8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2E04B1-8A43-7C96-7311-CB8A54CDBDB6}"/>
              </a:ext>
            </a:extLst>
          </p:cNvPr>
          <p:cNvSpPr>
            <a:spLocks noGrp="1"/>
          </p:cNvSpPr>
          <p:nvPr>
            <p:ph type="dt" sz="half" idx="10"/>
          </p:nvPr>
        </p:nvSpPr>
        <p:spPr/>
        <p:txBody>
          <a:bodyPr/>
          <a:lstStyle/>
          <a:p>
            <a:fld id="{8CC74EC7-4F8B-4A1A-B3B0-E46AA5C1B6EB}" type="datetimeFigureOut">
              <a:rPr lang="en-US" smtClean="0"/>
              <a:t>4/24/2026</a:t>
            </a:fld>
            <a:endParaRPr lang="en-US"/>
          </a:p>
        </p:txBody>
      </p:sp>
      <p:sp>
        <p:nvSpPr>
          <p:cNvPr id="5" name="Footer Placeholder 4">
            <a:extLst>
              <a:ext uri="{FF2B5EF4-FFF2-40B4-BE49-F238E27FC236}">
                <a16:creationId xmlns:a16="http://schemas.microsoft.com/office/drawing/2014/main" id="{90F6CCA5-1FD7-74CF-551B-7B95510899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040DB3-9200-E9B5-DC81-55A394937F34}"/>
              </a:ext>
            </a:extLst>
          </p:cNvPr>
          <p:cNvSpPr>
            <a:spLocks noGrp="1"/>
          </p:cNvSpPr>
          <p:nvPr>
            <p:ph type="sldNum" sz="quarter" idx="12"/>
          </p:nvPr>
        </p:nvSpPr>
        <p:spPr/>
        <p:txBody>
          <a:bodyPr/>
          <a:lstStyle/>
          <a:p>
            <a:fld id="{D0583E6E-8796-4A76-AE8E-F544C4442B89}" type="slidenum">
              <a:rPr lang="en-US" smtClean="0"/>
              <a:t>‹#›</a:t>
            </a:fld>
            <a:endParaRPr lang="en-US"/>
          </a:p>
        </p:txBody>
      </p:sp>
    </p:spTree>
    <p:extLst>
      <p:ext uri="{BB962C8B-B14F-4D97-AF65-F5344CB8AC3E}">
        <p14:creationId xmlns:p14="http://schemas.microsoft.com/office/powerpoint/2010/main" val="16554635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7E60647-8B18-56BB-1853-62FF28B6489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B94D076-5AE7-2259-AED4-8A375D2D4F4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94C872-6D40-49B9-7C21-ED92CC11DEFE}"/>
              </a:ext>
            </a:extLst>
          </p:cNvPr>
          <p:cNvSpPr>
            <a:spLocks noGrp="1"/>
          </p:cNvSpPr>
          <p:nvPr>
            <p:ph type="dt" sz="half" idx="10"/>
          </p:nvPr>
        </p:nvSpPr>
        <p:spPr/>
        <p:txBody>
          <a:bodyPr/>
          <a:lstStyle/>
          <a:p>
            <a:fld id="{8CC74EC7-4F8B-4A1A-B3B0-E46AA5C1B6EB}" type="datetimeFigureOut">
              <a:rPr lang="en-US" smtClean="0"/>
              <a:t>4/24/2026</a:t>
            </a:fld>
            <a:endParaRPr lang="en-US"/>
          </a:p>
        </p:txBody>
      </p:sp>
      <p:sp>
        <p:nvSpPr>
          <p:cNvPr id="5" name="Footer Placeholder 4">
            <a:extLst>
              <a:ext uri="{FF2B5EF4-FFF2-40B4-BE49-F238E27FC236}">
                <a16:creationId xmlns:a16="http://schemas.microsoft.com/office/drawing/2014/main" id="{7073A33F-1BB0-4720-69EE-38EAC2824A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D06CE7-19C0-1592-0AF3-5AF2BAE800BA}"/>
              </a:ext>
            </a:extLst>
          </p:cNvPr>
          <p:cNvSpPr>
            <a:spLocks noGrp="1"/>
          </p:cNvSpPr>
          <p:nvPr>
            <p:ph type="sldNum" sz="quarter" idx="12"/>
          </p:nvPr>
        </p:nvSpPr>
        <p:spPr/>
        <p:txBody>
          <a:bodyPr/>
          <a:lstStyle/>
          <a:p>
            <a:fld id="{D0583E6E-8796-4A76-AE8E-F544C4442B89}" type="slidenum">
              <a:rPr lang="en-US" smtClean="0"/>
              <a:t>‹#›</a:t>
            </a:fld>
            <a:endParaRPr lang="en-US"/>
          </a:p>
        </p:txBody>
      </p:sp>
    </p:spTree>
    <p:extLst>
      <p:ext uri="{BB962C8B-B14F-4D97-AF65-F5344CB8AC3E}">
        <p14:creationId xmlns:p14="http://schemas.microsoft.com/office/powerpoint/2010/main" val="2882244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1806A6-06B5-E556-DFBB-97E8BC08803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2480CD9-08C0-BA5D-F52E-FBF4CBDD0B3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5F4AAC-8EA3-7527-E7DB-56C872F781C5}"/>
              </a:ext>
            </a:extLst>
          </p:cNvPr>
          <p:cNvSpPr>
            <a:spLocks noGrp="1"/>
          </p:cNvSpPr>
          <p:nvPr>
            <p:ph type="dt" sz="half" idx="10"/>
          </p:nvPr>
        </p:nvSpPr>
        <p:spPr/>
        <p:txBody>
          <a:bodyPr/>
          <a:lstStyle/>
          <a:p>
            <a:fld id="{8CC74EC7-4F8B-4A1A-B3B0-E46AA5C1B6EB}" type="datetimeFigureOut">
              <a:rPr lang="en-US" smtClean="0"/>
              <a:t>4/24/2026</a:t>
            </a:fld>
            <a:endParaRPr lang="en-US"/>
          </a:p>
        </p:txBody>
      </p:sp>
      <p:sp>
        <p:nvSpPr>
          <p:cNvPr id="5" name="Footer Placeholder 4">
            <a:extLst>
              <a:ext uri="{FF2B5EF4-FFF2-40B4-BE49-F238E27FC236}">
                <a16:creationId xmlns:a16="http://schemas.microsoft.com/office/drawing/2014/main" id="{D1027298-2E64-C24F-DAFA-0797CC4E34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470E0C-3A9F-8177-1830-4FB9DA571A98}"/>
              </a:ext>
            </a:extLst>
          </p:cNvPr>
          <p:cNvSpPr>
            <a:spLocks noGrp="1"/>
          </p:cNvSpPr>
          <p:nvPr>
            <p:ph type="sldNum" sz="quarter" idx="12"/>
          </p:nvPr>
        </p:nvSpPr>
        <p:spPr/>
        <p:txBody>
          <a:bodyPr/>
          <a:lstStyle/>
          <a:p>
            <a:fld id="{D0583E6E-8796-4A76-AE8E-F544C4442B89}" type="slidenum">
              <a:rPr lang="en-US" smtClean="0"/>
              <a:t>‹#›</a:t>
            </a:fld>
            <a:endParaRPr lang="en-US"/>
          </a:p>
        </p:txBody>
      </p:sp>
    </p:spTree>
    <p:extLst>
      <p:ext uri="{BB962C8B-B14F-4D97-AF65-F5344CB8AC3E}">
        <p14:creationId xmlns:p14="http://schemas.microsoft.com/office/powerpoint/2010/main" val="3779925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399BD0-2307-D580-5B53-D70DA711C04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22AFC14-A6B3-4215-6DC8-75269516647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33C92EB-A76A-DDC8-AFDA-F069513E5DF6}"/>
              </a:ext>
            </a:extLst>
          </p:cNvPr>
          <p:cNvSpPr>
            <a:spLocks noGrp="1"/>
          </p:cNvSpPr>
          <p:nvPr>
            <p:ph type="dt" sz="half" idx="10"/>
          </p:nvPr>
        </p:nvSpPr>
        <p:spPr/>
        <p:txBody>
          <a:bodyPr/>
          <a:lstStyle/>
          <a:p>
            <a:fld id="{8CC74EC7-4F8B-4A1A-B3B0-E46AA5C1B6EB}" type="datetimeFigureOut">
              <a:rPr lang="en-US" smtClean="0"/>
              <a:t>4/24/2026</a:t>
            </a:fld>
            <a:endParaRPr lang="en-US"/>
          </a:p>
        </p:txBody>
      </p:sp>
      <p:sp>
        <p:nvSpPr>
          <p:cNvPr id="5" name="Footer Placeholder 4">
            <a:extLst>
              <a:ext uri="{FF2B5EF4-FFF2-40B4-BE49-F238E27FC236}">
                <a16:creationId xmlns:a16="http://schemas.microsoft.com/office/drawing/2014/main" id="{44EDE0E1-CBD2-8515-520E-51FF5BA6F4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21B3FD-EABB-0C31-4E03-A047D5590122}"/>
              </a:ext>
            </a:extLst>
          </p:cNvPr>
          <p:cNvSpPr>
            <a:spLocks noGrp="1"/>
          </p:cNvSpPr>
          <p:nvPr>
            <p:ph type="sldNum" sz="quarter" idx="12"/>
          </p:nvPr>
        </p:nvSpPr>
        <p:spPr/>
        <p:txBody>
          <a:bodyPr/>
          <a:lstStyle/>
          <a:p>
            <a:fld id="{D0583E6E-8796-4A76-AE8E-F544C4442B89}" type="slidenum">
              <a:rPr lang="en-US" smtClean="0"/>
              <a:t>‹#›</a:t>
            </a:fld>
            <a:endParaRPr lang="en-US"/>
          </a:p>
        </p:txBody>
      </p:sp>
    </p:spTree>
    <p:extLst>
      <p:ext uri="{BB962C8B-B14F-4D97-AF65-F5344CB8AC3E}">
        <p14:creationId xmlns:p14="http://schemas.microsoft.com/office/powerpoint/2010/main" val="32040121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5B739-AEB7-4BBD-D3D4-E47AA18C58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D5AFC65-B242-B516-ABE0-004867CEDE7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9D264C6-2379-0A38-475D-18DCB129739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D4F95E5-5130-11C0-F003-5EEE211B648F}"/>
              </a:ext>
            </a:extLst>
          </p:cNvPr>
          <p:cNvSpPr>
            <a:spLocks noGrp="1"/>
          </p:cNvSpPr>
          <p:nvPr>
            <p:ph type="dt" sz="half" idx="10"/>
          </p:nvPr>
        </p:nvSpPr>
        <p:spPr/>
        <p:txBody>
          <a:bodyPr/>
          <a:lstStyle/>
          <a:p>
            <a:fld id="{8CC74EC7-4F8B-4A1A-B3B0-E46AA5C1B6EB}" type="datetimeFigureOut">
              <a:rPr lang="en-US" smtClean="0"/>
              <a:t>4/24/2026</a:t>
            </a:fld>
            <a:endParaRPr lang="en-US"/>
          </a:p>
        </p:txBody>
      </p:sp>
      <p:sp>
        <p:nvSpPr>
          <p:cNvPr id="6" name="Footer Placeholder 5">
            <a:extLst>
              <a:ext uri="{FF2B5EF4-FFF2-40B4-BE49-F238E27FC236}">
                <a16:creationId xmlns:a16="http://schemas.microsoft.com/office/drawing/2014/main" id="{E0D624D6-650E-43C7-B766-DDC861741E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963C23-A51D-0AAA-6CA7-FEFED6C2ED11}"/>
              </a:ext>
            </a:extLst>
          </p:cNvPr>
          <p:cNvSpPr>
            <a:spLocks noGrp="1"/>
          </p:cNvSpPr>
          <p:nvPr>
            <p:ph type="sldNum" sz="quarter" idx="12"/>
          </p:nvPr>
        </p:nvSpPr>
        <p:spPr/>
        <p:txBody>
          <a:bodyPr/>
          <a:lstStyle/>
          <a:p>
            <a:fld id="{D0583E6E-8796-4A76-AE8E-F544C4442B89}" type="slidenum">
              <a:rPr lang="en-US" smtClean="0"/>
              <a:t>‹#›</a:t>
            </a:fld>
            <a:endParaRPr lang="en-US"/>
          </a:p>
        </p:txBody>
      </p:sp>
    </p:spTree>
    <p:extLst>
      <p:ext uri="{BB962C8B-B14F-4D97-AF65-F5344CB8AC3E}">
        <p14:creationId xmlns:p14="http://schemas.microsoft.com/office/powerpoint/2010/main" val="4290938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9F4F4-EDE9-9E7E-3498-D2C7B15132E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9AF1740-B5AD-EF0A-88DE-D618C2ECF1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8F23C3C-C994-A4D6-BC7B-84A043DA678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2693267-67D6-CDBB-5353-9E07C01F63A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7043EC1-0491-2D67-506B-8A5BC418FC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4ACFC5D-4D3B-9D18-8577-9954CE10FFBA}"/>
              </a:ext>
            </a:extLst>
          </p:cNvPr>
          <p:cNvSpPr>
            <a:spLocks noGrp="1"/>
          </p:cNvSpPr>
          <p:nvPr>
            <p:ph type="dt" sz="half" idx="10"/>
          </p:nvPr>
        </p:nvSpPr>
        <p:spPr/>
        <p:txBody>
          <a:bodyPr/>
          <a:lstStyle/>
          <a:p>
            <a:fld id="{8CC74EC7-4F8B-4A1A-B3B0-E46AA5C1B6EB}" type="datetimeFigureOut">
              <a:rPr lang="en-US" smtClean="0"/>
              <a:t>4/24/2026</a:t>
            </a:fld>
            <a:endParaRPr lang="en-US"/>
          </a:p>
        </p:txBody>
      </p:sp>
      <p:sp>
        <p:nvSpPr>
          <p:cNvPr id="8" name="Footer Placeholder 7">
            <a:extLst>
              <a:ext uri="{FF2B5EF4-FFF2-40B4-BE49-F238E27FC236}">
                <a16:creationId xmlns:a16="http://schemas.microsoft.com/office/drawing/2014/main" id="{5565ACA1-B64F-D25C-AECD-FB32ABA5BA1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88493B8-0F51-0099-B97F-299717B44C72}"/>
              </a:ext>
            </a:extLst>
          </p:cNvPr>
          <p:cNvSpPr>
            <a:spLocks noGrp="1"/>
          </p:cNvSpPr>
          <p:nvPr>
            <p:ph type="sldNum" sz="quarter" idx="12"/>
          </p:nvPr>
        </p:nvSpPr>
        <p:spPr/>
        <p:txBody>
          <a:bodyPr/>
          <a:lstStyle/>
          <a:p>
            <a:fld id="{D0583E6E-8796-4A76-AE8E-F544C4442B89}" type="slidenum">
              <a:rPr lang="en-US" smtClean="0"/>
              <a:t>‹#›</a:t>
            </a:fld>
            <a:endParaRPr lang="en-US"/>
          </a:p>
        </p:txBody>
      </p:sp>
    </p:spTree>
    <p:extLst>
      <p:ext uri="{BB962C8B-B14F-4D97-AF65-F5344CB8AC3E}">
        <p14:creationId xmlns:p14="http://schemas.microsoft.com/office/powerpoint/2010/main" val="3110643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444D66-342B-5D32-3806-607B3A0695E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F99062A-9D0A-8E08-E746-D71235005B2F}"/>
              </a:ext>
            </a:extLst>
          </p:cNvPr>
          <p:cNvSpPr>
            <a:spLocks noGrp="1"/>
          </p:cNvSpPr>
          <p:nvPr>
            <p:ph type="dt" sz="half" idx="10"/>
          </p:nvPr>
        </p:nvSpPr>
        <p:spPr/>
        <p:txBody>
          <a:bodyPr/>
          <a:lstStyle/>
          <a:p>
            <a:fld id="{8CC74EC7-4F8B-4A1A-B3B0-E46AA5C1B6EB}" type="datetimeFigureOut">
              <a:rPr lang="en-US" smtClean="0"/>
              <a:t>4/24/2026</a:t>
            </a:fld>
            <a:endParaRPr lang="en-US"/>
          </a:p>
        </p:txBody>
      </p:sp>
      <p:sp>
        <p:nvSpPr>
          <p:cNvPr id="4" name="Footer Placeholder 3">
            <a:extLst>
              <a:ext uri="{FF2B5EF4-FFF2-40B4-BE49-F238E27FC236}">
                <a16:creationId xmlns:a16="http://schemas.microsoft.com/office/drawing/2014/main" id="{C9D86D56-F81B-C784-91A0-022B850A5E8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E238299-89B8-90AF-FDB0-B19C7D313B1C}"/>
              </a:ext>
            </a:extLst>
          </p:cNvPr>
          <p:cNvSpPr>
            <a:spLocks noGrp="1"/>
          </p:cNvSpPr>
          <p:nvPr>
            <p:ph type="sldNum" sz="quarter" idx="12"/>
          </p:nvPr>
        </p:nvSpPr>
        <p:spPr/>
        <p:txBody>
          <a:bodyPr/>
          <a:lstStyle/>
          <a:p>
            <a:fld id="{D0583E6E-8796-4A76-AE8E-F544C4442B89}" type="slidenum">
              <a:rPr lang="en-US" smtClean="0"/>
              <a:t>‹#›</a:t>
            </a:fld>
            <a:endParaRPr lang="en-US"/>
          </a:p>
        </p:txBody>
      </p:sp>
    </p:spTree>
    <p:extLst>
      <p:ext uri="{BB962C8B-B14F-4D97-AF65-F5344CB8AC3E}">
        <p14:creationId xmlns:p14="http://schemas.microsoft.com/office/powerpoint/2010/main" val="349229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15A6F18-1AF9-4126-7C3E-0B614A41EB43}"/>
              </a:ext>
            </a:extLst>
          </p:cNvPr>
          <p:cNvSpPr>
            <a:spLocks noGrp="1"/>
          </p:cNvSpPr>
          <p:nvPr>
            <p:ph type="dt" sz="half" idx="10"/>
          </p:nvPr>
        </p:nvSpPr>
        <p:spPr/>
        <p:txBody>
          <a:bodyPr/>
          <a:lstStyle/>
          <a:p>
            <a:fld id="{8CC74EC7-4F8B-4A1A-B3B0-E46AA5C1B6EB}" type="datetimeFigureOut">
              <a:rPr lang="en-US" smtClean="0"/>
              <a:t>4/24/2026</a:t>
            </a:fld>
            <a:endParaRPr lang="en-US"/>
          </a:p>
        </p:txBody>
      </p:sp>
      <p:sp>
        <p:nvSpPr>
          <p:cNvPr id="3" name="Footer Placeholder 2">
            <a:extLst>
              <a:ext uri="{FF2B5EF4-FFF2-40B4-BE49-F238E27FC236}">
                <a16:creationId xmlns:a16="http://schemas.microsoft.com/office/drawing/2014/main" id="{89C91763-E308-28BA-BC66-45BADD591BD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17D9DB4-EB3F-C2E0-D2E3-B5402D1E4EA3}"/>
              </a:ext>
            </a:extLst>
          </p:cNvPr>
          <p:cNvSpPr>
            <a:spLocks noGrp="1"/>
          </p:cNvSpPr>
          <p:nvPr>
            <p:ph type="sldNum" sz="quarter" idx="12"/>
          </p:nvPr>
        </p:nvSpPr>
        <p:spPr/>
        <p:txBody>
          <a:bodyPr/>
          <a:lstStyle/>
          <a:p>
            <a:fld id="{D0583E6E-8796-4A76-AE8E-F544C4442B89}" type="slidenum">
              <a:rPr lang="en-US" smtClean="0"/>
              <a:t>‹#›</a:t>
            </a:fld>
            <a:endParaRPr lang="en-US"/>
          </a:p>
        </p:txBody>
      </p:sp>
    </p:spTree>
    <p:extLst>
      <p:ext uri="{BB962C8B-B14F-4D97-AF65-F5344CB8AC3E}">
        <p14:creationId xmlns:p14="http://schemas.microsoft.com/office/powerpoint/2010/main" val="19749914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BB4C25-9032-2584-2575-6F852EC67F6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C2CBCD7-6E69-C150-805B-6C18F29BA90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7FD1988-AE41-1C4D-AE75-C53078B8CA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D08C785-FA06-DFB5-786B-0E37B77D19FC}"/>
              </a:ext>
            </a:extLst>
          </p:cNvPr>
          <p:cNvSpPr>
            <a:spLocks noGrp="1"/>
          </p:cNvSpPr>
          <p:nvPr>
            <p:ph type="dt" sz="half" idx="10"/>
          </p:nvPr>
        </p:nvSpPr>
        <p:spPr/>
        <p:txBody>
          <a:bodyPr/>
          <a:lstStyle/>
          <a:p>
            <a:fld id="{8CC74EC7-4F8B-4A1A-B3B0-E46AA5C1B6EB}" type="datetimeFigureOut">
              <a:rPr lang="en-US" smtClean="0"/>
              <a:t>4/24/2026</a:t>
            </a:fld>
            <a:endParaRPr lang="en-US"/>
          </a:p>
        </p:txBody>
      </p:sp>
      <p:sp>
        <p:nvSpPr>
          <p:cNvPr id="6" name="Footer Placeholder 5">
            <a:extLst>
              <a:ext uri="{FF2B5EF4-FFF2-40B4-BE49-F238E27FC236}">
                <a16:creationId xmlns:a16="http://schemas.microsoft.com/office/drawing/2014/main" id="{6ABA82E4-BB42-CC58-87ED-6E6604E9612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1F22B3D-8B99-BE8F-F1B2-4E8D8AE206A9}"/>
              </a:ext>
            </a:extLst>
          </p:cNvPr>
          <p:cNvSpPr>
            <a:spLocks noGrp="1"/>
          </p:cNvSpPr>
          <p:nvPr>
            <p:ph type="sldNum" sz="quarter" idx="12"/>
          </p:nvPr>
        </p:nvSpPr>
        <p:spPr/>
        <p:txBody>
          <a:bodyPr/>
          <a:lstStyle/>
          <a:p>
            <a:fld id="{D0583E6E-8796-4A76-AE8E-F544C4442B89}" type="slidenum">
              <a:rPr lang="en-US" smtClean="0"/>
              <a:t>‹#›</a:t>
            </a:fld>
            <a:endParaRPr lang="en-US"/>
          </a:p>
        </p:txBody>
      </p:sp>
    </p:spTree>
    <p:extLst>
      <p:ext uri="{BB962C8B-B14F-4D97-AF65-F5344CB8AC3E}">
        <p14:creationId xmlns:p14="http://schemas.microsoft.com/office/powerpoint/2010/main" val="41757840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117F6-6514-4E91-18B2-EDE9FF9E35D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42714E6-E39A-DA61-986D-DE0C536F3A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9AF7945-97F3-307D-47DA-96EADB753D2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ED88A7F-4DC7-4248-6F6F-EC0BC58E91A9}"/>
              </a:ext>
            </a:extLst>
          </p:cNvPr>
          <p:cNvSpPr>
            <a:spLocks noGrp="1"/>
          </p:cNvSpPr>
          <p:nvPr>
            <p:ph type="dt" sz="half" idx="10"/>
          </p:nvPr>
        </p:nvSpPr>
        <p:spPr/>
        <p:txBody>
          <a:bodyPr/>
          <a:lstStyle/>
          <a:p>
            <a:fld id="{8CC74EC7-4F8B-4A1A-B3B0-E46AA5C1B6EB}" type="datetimeFigureOut">
              <a:rPr lang="en-US" smtClean="0"/>
              <a:t>4/24/2026</a:t>
            </a:fld>
            <a:endParaRPr lang="en-US"/>
          </a:p>
        </p:txBody>
      </p:sp>
      <p:sp>
        <p:nvSpPr>
          <p:cNvPr id="6" name="Footer Placeholder 5">
            <a:extLst>
              <a:ext uri="{FF2B5EF4-FFF2-40B4-BE49-F238E27FC236}">
                <a16:creationId xmlns:a16="http://schemas.microsoft.com/office/drawing/2014/main" id="{1F9FAAAD-B5A4-767B-3654-4E6D46A7071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4A0ADD-AE95-089C-FA07-AA6E177D5B23}"/>
              </a:ext>
            </a:extLst>
          </p:cNvPr>
          <p:cNvSpPr>
            <a:spLocks noGrp="1"/>
          </p:cNvSpPr>
          <p:nvPr>
            <p:ph type="sldNum" sz="quarter" idx="12"/>
          </p:nvPr>
        </p:nvSpPr>
        <p:spPr/>
        <p:txBody>
          <a:bodyPr/>
          <a:lstStyle/>
          <a:p>
            <a:fld id="{D0583E6E-8796-4A76-AE8E-F544C4442B89}" type="slidenum">
              <a:rPr lang="en-US" smtClean="0"/>
              <a:t>‹#›</a:t>
            </a:fld>
            <a:endParaRPr lang="en-US"/>
          </a:p>
        </p:txBody>
      </p:sp>
    </p:spTree>
    <p:extLst>
      <p:ext uri="{BB962C8B-B14F-4D97-AF65-F5344CB8AC3E}">
        <p14:creationId xmlns:p14="http://schemas.microsoft.com/office/powerpoint/2010/main" val="9297016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9CA3266-37F4-7160-C00F-99A7A218FB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E3C0EEC-5238-3958-4325-2F85A0D4F70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880FA0-6360-76E3-7144-65CA7E79C5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CC74EC7-4F8B-4A1A-B3B0-E46AA5C1B6EB}" type="datetimeFigureOut">
              <a:rPr lang="en-US" smtClean="0"/>
              <a:t>4/24/2026</a:t>
            </a:fld>
            <a:endParaRPr lang="en-US"/>
          </a:p>
        </p:txBody>
      </p:sp>
      <p:sp>
        <p:nvSpPr>
          <p:cNvPr id="5" name="Footer Placeholder 4">
            <a:extLst>
              <a:ext uri="{FF2B5EF4-FFF2-40B4-BE49-F238E27FC236}">
                <a16:creationId xmlns:a16="http://schemas.microsoft.com/office/drawing/2014/main" id="{F6E8D8B5-F9E8-3BDC-4BE1-4A1DA7628E1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EB42D60-9CBF-1B83-6F37-F6B8027A0AB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0583E6E-8796-4A76-AE8E-F544C4442B89}" type="slidenum">
              <a:rPr lang="en-US" smtClean="0"/>
              <a:t>‹#›</a:t>
            </a:fld>
            <a:endParaRPr lang="en-US"/>
          </a:p>
        </p:txBody>
      </p:sp>
    </p:spTree>
    <p:extLst>
      <p:ext uri="{BB962C8B-B14F-4D97-AF65-F5344CB8AC3E}">
        <p14:creationId xmlns:p14="http://schemas.microsoft.com/office/powerpoint/2010/main" val="23501003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7E2A8-CA4B-F60D-B4BC-2884A91052D2}"/>
              </a:ext>
            </a:extLst>
          </p:cNvPr>
          <p:cNvSpPr>
            <a:spLocks noGrp="1"/>
          </p:cNvSpPr>
          <p:nvPr>
            <p:ph type="ctrTitle"/>
          </p:nvPr>
        </p:nvSpPr>
        <p:spPr>
          <a:xfrm>
            <a:off x="1524000" y="1122363"/>
            <a:ext cx="9144000" cy="2054591"/>
          </a:xfrm>
        </p:spPr>
        <p:txBody>
          <a:bodyPr>
            <a:normAutofit/>
          </a:bodyPr>
          <a:lstStyle/>
          <a:p>
            <a:r>
              <a:rPr lang="en-US" dirty="0"/>
              <a:t>CDOC Self Bond Process</a:t>
            </a:r>
            <a:br>
              <a:rPr lang="en-US" dirty="0"/>
            </a:br>
            <a:r>
              <a:rPr lang="en-US" dirty="0"/>
              <a:t> AD 3.7 </a:t>
            </a:r>
          </a:p>
        </p:txBody>
      </p:sp>
    </p:spTree>
    <p:extLst>
      <p:ext uri="{BB962C8B-B14F-4D97-AF65-F5344CB8AC3E}">
        <p14:creationId xmlns:p14="http://schemas.microsoft.com/office/powerpoint/2010/main" val="24283751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2DD1A-1BAD-C87C-FD53-CC358C429858}"/>
              </a:ext>
            </a:extLst>
          </p:cNvPr>
          <p:cNvSpPr>
            <a:spLocks noGrp="1"/>
          </p:cNvSpPr>
          <p:nvPr>
            <p:ph type="title"/>
          </p:nvPr>
        </p:nvSpPr>
        <p:spPr/>
        <p:txBody>
          <a:bodyPr/>
          <a:lstStyle/>
          <a:p>
            <a:r>
              <a:rPr lang="en-US" dirty="0"/>
              <a:t>Self Bond Out</a:t>
            </a:r>
          </a:p>
        </p:txBody>
      </p:sp>
      <p:sp>
        <p:nvSpPr>
          <p:cNvPr id="3" name="Content Placeholder 2">
            <a:extLst>
              <a:ext uri="{FF2B5EF4-FFF2-40B4-BE49-F238E27FC236}">
                <a16:creationId xmlns:a16="http://schemas.microsoft.com/office/drawing/2014/main" id="{6E90434F-48BB-76C4-B006-C1544F902ED1}"/>
              </a:ext>
            </a:extLst>
          </p:cNvPr>
          <p:cNvSpPr>
            <a:spLocks noGrp="1"/>
          </p:cNvSpPr>
          <p:nvPr>
            <p:ph idx="1"/>
          </p:nvPr>
        </p:nvSpPr>
        <p:spPr/>
        <p:txBody>
          <a:bodyPr/>
          <a:lstStyle/>
          <a:p>
            <a:pPr marL="0" indent="0">
              <a:buNone/>
            </a:pPr>
            <a:endParaRPr lang="en-US" dirty="0"/>
          </a:p>
          <a:p>
            <a:r>
              <a:rPr lang="en-US" b="1" dirty="0"/>
              <a:t>In order for an inmate to post their own bond the procedures listed below must be completed accurately.  There must be communication between the facility and the Inmate Trust Fund Unit.  </a:t>
            </a:r>
            <a:r>
              <a:rPr lang="en-US" b="1" dirty="0">
                <a:solidFill>
                  <a:srgbClr val="FF0000"/>
                </a:solidFill>
              </a:rPr>
              <a:t>860-692-7670</a:t>
            </a:r>
            <a:endParaRPr lang="en-US" dirty="0">
              <a:solidFill>
                <a:srgbClr val="FF0000"/>
              </a:solidFill>
            </a:endParaRPr>
          </a:p>
          <a:p>
            <a:endParaRPr lang="en-US" dirty="0"/>
          </a:p>
        </p:txBody>
      </p:sp>
    </p:spTree>
    <p:extLst>
      <p:ext uri="{BB962C8B-B14F-4D97-AF65-F5344CB8AC3E}">
        <p14:creationId xmlns:p14="http://schemas.microsoft.com/office/powerpoint/2010/main" val="2411518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C608BEB-860E-4094-8511-78603564A7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5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43185202-3554-D169-97A8-94DAC0C01F65}"/>
              </a:ext>
            </a:extLst>
          </p:cNvPr>
          <p:cNvSpPr>
            <a:spLocks noGrp="1"/>
          </p:cNvSpPr>
          <p:nvPr>
            <p:ph type="title"/>
          </p:nvPr>
        </p:nvSpPr>
        <p:spPr>
          <a:xfrm>
            <a:off x="838200" y="1412488"/>
            <a:ext cx="2899189" cy="4363844"/>
          </a:xfrm>
        </p:spPr>
        <p:txBody>
          <a:bodyPr anchor="t">
            <a:normAutofit/>
          </a:bodyPr>
          <a:lstStyle/>
          <a:p>
            <a:r>
              <a:rPr lang="en-US" sz="4000" b="1" u="sng">
                <a:solidFill>
                  <a:srgbClr val="FFFFFF"/>
                </a:solidFill>
              </a:rPr>
              <a:t>No Partial Bonds are accepted</a:t>
            </a:r>
            <a:br>
              <a:rPr lang="en-US" sz="4000">
                <a:solidFill>
                  <a:srgbClr val="FFFFFF"/>
                </a:solidFill>
              </a:rPr>
            </a:br>
            <a:r>
              <a:rPr lang="en-US" sz="4000">
                <a:solidFill>
                  <a:srgbClr val="FFFFFF"/>
                </a:solidFill>
              </a:rPr>
              <a:t>Initial steps</a:t>
            </a:r>
          </a:p>
        </p:txBody>
      </p:sp>
      <p:sp>
        <p:nvSpPr>
          <p:cNvPr id="5" name="Content Placeholder 4">
            <a:extLst>
              <a:ext uri="{FF2B5EF4-FFF2-40B4-BE49-F238E27FC236}">
                <a16:creationId xmlns:a16="http://schemas.microsoft.com/office/drawing/2014/main" id="{1B8518F3-8241-FB23-DD9D-797D8A2277A6}"/>
              </a:ext>
            </a:extLst>
          </p:cNvPr>
          <p:cNvSpPr>
            <a:spLocks noGrp="1"/>
          </p:cNvSpPr>
          <p:nvPr>
            <p:ph sz="half" idx="1"/>
          </p:nvPr>
        </p:nvSpPr>
        <p:spPr>
          <a:xfrm>
            <a:off x="4145289" y="987552"/>
            <a:ext cx="3662850" cy="4986528"/>
          </a:xfrm>
        </p:spPr>
        <p:txBody>
          <a:bodyPr>
            <a:normAutofit lnSpcReduction="10000"/>
          </a:bodyPr>
          <a:lstStyle/>
          <a:p>
            <a:r>
              <a:rPr lang="en-US" sz="1600" b="1" u="sng" dirty="0"/>
              <a:t>Facility Procedure</a:t>
            </a:r>
            <a:endParaRPr lang="en-US" sz="1600" dirty="0"/>
          </a:p>
          <a:p>
            <a:pPr marL="0" indent="0">
              <a:buNone/>
            </a:pPr>
            <a:r>
              <a:rPr lang="en-US" sz="1000" b="1" dirty="0"/>
              <a:t> </a:t>
            </a:r>
            <a:endParaRPr lang="en-US" sz="1200" dirty="0"/>
          </a:p>
          <a:p>
            <a:r>
              <a:rPr lang="en-US" sz="1200" dirty="0"/>
              <a:t>Inmate must fill out a Special Request form with his/her counselor</a:t>
            </a:r>
            <a:r>
              <a:rPr lang="en-US" sz="1200" b="1" dirty="0"/>
              <a:t>.  </a:t>
            </a:r>
            <a:endParaRPr lang="en-US" sz="1200" dirty="0"/>
          </a:p>
          <a:p>
            <a:r>
              <a:rPr lang="en-US" sz="1200" b="1" dirty="0"/>
              <a:t>Payee Information:  </a:t>
            </a:r>
            <a:r>
              <a:rPr lang="en-US" sz="1200" dirty="0"/>
              <a:t>Transfer to Bond Account</a:t>
            </a:r>
          </a:p>
          <a:p>
            <a:r>
              <a:rPr lang="en-US" sz="1200" b="1" dirty="0"/>
              <a:t>Reason:  </a:t>
            </a:r>
            <a:r>
              <a:rPr lang="en-US" sz="1200" dirty="0"/>
              <a:t>To pay bond</a:t>
            </a:r>
          </a:p>
          <a:p>
            <a:r>
              <a:rPr lang="en-US" sz="1200" b="1" dirty="0"/>
              <a:t>Amount: </a:t>
            </a:r>
            <a:r>
              <a:rPr lang="en-US" sz="1200" dirty="0"/>
              <a:t>Complete dollar amount</a:t>
            </a:r>
          </a:p>
          <a:p>
            <a:r>
              <a:rPr lang="en-US" sz="1200" b="1" dirty="0"/>
              <a:t>Inmate Signature: </a:t>
            </a:r>
            <a:r>
              <a:rPr lang="en-US" sz="1200" dirty="0"/>
              <a:t>Inmate must sign and date the Special Request in the presence of the counselor. </a:t>
            </a:r>
          </a:p>
          <a:p>
            <a:r>
              <a:rPr lang="en-US" sz="1200" b="1" dirty="0"/>
              <a:t>Counselor Signature: </a:t>
            </a:r>
            <a:r>
              <a:rPr lang="en-US" sz="1200" dirty="0"/>
              <a:t>Counselor must sign and date the Special Request</a:t>
            </a:r>
          </a:p>
          <a:p>
            <a:r>
              <a:rPr lang="en-US" sz="1200" b="1" dirty="0"/>
              <a:t>Approvals:  </a:t>
            </a:r>
            <a:r>
              <a:rPr lang="en-US" sz="1200" dirty="0"/>
              <a:t>as required by dollar amount</a:t>
            </a:r>
          </a:p>
          <a:p>
            <a:r>
              <a:rPr lang="en-US" sz="1200" b="1" dirty="0"/>
              <a:t>Warden/Dep. Warden: </a:t>
            </a:r>
            <a:r>
              <a:rPr lang="en-US" sz="1200" dirty="0"/>
              <a:t>Warden’s or designee signature is </a:t>
            </a:r>
            <a:r>
              <a:rPr lang="en-US" sz="1200" u="sng" dirty="0"/>
              <a:t>required</a:t>
            </a:r>
            <a:r>
              <a:rPr lang="en-US" sz="1200" dirty="0"/>
              <a:t>.</a:t>
            </a:r>
          </a:p>
          <a:p>
            <a:r>
              <a:rPr lang="en-US" sz="1200" dirty="0"/>
              <a:t>FAX to 860-692-7894 attention </a:t>
            </a:r>
          </a:p>
          <a:p>
            <a:r>
              <a:rPr lang="en-US" sz="1200" dirty="0"/>
              <a:t>Include the Counselor’s name, telephone #, FAX #, and record’s office number and FAX #</a:t>
            </a:r>
          </a:p>
          <a:p>
            <a:r>
              <a:rPr lang="en-US" sz="1200" dirty="0"/>
              <a:t>Counselor to give original copy of Special Request form and faxed copy of the Inmate Account Statement and Inmate Trust Fax Cover Sheet to the records office. </a:t>
            </a:r>
          </a:p>
          <a:p>
            <a:endParaRPr lang="en-US" sz="1000" dirty="0"/>
          </a:p>
        </p:txBody>
      </p:sp>
      <p:cxnSp>
        <p:nvCxnSpPr>
          <p:cNvPr id="13" name="Straight Connector 12">
            <a:extLst>
              <a:ext uri="{FF2B5EF4-FFF2-40B4-BE49-F238E27FC236}">
                <a16:creationId xmlns:a16="http://schemas.microsoft.com/office/drawing/2014/main" id="{1F16A8D4-FE87-4604-88B2-394B5D1EB4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1"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6" name="Content Placeholder 5">
            <a:extLst>
              <a:ext uri="{FF2B5EF4-FFF2-40B4-BE49-F238E27FC236}">
                <a16:creationId xmlns:a16="http://schemas.microsoft.com/office/drawing/2014/main" id="{B5E00563-DCA6-083A-D3D6-4397069DA407}"/>
              </a:ext>
            </a:extLst>
          </p:cNvPr>
          <p:cNvSpPr>
            <a:spLocks noGrp="1"/>
          </p:cNvSpPr>
          <p:nvPr>
            <p:ph sz="half" idx="2"/>
          </p:nvPr>
        </p:nvSpPr>
        <p:spPr>
          <a:xfrm>
            <a:off x="8451604" y="987552"/>
            <a:ext cx="3197701" cy="4788781"/>
          </a:xfrm>
        </p:spPr>
        <p:txBody>
          <a:bodyPr>
            <a:normAutofit lnSpcReduction="10000"/>
          </a:bodyPr>
          <a:lstStyle/>
          <a:p>
            <a:r>
              <a:rPr lang="en-US" sz="1600" b="1" dirty="0"/>
              <a:t>Inmate Trust Fund Procedures:</a:t>
            </a:r>
            <a:endParaRPr lang="en-US" sz="1600" dirty="0"/>
          </a:p>
          <a:p>
            <a:endParaRPr lang="en-US" sz="1100" dirty="0"/>
          </a:p>
          <a:p>
            <a:r>
              <a:rPr lang="en-US" sz="1200" dirty="0"/>
              <a:t>Review the Special Request form for accuracy, completeness, and signatures.</a:t>
            </a:r>
          </a:p>
          <a:p>
            <a:r>
              <a:rPr lang="en-US" sz="1200" dirty="0"/>
              <a:t>Call the facility Record’s Office to verify that the inmate is bonding out.</a:t>
            </a:r>
          </a:p>
          <a:p>
            <a:r>
              <a:rPr lang="en-US" sz="1200" dirty="0"/>
              <a:t>Transfer funds from the Inmate’s Spendable Account to the Bond Account.  Must be done by an FAO or above.</a:t>
            </a:r>
          </a:p>
          <a:p>
            <a:r>
              <a:rPr lang="en-US" sz="1200" dirty="0"/>
              <a:t>FAX a copy of the Inmate Account Statement indicating the Bond Account balance and dollar amount to confirm the transfer of funds back to the counselor.  </a:t>
            </a:r>
          </a:p>
          <a:p>
            <a:r>
              <a:rPr lang="en-US" sz="1200" dirty="0"/>
              <a:t>Place copy of faxed documents in daily work.  Give the original copy to the check   writer pending receipt of original Bond paper work </a:t>
            </a:r>
          </a:p>
          <a:p>
            <a:endParaRPr lang="en-US" sz="1100" dirty="0"/>
          </a:p>
        </p:txBody>
      </p:sp>
    </p:spTree>
    <p:extLst>
      <p:ext uri="{BB962C8B-B14F-4D97-AF65-F5344CB8AC3E}">
        <p14:creationId xmlns:p14="http://schemas.microsoft.com/office/powerpoint/2010/main" val="23090931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BDAC5B6-20CE-447F-8BA1-F2274AC7A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1D22B31-BF8F-446B-9009-8A251FB177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custGeom>
            <a:avLst/>
            <a:gdLst>
              <a:gd name="connsiteX0" fmla="*/ 3094406 w 12192000"/>
              <a:gd name="connsiteY0" fmla="*/ 283966 h 6858000"/>
              <a:gd name="connsiteX1" fmla="*/ 3038833 w 12192000"/>
              <a:gd name="connsiteY1" fmla="*/ 309661 h 6858000"/>
              <a:gd name="connsiteX2" fmla="*/ 3348384 w 12192000"/>
              <a:gd name="connsiteY2" fmla="*/ 406000 h 6858000"/>
              <a:gd name="connsiteX3" fmla="*/ 2864309 w 12192000"/>
              <a:gd name="connsiteY3" fmla="*/ 355295 h 6858000"/>
              <a:gd name="connsiteX4" fmla="*/ 2856039 w 12192000"/>
              <a:gd name="connsiteY4" fmla="*/ 388058 h 6858000"/>
              <a:gd name="connsiteX5" fmla="*/ 3405794 w 12192000"/>
              <a:gd name="connsiteY5" fmla="*/ 512089 h 6858000"/>
              <a:gd name="connsiteX6" fmla="*/ 3356651 w 12192000"/>
              <a:gd name="connsiteY6" fmla="*/ 531204 h 6858000"/>
              <a:gd name="connsiteX7" fmla="*/ 3064552 w 12192000"/>
              <a:gd name="connsiteY7" fmla="*/ 483228 h 6858000"/>
              <a:gd name="connsiteX8" fmla="*/ 3005765 w 12192000"/>
              <a:gd name="connsiteY8" fmla="*/ 495708 h 6858000"/>
              <a:gd name="connsiteX9" fmla="*/ 3034700 w 12192000"/>
              <a:gd name="connsiteY9" fmla="*/ 553823 h 6858000"/>
              <a:gd name="connsiteX10" fmla="*/ 3161459 w 12192000"/>
              <a:gd name="connsiteY10" fmla="*/ 576445 h 6858000"/>
              <a:gd name="connsiteX11" fmla="*/ 3358949 w 12192000"/>
              <a:gd name="connsiteY11" fmla="*/ 712961 h 6858000"/>
              <a:gd name="connsiteX12" fmla="*/ 3059960 w 12192000"/>
              <a:gd name="connsiteY12" fmla="*/ 696576 h 6858000"/>
              <a:gd name="connsiteX13" fmla="*/ 3007143 w 12192000"/>
              <a:gd name="connsiteY13" fmla="*/ 729732 h 6858000"/>
              <a:gd name="connsiteX14" fmla="*/ 2986935 w 12192000"/>
              <a:gd name="connsiteY14" fmla="*/ 772635 h 6858000"/>
              <a:gd name="connsiteX15" fmla="*/ 2871197 w 12192000"/>
              <a:gd name="connsiteY15" fmla="*/ 808127 h 6858000"/>
              <a:gd name="connsiteX16" fmla="*/ 3053071 w 12192000"/>
              <a:gd name="connsiteY16" fmla="*/ 847913 h 6858000"/>
              <a:gd name="connsiteX17" fmla="*/ 2858796 w 12192000"/>
              <a:gd name="connsiteY17" fmla="*/ 847913 h 6858000"/>
              <a:gd name="connsiteX18" fmla="*/ 2635588 w 12192000"/>
              <a:gd name="connsiteY18" fmla="*/ 820611 h 6858000"/>
              <a:gd name="connsiteX19" fmla="*/ 2397683 w 12192000"/>
              <a:gd name="connsiteY19" fmla="*/ 829190 h 6858000"/>
              <a:gd name="connsiteX20" fmla="*/ 1921874 w 12192000"/>
              <a:gd name="connsiteY20" fmla="*/ 778877 h 6858000"/>
              <a:gd name="connsiteX21" fmla="*/ 1695450 w 12192000"/>
              <a:gd name="connsiteY21" fmla="*/ 782386 h 6858000"/>
              <a:gd name="connsiteX22" fmla="*/ 2954324 w 12192000"/>
              <a:gd name="connsiteY22" fmla="*/ 1120940 h 6858000"/>
              <a:gd name="connsiteX23" fmla="*/ 2890028 w 12192000"/>
              <a:gd name="connsiteY23" fmla="*/ 1195435 h 6858000"/>
              <a:gd name="connsiteX24" fmla="*/ 3153652 w 12192000"/>
              <a:gd name="connsiteY24" fmla="*/ 1276563 h 6858000"/>
              <a:gd name="connsiteX25" fmla="*/ 3218410 w 12192000"/>
              <a:gd name="connsiteY25" fmla="*/ 1356911 h 6858000"/>
              <a:gd name="connsiteX26" fmla="*/ 3137118 w 12192000"/>
              <a:gd name="connsiteY26" fmla="*/ 1349891 h 6858000"/>
              <a:gd name="connsiteX27" fmla="*/ 3067309 w 12192000"/>
              <a:gd name="connsiteY27" fmla="*/ 1365102 h 6858000"/>
              <a:gd name="connsiteX28" fmla="*/ 3096243 w 12192000"/>
              <a:gd name="connsiteY28" fmla="*/ 1467292 h 6858000"/>
              <a:gd name="connsiteX29" fmla="*/ 3468716 w 12192000"/>
              <a:gd name="connsiteY29" fmla="*/ 1599125 h 6858000"/>
              <a:gd name="connsiteX30" fmla="*/ 3502241 w 12192000"/>
              <a:gd name="connsiteY30" fmla="*/ 1642029 h 6858000"/>
              <a:gd name="connsiteX31" fmla="*/ 3457692 w 12192000"/>
              <a:gd name="connsiteY31" fmla="*/ 1672453 h 6858000"/>
              <a:gd name="connsiteX32" fmla="*/ 3337362 w 12192000"/>
              <a:gd name="connsiteY32" fmla="*/ 1688053 h 6858000"/>
              <a:gd name="connsiteX33" fmla="*/ 3505915 w 12192000"/>
              <a:gd name="connsiteY33" fmla="*/ 1834318 h 6858000"/>
              <a:gd name="connsiteX34" fmla="*/ 3567458 w 12192000"/>
              <a:gd name="connsiteY34" fmla="*/ 1874880 h 6858000"/>
              <a:gd name="connsiteX35" fmla="*/ 3672634 w 12192000"/>
              <a:gd name="connsiteY35" fmla="*/ 1937678 h 6858000"/>
              <a:gd name="connsiteX36" fmla="*/ 3674470 w 12192000"/>
              <a:gd name="connsiteY36" fmla="*/ 1956789 h 6858000"/>
              <a:gd name="connsiteX37" fmla="*/ 3531176 w 12192000"/>
              <a:gd name="connsiteY37" fmla="*/ 2024266 h 6858000"/>
              <a:gd name="connsiteX38" fmla="*/ 3272604 w 12192000"/>
              <a:gd name="connsiteY38" fmla="*/ 2005933 h 6858000"/>
              <a:gd name="connsiteX39" fmla="*/ 3654720 w 12192000"/>
              <a:gd name="connsiteY39" fmla="*/ 2106564 h 6858000"/>
              <a:gd name="connsiteX40" fmla="*/ 2417892 w 12192000"/>
              <a:gd name="connsiteY40" fmla="*/ 1866690 h 6858000"/>
              <a:gd name="connsiteX41" fmla="*/ 2496888 w 12192000"/>
              <a:gd name="connsiteY41" fmla="*/ 1929487 h 6858000"/>
              <a:gd name="connsiteX42" fmla="*/ 2929526 w 12192000"/>
              <a:gd name="connsiteY42" fmla="*/ 2094862 h 6858000"/>
              <a:gd name="connsiteX43" fmla="*/ 3052152 w 12192000"/>
              <a:gd name="connsiteY43" fmla="*/ 2198613 h 6858000"/>
              <a:gd name="connsiteX44" fmla="*/ 3180748 w 12192000"/>
              <a:gd name="connsiteY44" fmla="*/ 2255948 h 6858000"/>
              <a:gd name="connsiteX45" fmla="*/ 3361244 w 12192000"/>
              <a:gd name="connsiteY45" fmla="*/ 2254777 h 6858000"/>
              <a:gd name="connsiteX46" fmla="*/ 3489382 w 12192000"/>
              <a:gd name="connsiteY46" fmla="*/ 2342926 h 6858000"/>
              <a:gd name="connsiteX47" fmla="*/ 3355733 w 12192000"/>
              <a:gd name="connsiteY47" fmla="*/ 2361649 h 6858000"/>
              <a:gd name="connsiteX48" fmla="*/ 3199121 w 12192000"/>
              <a:gd name="connsiteY48" fmla="*/ 2347216 h 6858000"/>
              <a:gd name="connsiteX49" fmla="*/ 2861091 w 12192000"/>
              <a:gd name="connsiteY49" fmla="*/ 2351896 h 6858000"/>
              <a:gd name="connsiteX50" fmla="*/ 2667278 w 12192000"/>
              <a:gd name="connsiteY50" fmla="*/ 2369058 h 6858000"/>
              <a:gd name="connsiteX51" fmla="*/ 2221781 w 12192000"/>
              <a:gd name="connsiteY51" fmla="*/ 2339805 h 6858000"/>
              <a:gd name="connsiteX52" fmla="*/ 2247961 w 12192000"/>
              <a:gd name="connsiteY52" fmla="*/ 2414693 h 6858000"/>
              <a:gd name="connsiteX53" fmla="*/ 2231425 w 12192000"/>
              <a:gd name="connsiteY53" fmla="*/ 2479828 h 6858000"/>
              <a:gd name="connsiteX54" fmla="*/ 2224996 w 12192000"/>
              <a:gd name="connsiteY54" fmla="*/ 2621414 h 6858000"/>
              <a:gd name="connsiteX55" fmla="*/ 2229131 w 12192000"/>
              <a:gd name="connsiteY55" fmla="*/ 2644426 h 6858000"/>
              <a:gd name="connsiteX56" fmla="*/ 2129466 w 12192000"/>
              <a:gd name="connsiteY56" fmla="*/ 2659247 h 6858000"/>
              <a:gd name="connsiteX57" fmla="*/ 2723312 w 12192000"/>
              <a:gd name="connsiteY57" fmla="*/ 2953726 h 6858000"/>
              <a:gd name="connsiteX58" fmla="*/ 2326496 w 12192000"/>
              <a:gd name="connsiteY58" fmla="*/ 2878838 h 6858000"/>
              <a:gd name="connsiteX59" fmla="*/ 2272759 w 12192000"/>
              <a:gd name="connsiteY59" fmla="*/ 3002480 h 6858000"/>
              <a:gd name="connsiteX60" fmla="*/ 2459226 w 12192000"/>
              <a:gd name="connsiteY60" fmla="*/ 3112471 h 6858000"/>
              <a:gd name="connsiteX61" fmla="*/ 2528117 w 12192000"/>
              <a:gd name="connsiteY61" fmla="*/ 3330111 h 6858000"/>
              <a:gd name="connsiteX62" fmla="*/ 2494590 w 12192000"/>
              <a:gd name="connsiteY62" fmla="*/ 3529029 h 6858000"/>
              <a:gd name="connsiteX63" fmla="*/ 2414677 w 12192000"/>
              <a:gd name="connsiteY63" fmla="*/ 3592215 h 6858000"/>
              <a:gd name="connsiteX64" fmla="*/ 2298940 w 12192000"/>
              <a:gd name="connsiteY64" fmla="*/ 3705716 h 6858000"/>
              <a:gd name="connsiteX65" fmla="*/ 2227294 w 12192000"/>
              <a:gd name="connsiteY65" fmla="*/ 3775921 h 6858000"/>
              <a:gd name="connsiteX66" fmla="*/ 1978366 w 12192000"/>
              <a:gd name="connsiteY66" fmla="*/ 3748620 h 6858000"/>
              <a:gd name="connsiteX67" fmla="*/ 2310421 w 12192000"/>
              <a:gd name="connsiteY67" fmla="*/ 3926868 h 6858000"/>
              <a:gd name="connsiteX68" fmla="*/ 2041285 w 12192000"/>
              <a:gd name="connsiteY68" fmla="*/ 3904635 h 6858000"/>
              <a:gd name="connsiteX69" fmla="*/ 1953565 w 12192000"/>
              <a:gd name="connsiteY69" fmla="*/ 3917116 h 6858000"/>
              <a:gd name="connsiteX70" fmla="*/ 2003623 w 12192000"/>
              <a:gd name="connsiteY70" fmla="*/ 3974842 h 6858000"/>
              <a:gd name="connsiteX71" fmla="*/ 2201114 w 12192000"/>
              <a:gd name="connsiteY71" fmla="*/ 4072742 h 6858000"/>
              <a:gd name="connsiteX72" fmla="*/ 2608032 w 12192000"/>
              <a:gd name="connsiteY72" fmla="*/ 4337967 h 6858000"/>
              <a:gd name="connsiteX73" fmla="*/ 2213973 w 12192000"/>
              <a:gd name="connsiteY73" fmla="*/ 4216277 h 6858000"/>
              <a:gd name="connsiteX74" fmla="*/ 2629158 w 12192000"/>
              <a:gd name="connsiteY74" fmla="*/ 4488911 h 6858000"/>
              <a:gd name="connsiteX75" fmla="*/ 2721471 w 12192000"/>
              <a:gd name="connsiteY75" fmla="*/ 4579399 h 6858000"/>
              <a:gd name="connsiteX76" fmla="*/ 2907939 w 12192000"/>
              <a:gd name="connsiteY76" fmla="*/ 4804062 h 6858000"/>
              <a:gd name="connsiteX77" fmla="*/ 2898753 w 12192000"/>
              <a:gd name="connsiteY77" fmla="*/ 4829414 h 6858000"/>
              <a:gd name="connsiteX78" fmla="*/ 2683352 w 12192000"/>
              <a:gd name="connsiteY78" fmla="*/ 4793141 h 6858000"/>
              <a:gd name="connsiteX79" fmla="*/ 2962594 w 12192000"/>
              <a:gd name="connsiteY79" fmla="*/ 4981920 h 6858000"/>
              <a:gd name="connsiteX80" fmla="*/ 3251019 w 12192000"/>
              <a:gd name="connsiteY80" fmla="*/ 5127012 h 6858000"/>
              <a:gd name="connsiteX81" fmla="*/ 3046180 w 12192000"/>
              <a:gd name="connsiteY81" fmla="*/ 5104781 h 6858000"/>
              <a:gd name="connsiteX82" fmla="*/ 2764646 w 12192000"/>
              <a:gd name="connsiteY82" fmla="*/ 5021703 h 6858000"/>
              <a:gd name="connsiteX83" fmla="*/ 2666820 w 12192000"/>
              <a:gd name="connsiteY83" fmla="*/ 5052905 h 6858000"/>
              <a:gd name="connsiteX84" fmla="*/ 2933657 w 12192000"/>
              <a:gd name="connsiteY84" fmla="*/ 5190198 h 6858000"/>
              <a:gd name="connsiteX85" fmla="*/ 3086598 w 12192000"/>
              <a:gd name="connsiteY85" fmla="*/ 5253776 h 6858000"/>
              <a:gd name="connsiteX86" fmla="*/ 3147680 w 12192000"/>
              <a:gd name="connsiteY86" fmla="*/ 5302531 h 6858000"/>
              <a:gd name="connsiteX87" fmla="*/ 3322204 w 12192000"/>
              <a:gd name="connsiteY87" fmla="*/ 5476487 h 6858000"/>
              <a:gd name="connsiteX88" fmla="*/ 3834758 w 12192000"/>
              <a:gd name="connsiteY88" fmla="*/ 5666434 h 6858000"/>
              <a:gd name="connsiteX89" fmla="*/ 4314240 w 12192000"/>
              <a:gd name="connsiteY89" fmla="*/ 5902409 h 6858000"/>
              <a:gd name="connsiteX90" fmla="*/ 4688552 w 12192000"/>
              <a:gd name="connsiteY90" fmla="*/ 6049453 h 6858000"/>
              <a:gd name="connsiteX91" fmla="*/ 5634660 w 12192000"/>
              <a:gd name="connsiteY91" fmla="*/ 6238620 h 6858000"/>
              <a:gd name="connsiteX92" fmla="*/ 9222980 w 12192000"/>
              <a:gd name="connsiteY92" fmla="*/ 4955397 h 6858000"/>
              <a:gd name="connsiteX93" fmla="*/ 9268448 w 12192000"/>
              <a:gd name="connsiteY93" fmla="*/ 4917173 h 6858000"/>
              <a:gd name="connsiteX94" fmla="*/ 9442512 w 12192000"/>
              <a:gd name="connsiteY94" fmla="*/ 4773251 h 6858000"/>
              <a:gd name="connsiteX95" fmla="*/ 9590400 w 12192000"/>
              <a:gd name="connsiteY95" fmla="*/ 4643756 h 6858000"/>
              <a:gd name="connsiteX96" fmla="*/ 9513242 w 12192000"/>
              <a:gd name="connsiteY96" fmla="*/ 4600073 h 6858000"/>
              <a:gd name="connsiteX97" fmla="*/ 9617498 w 12192000"/>
              <a:gd name="connsiteY97" fmla="*/ 4476430 h 6858000"/>
              <a:gd name="connsiteX98" fmla="*/ 9949094 w 12192000"/>
              <a:gd name="connsiteY98" fmla="*/ 4095364 h 6858000"/>
              <a:gd name="connsiteX99" fmla="*/ 10094686 w 12192000"/>
              <a:gd name="connsiteY99" fmla="*/ 4011507 h 6858000"/>
              <a:gd name="connsiteX100" fmla="*/ 10271967 w 12192000"/>
              <a:gd name="connsiteY100" fmla="*/ 3800497 h 6858000"/>
              <a:gd name="connsiteX101" fmla="*/ 10297226 w 12192000"/>
              <a:gd name="connsiteY101" fmla="*/ 3751742 h 6858000"/>
              <a:gd name="connsiteX102" fmla="*/ 10260943 w 12192000"/>
              <a:gd name="connsiteY102" fmla="*/ 3689723 h 6858000"/>
              <a:gd name="connsiteX103" fmla="*/ 10233847 w 12192000"/>
              <a:gd name="connsiteY103" fmla="*/ 3627319 h 6858000"/>
              <a:gd name="connsiteX104" fmla="*/ 10269209 w 12192000"/>
              <a:gd name="connsiteY104" fmla="*/ 3608986 h 6858000"/>
              <a:gd name="connsiteX105" fmla="*/ 10496550 w 12192000"/>
              <a:gd name="connsiteY105" fmla="*/ 3577393 h 6858000"/>
              <a:gd name="connsiteX106" fmla="*/ 10364738 w 12192000"/>
              <a:gd name="connsiteY106" fmla="*/ 3458823 h 6858000"/>
              <a:gd name="connsiteX107" fmla="*/ 10132346 w 12192000"/>
              <a:gd name="connsiteY107" fmla="*/ 3282137 h 6858000"/>
              <a:gd name="connsiteX108" fmla="*/ 10026712 w 12192000"/>
              <a:gd name="connsiteY108" fmla="*/ 3156543 h 6858000"/>
              <a:gd name="connsiteX109" fmla="*/ 10014312 w 12192000"/>
              <a:gd name="connsiteY109" fmla="*/ 3044213 h 6858000"/>
              <a:gd name="connsiteX110" fmla="*/ 9806718 w 12192000"/>
              <a:gd name="connsiteY110" fmla="*/ 2977907 h 6858000"/>
              <a:gd name="connsiteX111" fmla="*/ 10001912 w 12192000"/>
              <a:gd name="connsiteY111" fmla="*/ 2740374 h 6858000"/>
              <a:gd name="connsiteX112" fmla="*/ 10021662 w 12192000"/>
              <a:gd name="connsiteY112" fmla="*/ 2691231 h 6858000"/>
              <a:gd name="connsiteX113" fmla="*/ 9904546 w 12192000"/>
              <a:gd name="connsiteY113" fmla="*/ 2515322 h 6858000"/>
              <a:gd name="connsiteX114" fmla="*/ 9885256 w 12192000"/>
              <a:gd name="connsiteY114" fmla="*/ 2487240 h 6858000"/>
              <a:gd name="connsiteX115" fmla="*/ 9842085 w 12192000"/>
              <a:gd name="connsiteY115" fmla="*/ 2431074 h 6858000"/>
              <a:gd name="connsiteX116" fmla="*/ 9718078 w 12192000"/>
              <a:gd name="connsiteY116" fmla="*/ 2417424 h 6858000"/>
              <a:gd name="connsiteX117" fmla="*/ 9782378 w 12192000"/>
              <a:gd name="connsiteY117" fmla="*/ 2377641 h 6858000"/>
              <a:gd name="connsiteX118" fmla="*/ 9907302 w 12192000"/>
              <a:gd name="connsiteY118" fmla="*/ 2243078 h 6858000"/>
              <a:gd name="connsiteX119" fmla="*/ 9824171 w 12192000"/>
              <a:gd name="connsiteY119" fmla="*/ 2114365 h 6858000"/>
              <a:gd name="connsiteX120" fmla="*/ 9818662 w 12192000"/>
              <a:gd name="connsiteY120" fmla="*/ 2043377 h 6858000"/>
              <a:gd name="connsiteX121" fmla="*/ 9958740 w 12192000"/>
              <a:gd name="connsiteY121" fmla="*/ 1952499 h 6858000"/>
              <a:gd name="connsiteX122" fmla="*/ 10064374 w 12192000"/>
              <a:gd name="connsiteY122" fmla="*/ 1916615 h 6858000"/>
              <a:gd name="connsiteX123" fmla="*/ 10113055 w 12192000"/>
              <a:gd name="connsiteY123" fmla="*/ 1865131 h 6858000"/>
              <a:gd name="connsiteX124" fmla="*/ 10055646 w 12192000"/>
              <a:gd name="connsiteY124" fmla="*/ 1822227 h 6858000"/>
              <a:gd name="connsiteX125" fmla="*/ 9800748 w 12192000"/>
              <a:gd name="connsiteY125" fmla="*/ 1720036 h 6858000"/>
              <a:gd name="connsiteX126" fmla="*/ 9938071 w 12192000"/>
              <a:gd name="connsiteY126" fmla="*/ 1634617 h 6858000"/>
              <a:gd name="connsiteX127" fmla="*/ 9220224 w 12192000"/>
              <a:gd name="connsiteY127" fmla="*/ 1231709 h 6858000"/>
              <a:gd name="connsiteX128" fmla="*/ 9133419 w 12192000"/>
              <a:gd name="connsiteY128" fmla="*/ 1170083 h 6858000"/>
              <a:gd name="connsiteX129" fmla="*/ 8672768 w 12192000"/>
              <a:gd name="connsiteY129" fmla="*/ 1020699 h 6858000"/>
              <a:gd name="connsiteX130" fmla="*/ 8198797 w 12192000"/>
              <a:gd name="connsiteY130" fmla="*/ 915000 h 6858000"/>
              <a:gd name="connsiteX131" fmla="*/ 8528095 w 12192000"/>
              <a:gd name="connsiteY131" fmla="*/ 691898 h 6858000"/>
              <a:gd name="connsiteX132" fmla="*/ 8025190 w 12192000"/>
              <a:gd name="connsiteY132" fmla="*/ 640021 h 6858000"/>
              <a:gd name="connsiteX133" fmla="*/ 7976047 w 12192000"/>
              <a:gd name="connsiteY133" fmla="*/ 641584 h 6858000"/>
              <a:gd name="connsiteX134" fmla="*/ 6988604 w 12192000"/>
              <a:gd name="connsiteY134" fmla="*/ 607260 h 6858000"/>
              <a:gd name="connsiteX135" fmla="*/ 5573116 w 12192000"/>
              <a:gd name="connsiteY135" fmla="*/ 493368 h 6858000"/>
              <a:gd name="connsiteX136" fmla="*/ 4401503 w 12192000"/>
              <a:gd name="connsiteY136" fmla="*/ 425112 h 6858000"/>
              <a:gd name="connsiteX137" fmla="*/ 3154109 w 12192000"/>
              <a:gd name="connsiteY137" fmla="*/ 292499 h 6858000"/>
              <a:gd name="connsiteX138" fmla="*/ 3094406 w 12192000"/>
              <a:gd name="connsiteY138" fmla="*/ 283966 h 6858000"/>
              <a:gd name="connsiteX139" fmla="*/ 0 w 12192000"/>
              <a:gd name="connsiteY139" fmla="*/ 0 h 6858000"/>
              <a:gd name="connsiteX140" fmla="*/ 12192000 w 12192000"/>
              <a:gd name="connsiteY140" fmla="*/ 0 h 6858000"/>
              <a:gd name="connsiteX141" fmla="*/ 12192000 w 12192000"/>
              <a:gd name="connsiteY141" fmla="*/ 6858000 h 6858000"/>
              <a:gd name="connsiteX142" fmla="*/ 0 w 12192000"/>
              <a:gd name="connsiteY142"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Lst>
            <a:rect l="l" t="t" r="r" b="b"/>
            <a:pathLst>
              <a:path w="12192000" h="6858000">
                <a:moveTo>
                  <a:pt x="3094406" y="283966"/>
                </a:moveTo>
                <a:cubicBezTo>
                  <a:pt x="3074312" y="283528"/>
                  <a:pt x="3054907" y="288795"/>
                  <a:pt x="3038833" y="309661"/>
                </a:cubicBezTo>
                <a:cubicBezTo>
                  <a:pt x="3124259" y="364657"/>
                  <a:pt x="3233105" y="343983"/>
                  <a:pt x="3348384" y="406000"/>
                </a:cubicBezTo>
                <a:cubicBezTo>
                  <a:pt x="3161001" y="386497"/>
                  <a:pt x="3012653" y="370896"/>
                  <a:pt x="2864309" y="355295"/>
                </a:cubicBezTo>
                <a:cubicBezTo>
                  <a:pt x="2861553" y="366216"/>
                  <a:pt x="2858796" y="377136"/>
                  <a:pt x="2856039" y="388058"/>
                </a:cubicBezTo>
                <a:cubicBezTo>
                  <a:pt x="3045722" y="411070"/>
                  <a:pt x="3221166" y="470356"/>
                  <a:pt x="3405794" y="512089"/>
                </a:cubicBezTo>
                <a:cubicBezTo>
                  <a:pt x="3388799" y="537835"/>
                  <a:pt x="3371808" y="532763"/>
                  <a:pt x="3356651" y="531204"/>
                </a:cubicBezTo>
                <a:cubicBezTo>
                  <a:pt x="3257907" y="521062"/>
                  <a:pt x="3159164" y="510922"/>
                  <a:pt x="3064552" y="483228"/>
                </a:cubicBezTo>
                <a:cubicBezTo>
                  <a:pt x="3043427" y="476987"/>
                  <a:pt x="3017704" y="476987"/>
                  <a:pt x="3005765" y="495708"/>
                </a:cubicBezTo>
                <a:cubicBezTo>
                  <a:pt x="2988771" y="522231"/>
                  <a:pt x="3013113" y="539393"/>
                  <a:pt x="3034700" y="553823"/>
                </a:cubicBezTo>
                <a:cubicBezTo>
                  <a:pt x="3072360" y="578787"/>
                  <a:pt x="3117827" y="571767"/>
                  <a:pt x="3161459" y="576445"/>
                </a:cubicBezTo>
                <a:cubicBezTo>
                  <a:pt x="3277655" y="588537"/>
                  <a:pt x="3333228" y="626370"/>
                  <a:pt x="3358949" y="712961"/>
                </a:cubicBezTo>
                <a:cubicBezTo>
                  <a:pt x="3256987" y="677857"/>
                  <a:pt x="3158703" y="721151"/>
                  <a:pt x="3059960" y="696576"/>
                </a:cubicBezTo>
                <a:cubicBezTo>
                  <a:pt x="3034240" y="690338"/>
                  <a:pt x="2993364" y="699698"/>
                  <a:pt x="3007143" y="729732"/>
                </a:cubicBezTo>
                <a:cubicBezTo>
                  <a:pt x="3020003" y="757814"/>
                  <a:pt x="3062716" y="778096"/>
                  <a:pt x="2986935" y="772635"/>
                </a:cubicBezTo>
                <a:cubicBezTo>
                  <a:pt x="2932740" y="768735"/>
                  <a:pt x="2826647" y="800329"/>
                  <a:pt x="2871197" y="808127"/>
                </a:cubicBezTo>
                <a:cubicBezTo>
                  <a:pt x="2927228" y="817881"/>
                  <a:pt x="2981883" y="831921"/>
                  <a:pt x="3053071" y="847913"/>
                </a:cubicBezTo>
                <a:cubicBezTo>
                  <a:pt x="2974533" y="874043"/>
                  <a:pt x="2918042" y="868584"/>
                  <a:pt x="2858796" y="847913"/>
                </a:cubicBezTo>
                <a:cubicBezTo>
                  <a:pt x="2787150" y="822949"/>
                  <a:pt x="2693916" y="792528"/>
                  <a:pt x="2635588" y="820611"/>
                </a:cubicBezTo>
                <a:cubicBezTo>
                  <a:pt x="2548326" y="862734"/>
                  <a:pt x="2475760" y="836211"/>
                  <a:pt x="2397683" y="829190"/>
                </a:cubicBezTo>
                <a:cubicBezTo>
                  <a:pt x="2238775" y="814759"/>
                  <a:pt x="2081241" y="790576"/>
                  <a:pt x="1921874" y="778877"/>
                </a:cubicBezTo>
                <a:cubicBezTo>
                  <a:pt x="1858036" y="774195"/>
                  <a:pt x="1789143" y="751964"/>
                  <a:pt x="1695450" y="782386"/>
                </a:cubicBezTo>
                <a:cubicBezTo>
                  <a:pt x="2119822" y="938012"/>
                  <a:pt x="2575423" y="928262"/>
                  <a:pt x="2954324" y="1120940"/>
                </a:cubicBezTo>
                <a:cubicBezTo>
                  <a:pt x="2938251" y="1139269"/>
                  <a:pt x="2856502" y="1191535"/>
                  <a:pt x="2890028" y="1195435"/>
                </a:cubicBezTo>
                <a:cubicBezTo>
                  <a:pt x="2984178" y="1206748"/>
                  <a:pt x="3067767" y="1244971"/>
                  <a:pt x="3153652" y="1276563"/>
                </a:cubicBezTo>
                <a:cubicBezTo>
                  <a:pt x="3190855" y="1290216"/>
                  <a:pt x="3235862" y="1308157"/>
                  <a:pt x="3218410" y="1356911"/>
                </a:cubicBezTo>
                <a:cubicBezTo>
                  <a:pt x="3186719" y="1370562"/>
                  <a:pt x="3163296" y="1351451"/>
                  <a:pt x="3137118" y="1349891"/>
                </a:cubicBezTo>
                <a:cubicBezTo>
                  <a:pt x="3110480" y="1348331"/>
                  <a:pt x="3050773" y="1358471"/>
                  <a:pt x="3067309" y="1365102"/>
                </a:cubicBezTo>
                <a:cubicBezTo>
                  <a:pt x="3142629" y="1395136"/>
                  <a:pt x="3007143" y="1467292"/>
                  <a:pt x="3096243" y="1467292"/>
                </a:cubicBezTo>
                <a:cubicBezTo>
                  <a:pt x="3245506" y="1467681"/>
                  <a:pt x="3324961" y="1595613"/>
                  <a:pt x="3468716" y="1599125"/>
                </a:cubicBezTo>
                <a:cubicBezTo>
                  <a:pt x="3491677" y="1599513"/>
                  <a:pt x="3502700" y="1622137"/>
                  <a:pt x="3502241" y="1642029"/>
                </a:cubicBezTo>
                <a:cubicBezTo>
                  <a:pt x="3502241" y="1665822"/>
                  <a:pt x="3481116" y="1670112"/>
                  <a:pt x="3457692" y="1672453"/>
                </a:cubicBezTo>
                <a:cubicBezTo>
                  <a:pt x="3421868" y="1675962"/>
                  <a:pt x="3384667" y="1642029"/>
                  <a:pt x="3337362" y="1688053"/>
                </a:cubicBezTo>
                <a:cubicBezTo>
                  <a:pt x="3422329" y="1714966"/>
                  <a:pt x="3507294" y="1741878"/>
                  <a:pt x="3505915" y="1834318"/>
                </a:cubicBezTo>
                <a:cubicBezTo>
                  <a:pt x="3505457" y="1859279"/>
                  <a:pt x="3540820" y="1868640"/>
                  <a:pt x="3567458" y="1874880"/>
                </a:cubicBezTo>
                <a:cubicBezTo>
                  <a:pt x="3611549" y="1885023"/>
                  <a:pt x="3648750" y="1902965"/>
                  <a:pt x="3672634" y="1937678"/>
                </a:cubicBezTo>
                <a:cubicBezTo>
                  <a:pt x="3672172" y="1944308"/>
                  <a:pt x="3671715" y="1951329"/>
                  <a:pt x="3674470" y="1956789"/>
                </a:cubicBezTo>
                <a:cubicBezTo>
                  <a:pt x="3666664" y="2040646"/>
                  <a:pt x="3602363" y="2038306"/>
                  <a:pt x="3531176" y="2024266"/>
                </a:cubicBezTo>
                <a:cubicBezTo>
                  <a:pt x="3446211" y="2007103"/>
                  <a:pt x="3362164" y="1975900"/>
                  <a:pt x="3272604" y="2005933"/>
                </a:cubicBezTo>
                <a:cubicBezTo>
                  <a:pt x="3398905" y="2046107"/>
                  <a:pt x="3536229" y="2049228"/>
                  <a:pt x="3654720" y="2106564"/>
                </a:cubicBezTo>
                <a:cubicBezTo>
                  <a:pt x="3221166" y="2117095"/>
                  <a:pt x="2838130" y="1936116"/>
                  <a:pt x="2417892" y="1866690"/>
                </a:cubicBezTo>
                <a:cubicBezTo>
                  <a:pt x="2432130" y="1913105"/>
                  <a:pt x="2466114" y="1922465"/>
                  <a:pt x="2496888" y="1929487"/>
                </a:cubicBezTo>
                <a:cubicBezTo>
                  <a:pt x="2652123" y="1964590"/>
                  <a:pt x="2788067" y="2034408"/>
                  <a:pt x="2929526" y="2094862"/>
                </a:cubicBezTo>
                <a:cubicBezTo>
                  <a:pt x="2987851" y="2119825"/>
                  <a:pt x="3030106" y="2144789"/>
                  <a:pt x="3052152" y="2198613"/>
                </a:cubicBezTo>
                <a:cubicBezTo>
                  <a:pt x="3071903" y="2247367"/>
                  <a:pt x="3110021" y="2269990"/>
                  <a:pt x="3180748" y="2255948"/>
                </a:cubicBezTo>
                <a:cubicBezTo>
                  <a:pt x="3238157" y="2244246"/>
                  <a:pt x="3301078" y="2250487"/>
                  <a:pt x="3361244" y="2254777"/>
                </a:cubicBezTo>
                <a:cubicBezTo>
                  <a:pt x="3430596" y="2259459"/>
                  <a:pt x="3508213" y="2314455"/>
                  <a:pt x="3489382" y="2342926"/>
                </a:cubicBezTo>
                <a:cubicBezTo>
                  <a:pt x="3457233" y="2391292"/>
                  <a:pt x="3403498" y="2367110"/>
                  <a:pt x="3355733" y="2361649"/>
                </a:cubicBezTo>
                <a:cubicBezTo>
                  <a:pt x="3301537" y="2355018"/>
                  <a:pt x="3200957" y="2341367"/>
                  <a:pt x="3199121" y="2347216"/>
                </a:cubicBezTo>
                <a:cubicBezTo>
                  <a:pt x="3163754" y="2468518"/>
                  <a:pt x="2914827" y="2362819"/>
                  <a:pt x="2861091" y="2351896"/>
                </a:cubicBezTo>
                <a:cubicBezTo>
                  <a:pt x="2794038" y="2338245"/>
                  <a:pt x="2731116" y="2363208"/>
                  <a:pt x="2667278" y="2369058"/>
                </a:cubicBezTo>
                <a:cubicBezTo>
                  <a:pt x="2610328" y="2374518"/>
                  <a:pt x="2288376" y="2391292"/>
                  <a:pt x="2221781" y="2339805"/>
                </a:cubicBezTo>
                <a:cubicBezTo>
                  <a:pt x="2212595" y="2379978"/>
                  <a:pt x="2231884" y="2396361"/>
                  <a:pt x="2247961" y="2414693"/>
                </a:cubicBezTo>
                <a:cubicBezTo>
                  <a:pt x="2270465" y="2440824"/>
                  <a:pt x="2274138" y="2459157"/>
                  <a:pt x="2231425" y="2479828"/>
                </a:cubicBezTo>
                <a:cubicBezTo>
                  <a:pt x="2109717" y="2539115"/>
                  <a:pt x="2111557" y="2541065"/>
                  <a:pt x="2224996" y="2621414"/>
                </a:cubicBezTo>
                <a:cubicBezTo>
                  <a:pt x="2230509" y="2624923"/>
                  <a:pt x="2228211" y="2636624"/>
                  <a:pt x="2229131" y="2644426"/>
                </a:cubicBezTo>
                <a:cubicBezTo>
                  <a:pt x="2199276" y="2656906"/>
                  <a:pt x="2164373" y="2625703"/>
                  <a:pt x="2129466" y="2659247"/>
                </a:cubicBezTo>
                <a:cubicBezTo>
                  <a:pt x="2281487" y="2806680"/>
                  <a:pt x="2513421" y="2842953"/>
                  <a:pt x="2723312" y="2953726"/>
                </a:cubicBezTo>
                <a:cubicBezTo>
                  <a:pt x="2553377" y="2990389"/>
                  <a:pt x="2451419" y="2862456"/>
                  <a:pt x="2326496" y="2878838"/>
                </a:cubicBezTo>
                <a:cubicBezTo>
                  <a:pt x="2264036" y="2919012"/>
                  <a:pt x="2449582" y="2983367"/>
                  <a:pt x="2272759" y="3002480"/>
                </a:cubicBezTo>
                <a:cubicBezTo>
                  <a:pt x="2349461" y="3037583"/>
                  <a:pt x="2406411" y="3071905"/>
                  <a:pt x="2459226" y="3112471"/>
                </a:cubicBezTo>
                <a:cubicBezTo>
                  <a:pt x="2553377" y="3185016"/>
                  <a:pt x="2571749" y="3232602"/>
                  <a:pt x="2528117" y="3330111"/>
                </a:cubicBezTo>
                <a:cubicBezTo>
                  <a:pt x="2499642" y="3394076"/>
                  <a:pt x="2457848" y="3452973"/>
                  <a:pt x="2494590" y="3529029"/>
                </a:cubicBezTo>
                <a:cubicBezTo>
                  <a:pt x="2520308" y="3581294"/>
                  <a:pt x="2510206" y="3615617"/>
                  <a:pt x="2414677" y="3592215"/>
                </a:cubicBezTo>
                <a:cubicBezTo>
                  <a:pt x="2311799" y="3567251"/>
                  <a:pt x="2273221" y="3614057"/>
                  <a:pt x="2298940" y="3705716"/>
                </a:cubicBezTo>
                <a:cubicBezTo>
                  <a:pt x="2315473" y="3764612"/>
                  <a:pt x="2298020" y="3782553"/>
                  <a:pt x="2227294" y="3775921"/>
                </a:cubicBezTo>
                <a:cubicBezTo>
                  <a:pt x="2149215" y="3768512"/>
                  <a:pt x="2074811" y="3729898"/>
                  <a:pt x="1978366" y="3748620"/>
                </a:cubicBezTo>
                <a:cubicBezTo>
                  <a:pt x="2055522" y="3855492"/>
                  <a:pt x="2220403" y="3825068"/>
                  <a:pt x="2310421" y="3926868"/>
                </a:cubicBezTo>
                <a:cubicBezTo>
                  <a:pt x="2202950" y="3927259"/>
                  <a:pt x="2120739" y="3926868"/>
                  <a:pt x="2041285" y="3904635"/>
                </a:cubicBezTo>
                <a:cubicBezTo>
                  <a:pt x="2008216" y="3895664"/>
                  <a:pt x="1971934" y="3886305"/>
                  <a:pt x="1953565" y="3917116"/>
                </a:cubicBezTo>
                <a:cubicBezTo>
                  <a:pt x="1931978" y="3954170"/>
                  <a:pt x="1976527" y="3968211"/>
                  <a:pt x="2003623" y="3974842"/>
                </a:cubicBezTo>
                <a:cubicBezTo>
                  <a:pt x="2079866" y="3993563"/>
                  <a:pt x="2138192" y="4038028"/>
                  <a:pt x="2201114" y="4072742"/>
                </a:cubicBezTo>
                <a:cubicBezTo>
                  <a:pt x="2339356" y="4148800"/>
                  <a:pt x="2490917" y="4212375"/>
                  <a:pt x="2608032" y="4337967"/>
                </a:cubicBezTo>
                <a:cubicBezTo>
                  <a:pt x="2460606" y="4305983"/>
                  <a:pt x="2350838" y="4231487"/>
                  <a:pt x="2213973" y="4216277"/>
                </a:cubicBezTo>
                <a:cubicBezTo>
                  <a:pt x="2332467" y="4330557"/>
                  <a:pt x="2484945" y="4405834"/>
                  <a:pt x="2629158" y="4488911"/>
                </a:cubicBezTo>
                <a:cubicBezTo>
                  <a:pt x="2670494" y="4512315"/>
                  <a:pt x="2712289" y="4528306"/>
                  <a:pt x="2721471" y="4579399"/>
                </a:cubicBezTo>
                <a:cubicBezTo>
                  <a:pt x="2739385" y="4678470"/>
                  <a:pt x="2793121" y="4760378"/>
                  <a:pt x="2907939" y="4804062"/>
                </a:cubicBezTo>
                <a:cubicBezTo>
                  <a:pt x="2908859" y="4804452"/>
                  <a:pt x="2902428" y="4819274"/>
                  <a:pt x="2898753" y="4829414"/>
                </a:cubicBezTo>
                <a:cubicBezTo>
                  <a:pt x="2828485" y="4832536"/>
                  <a:pt x="2772912" y="4774028"/>
                  <a:pt x="2683352" y="4793141"/>
                </a:cubicBezTo>
                <a:cubicBezTo>
                  <a:pt x="2769239" y="4872708"/>
                  <a:pt x="2840885" y="4944087"/>
                  <a:pt x="2962594" y="4981920"/>
                </a:cubicBezTo>
                <a:cubicBezTo>
                  <a:pt x="3059960" y="5011952"/>
                  <a:pt x="3180289" y="5029503"/>
                  <a:pt x="3251019" y="5127012"/>
                </a:cubicBezTo>
                <a:cubicBezTo>
                  <a:pt x="3168808" y="5146126"/>
                  <a:pt x="3107723" y="5121944"/>
                  <a:pt x="3046180" y="5104781"/>
                </a:cubicBezTo>
                <a:cubicBezTo>
                  <a:pt x="2952030" y="5078258"/>
                  <a:pt x="2858796" y="5048226"/>
                  <a:pt x="2764646" y="5021703"/>
                </a:cubicBezTo>
                <a:cubicBezTo>
                  <a:pt x="2728821" y="5011563"/>
                  <a:pt x="2689782" y="5004540"/>
                  <a:pt x="2666820" y="5052905"/>
                </a:cubicBezTo>
                <a:cubicBezTo>
                  <a:pt x="2786691" y="5063047"/>
                  <a:pt x="2858337" y="5128575"/>
                  <a:pt x="2933657" y="5190198"/>
                </a:cubicBezTo>
                <a:cubicBezTo>
                  <a:pt x="2975911" y="5224912"/>
                  <a:pt x="3010358" y="5271328"/>
                  <a:pt x="3086598" y="5253776"/>
                </a:cubicBezTo>
                <a:cubicBezTo>
                  <a:pt x="3126554" y="5244415"/>
                  <a:pt x="3151814" y="5270547"/>
                  <a:pt x="3147680" y="5302531"/>
                </a:cubicBezTo>
                <a:cubicBezTo>
                  <a:pt x="3132525" y="5415251"/>
                  <a:pt x="3225759" y="5454645"/>
                  <a:pt x="3322204" y="5476487"/>
                </a:cubicBezTo>
                <a:cubicBezTo>
                  <a:pt x="3504998" y="5517440"/>
                  <a:pt x="3657018" y="5613779"/>
                  <a:pt x="3834758" y="5666434"/>
                </a:cubicBezTo>
                <a:cubicBezTo>
                  <a:pt x="4007445" y="5717529"/>
                  <a:pt x="4141095" y="5838830"/>
                  <a:pt x="4314240" y="5902409"/>
                </a:cubicBezTo>
                <a:cubicBezTo>
                  <a:pt x="4439624" y="5948433"/>
                  <a:pt x="4559494" y="6007718"/>
                  <a:pt x="4688552" y="6049453"/>
                </a:cubicBezTo>
                <a:cubicBezTo>
                  <a:pt x="4993968" y="6148131"/>
                  <a:pt x="5305360" y="6227308"/>
                  <a:pt x="5634660" y="6238620"/>
                </a:cubicBezTo>
                <a:cubicBezTo>
                  <a:pt x="5906549" y="6247590"/>
                  <a:pt x="8264931" y="6239010"/>
                  <a:pt x="9222980" y="4955397"/>
                </a:cubicBezTo>
                <a:cubicBezTo>
                  <a:pt x="9241350" y="4949155"/>
                  <a:pt x="9262017" y="4932775"/>
                  <a:pt x="9268448" y="4917173"/>
                </a:cubicBezTo>
                <a:cubicBezTo>
                  <a:pt x="9299220" y="4844235"/>
                  <a:pt x="9374540" y="4812644"/>
                  <a:pt x="9442512" y="4773251"/>
                </a:cubicBezTo>
                <a:cubicBezTo>
                  <a:pt x="9502220" y="4738536"/>
                  <a:pt x="9565600" y="4702263"/>
                  <a:pt x="9590400" y="4643756"/>
                </a:cubicBezTo>
                <a:cubicBezTo>
                  <a:pt x="9623008" y="4565749"/>
                  <a:pt x="9530236" y="4629716"/>
                  <a:pt x="9513242" y="4600073"/>
                </a:cubicBezTo>
                <a:cubicBezTo>
                  <a:pt x="9548605" y="4559509"/>
                  <a:pt x="9603261" y="4522454"/>
                  <a:pt x="9617498" y="4476430"/>
                </a:cubicBezTo>
                <a:cubicBezTo>
                  <a:pt x="9669394" y="4310276"/>
                  <a:pt x="9781460" y="4189364"/>
                  <a:pt x="9949094" y="4095364"/>
                </a:cubicBezTo>
                <a:cubicBezTo>
                  <a:pt x="9997318" y="4068452"/>
                  <a:pt x="10029007" y="4019306"/>
                  <a:pt x="10094686" y="4011507"/>
                </a:cubicBezTo>
                <a:cubicBezTo>
                  <a:pt x="10240735" y="3994345"/>
                  <a:pt x="10194808" y="3860171"/>
                  <a:pt x="10271967" y="3800497"/>
                </a:cubicBezTo>
                <a:cubicBezTo>
                  <a:pt x="10286662" y="3789184"/>
                  <a:pt x="10299980" y="3766953"/>
                  <a:pt x="10297226" y="3751742"/>
                </a:cubicBezTo>
                <a:cubicBezTo>
                  <a:pt x="10293091" y="3729898"/>
                  <a:pt x="10275639" y="3709227"/>
                  <a:pt x="10260943" y="3689723"/>
                </a:cubicBezTo>
                <a:cubicBezTo>
                  <a:pt x="10245786" y="3670222"/>
                  <a:pt x="10222825" y="3653061"/>
                  <a:pt x="10233847" y="3627319"/>
                </a:cubicBezTo>
                <a:cubicBezTo>
                  <a:pt x="10238437" y="3616788"/>
                  <a:pt x="10235225" y="3580125"/>
                  <a:pt x="10269209" y="3608986"/>
                </a:cubicBezTo>
                <a:cubicBezTo>
                  <a:pt x="10362443" y="3688165"/>
                  <a:pt x="10416637" y="3613279"/>
                  <a:pt x="10496550" y="3577393"/>
                </a:cubicBezTo>
                <a:cubicBezTo>
                  <a:pt x="10432253" y="3540340"/>
                  <a:pt x="10374383" y="3514208"/>
                  <a:pt x="10364738" y="3458823"/>
                </a:cubicBezTo>
                <a:cubicBezTo>
                  <a:pt x="10344991" y="3344542"/>
                  <a:pt x="10260485" y="3292277"/>
                  <a:pt x="10132346" y="3282137"/>
                </a:cubicBezTo>
                <a:cubicBezTo>
                  <a:pt x="10179650" y="3171757"/>
                  <a:pt x="10179650" y="3171757"/>
                  <a:pt x="10026712" y="3156543"/>
                </a:cubicBezTo>
                <a:cubicBezTo>
                  <a:pt x="10085499" y="3086337"/>
                  <a:pt x="10085499" y="3068396"/>
                  <a:pt x="10014312" y="3044213"/>
                </a:cubicBezTo>
                <a:cubicBezTo>
                  <a:pt x="9945880" y="3021201"/>
                  <a:pt x="9870100" y="3013401"/>
                  <a:pt x="9806718" y="2977907"/>
                </a:cubicBezTo>
                <a:cubicBezTo>
                  <a:pt x="9865047" y="2888199"/>
                  <a:pt x="9881580" y="2784060"/>
                  <a:pt x="10001912" y="2740374"/>
                </a:cubicBezTo>
                <a:cubicBezTo>
                  <a:pt x="10020741" y="2733743"/>
                  <a:pt x="10033600" y="2706830"/>
                  <a:pt x="10021662" y="2691231"/>
                </a:cubicBezTo>
                <a:cubicBezTo>
                  <a:pt x="9978030" y="2634675"/>
                  <a:pt x="10040492" y="2527414"/>
                  <a:pt x="9904546" y="2515322"/>
                </a:cubicBezTo>
                <a:cubicBezTo>
                  <a:pt x="9887552" y="2514152"/>
                  <a:pt x="9871936" y="2502450"/>
                  <a:pt x="9885256" y="2487240"/>
                </a:cubicBezTo>
                <a:cubicBezTo>
                  <a:pt x="9931184" y="2434196"/>
                  <a:pt x="9875611" y="2437706"/>
                  <a:pt x="9842085" y="2431074"/>
                </a:cubicBezTo>
                <a:cubicBezTo>
                  <a:pt x="9801668" y="2422884"/>
                  <a:pt x="9755740" y="2446287"/>
                  <a:pt x="9718078" y="2417424"/>
                </a:cubicBezTo>
                <a:cubicBezTo>
                  <a:pt x="9726806" y="2386999"/>
                  <a:pt x="9759413" y="2387390"/>
                  <a:pt x="9782378" y="2377641"/>
                </a:cubicBezTo>
                <a:cubicBezTo>
                  <a:pt x="9849430" y="2349558"/>
                  <a:pt x="9904086" y="2316013"/>
                  <a:pt x="9907302" y="2243078"/>
                </a:cubicBezTo>
                <a:cubicBezTo>
                  <a:pt x="9909596" y="2184182"/>
                  <a:pt x="9916946" y="2132305"/>
                  <a:pt x="9824171" y="2114365"/>
                </a:cubicBezTo>
                <a:cubicBezTo>
                  <a:pt x="9785593" y="2106953"/>
                  <a:pt x="9796616" y="2064440"/>
                  <a:pt x="9818662" y="2043377"/>
                </a:cubicBezTo>
                <a:cubicBezTo>
                  <a:pt x="9858160" y="2005933"/>
                  <a:pt x="9890766" y="1956008"/>
                  <a:pt x="9958740" y="1952499"/>
                </a:cubicBezTo>
                <a:cubicBezTo>
                  <a:pt x="10000075" y="1950158"/>
                  <a:pt x="10031764" y="1934556"/>
                  <a:pt x="10064374" y="1916615"/>
                </a:cubicBezTo>
                <a:cubicBezTo>
                  <a:pt x="10087795" y="1903743"/>
                  <a:pt x="10115810" y="1892823"/>
                  <a:pt x="10113055" y="1865131"/>
                </a:cubicBezTo>
                <a:cubicBezTo>
                  <a:pt x="10110302" y="1838607"/>
                  <a:pt x="10083203" y="1827686"/>
                  <a:pt x="10055646" y="1822227"/>
                </a:cubicBezTo>
                <a:cubicBezTo>
                  <a:pt x="9963792" y="1804675"/>
                  <a:pt x="9877448" y="1778933"/>
                  <a:pt x="9800748" y="1720036"/>
                </a:cubicBezTo>
                <a:cubicBezTo>
                  <a:pt x="9851726" y="1688834"/>
                  <a:pt x="9900410" y="1666211"/>
                  <a:pt x="9938071" y="1634617"/>
                </a:cubicBezTo>
                <a:cubicBezTo>
                  <a:pt x="10029007" y="1558172"/>
                  <a:pt x="9258802" y="1317517"/>
                  <a:pt x="9220224" y="1231709"/>
                </a:cubicBezTo>
                <a:cubicBezTo>
                  <a:pt x="9208284" y="1205187"/>
                  <a:pt x="9167410" y="1177883"/>
                  <a:pt x="9133419" y="1170083"/>
                </a:cubicBezTo>
                <a:cubicBezTo>
                  <a:pt x="8974052" y="1133420"/>
                  <a:pt x="8835810" y="1051123"/>
                  <a:pt x="8672768" y="1020699"/>
                </a:cubicBezTo>
                <a:cubicBezTo>
                  <a:pt x="8518912" y="991837"/>
                  <a:pt x="8367350" y="953222"/>
                  <a:pt x="8198797" y="915000"/>
                </a:cubicBezTo>
                <a:cubicBezTo>
                  <a:pt x="8302134" y="819048"/>
                  <a:pt x="8485382" y="830361"/>
                  <a:pt x="8528095" y="691898"/>
                </a:cubicBezTo>
                <a:cubicBezTo>
                  <a:pt x="8361379" y="656013"/>
                  <a:pt x="8185937" y="696968"/>
                  <a:pt x="8025190" y="640021"/>
                </a:cubicBezTo>
                <a:cubicBezTo>
                  <a:pt x="8011411" y="634954"/>
                  <a:pt x="7992579" y="640021"/>
                  <a:pt x="7976047" y="641584"/>
                </a:cubicBezTo>
                <a:cubicBezTo>
                  <a:pt x="7644909" y="672005"/>
                  <a:pt x="7315149" y="645484"/>
                  <a:pt x="6988604" y="607260"/>
                </a:cubicBezTo>
                <a:cubicBezTo>
                  <a:pt x="6518305" y="552656"/>
                  <a:pt x="6046170" y="517941"/>
                  <a:pt x="5573116" y="493368"/>
                </a:cubicBezTo>
                <a:cubicBezTo>
                  <a:pt x="5182272" y="473086"/>
                  <a:pt x="4790511" y="464116"/>
                  <a:pt x="4401503" y="425112"/>
                </a:cubicBezTo>
                <a:cubicBezTo>
                  <a:pt x="3985401" y="383379"/>
                  <a:pt x="3569756" y="336184"/>
                  <a:pt x="3154109" y="292499"/>
                </a:cubicBezTo>
                <a:cubicBezTo>
                  <a:pt x="3135280" y="290549"/>
                  <a:pt x="3114499" y="284406"/>
                  <a:pt x="3094406" y="283966"/>
                </a:cubicBezTo>
                <a:close/>
                <a:moveTo>
                  <a:pt x="0" y="0"/>
                </a:moveTo>
                <a:lnTo>
                  <a:pt x="12192000" y="0"/>
                </a:lnTo>
                <a:lnTo>
                  <a:pt x="12192000" y="6858000"/>
                </a:lnTo>
                <a:lnTo>
                  <a:pt x="0" y="6858000"/>
                </a:ln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pic>
        <p:nvPicPr>
          <p:cNvPr id="3" name="Picture 2">
            <a:extLst>
              <a:ext uri="{FF2B5EF4-FFF2-40B4-BE49-F238E27FC236}">
                <a16:creationId xmlns:a16="http://schemas.microsoft.com/office/drawing/2014/main" id="{3886AFF3-830A-ACDA-2510-E738D35DFE50}"/>
              </a:ext>
            </a:extLst>
          </p:cNvPr>
          <p:cNvPicPr>
            <a:picLocks noChangeAspect="1"/>
          </p:cNvPicPr>
          <p:nvPr/>
        </p:nvPicPr>
        <p:blipFill>
          <a:blip r:embed="rId2"/>
          <a:stretch>
            <a:fillRect/>
          </a:stretch>
        </p:blipFill>
        <p:spPr>
          <a:xfrm>
            <a:off x="5024639" y="1201003"/>
            <a:ext cx="2403165" cy="4107976"/>
          </a:xfrm>
          <a:prstGeom prst="rect">
            <a:avLst/>
          </a:prstGeom>
        </p:spPr>
      </p:pic>
    </p:spTree>
    <p:extLst>
      <p:ext uri="{BB962C8B-B14F-4D97-AF65-F5344CB8AC3E}">
        <p14:creationId xmlns:p14="http://schemas.microsoft.com/office/powerpoint/2010/main" val="6881514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93F90-EF99-6889-0564-E5F387999143}"/>
              </a:ext>
            </a:extLst>
          </p:cNvPr>
          <p:cNvSpPr>
            <a:spLocks noGrp="1"/>
          </p:cNvSpPr>
          <p:nvPr>
            <p:ph type="title"/>
          </p:nvPr>
        </p:nvSpPr>
        <p:spPr/>
        <p:txBody>
          <a:bodyPr/>
          <a:lstStyle/>
          <a:p>
            <a:r>
              <a:rPr lang="en-US" dirty="0"/>
              <a:t>Bonds and Fines 3.7  </a:t>
            </a:r>
          </a:p>
        </p:txBody>
      </p:sp>
      <p:sp>
        <p:nvSpPr>
          <p:cNvPr id="3" name="Content Placeholder 2">
            <a:extLst>
              <a:ext uri="{FF2B5EF4-FFF2-40B4-BE49-F238E27FC236}">
                <a16:creationId xmlns:a16="http://schemas.microsoft.com/office/drawing/2014/main" id="{91DB9791-1FA8-59EB-A12A-3BFF62608EF1}"/>
              </a:ext>
            </a:extLst>
          </p:cNvPr>
          <p:cNvSpPr>
            <a:spLocks noGrp="1"/>
          </p:cNvSpPr>
          <p:nvPr>
            <p:ph idx="1"/>
          </p:nvPr>
        </p:nvSpPr>
        <p:spPr>
          <a:xfrm>
            <a:off x="1758461" y="1790456"/>
            <a:ext cx="7877908" cy="4351338"/>
          </a:xfrm>
        </p:spPr>
        <p:txBody>
          <a:bodyPr/>
          <a:lstStyle/>
          <a:p>
            <a:pPr lvl="1"/>
            <a:r>
              <a:rPr lang="en-US" sz="1400" b="1" dirty="0"/>
              <a:t>Only U.S. currency, cashier’s check, certified checks, electronic deposit, or a Department of Correction Inmate Trust Fund check shall be accepted for payment of bonds and fines.</a:t>
            </a:r>
          </a:p>
          <a:p>
            <a:pPr marL="457200" lvl="1" indent="0">
              <a:buNone/>
            </a:pPr>
            <a:endParaRPr lang="en-US" sz="1400" dirty="0"/>
          </a:p>
          <a:p>
            <a:pPr lvl="2"/>
            <a:r>
              <a:rPr lang="en-US" sz="1400" b="1" dirty="0"/>
              <a:t>Each Attachment A, Official Receipt (COR-9) shall be recorded in Attachment B, Receipt Journal.</a:t>
            </a:r>
          </a:p>
          <a:p>
            <a:pPr lvl="2"/>
            <a:r>
              <a:rPr lang="en-US" sz="1400" b="1" dirty="0"/>
              <a:t>Each journal entry shall be signed by the authorized staff member issuing the receipt.</a:t>
            </a:r>
            <a:endParaRPr lang="en-US" sz="1400" dirty="0"/>
          </a:p>
          <a:p>
            <a:pPr lvl="2"/>
            <a:r>
              <a:rPr lang="en-US" sz="1400" b="1" dirty="0"/>
              <a:t>Each cash bond posted shall be documented in accordance with procedures issued by the Director of Fiscal Services. Bond monies shall be deposited into a bond account within the Inmate Trust Fund.</a:t>
            </a:r>
            <a:endParaRPr lang="en-US" sz="1400" dirty="0"/>
          </a:p>
          <a:p>
            <a:pPr lvl="2"/>
            <a:r>
              <a:rPr lang="en-US" sz="1400" b="1" dirty="0"/>
              <a:t>A check will be issued for each bond/fine from the bond account within the Inmate Trust Fund. Each check shall be made payable to the respective court with the inmate name and number noted in the memo section.</a:t>
            </a:r>
            <a:endParaRPr lang="en-US" sz="1400" dirty="0"/>
          </a:p>
          <a:p>
            <a:pPr lvl="2"/>
            <a:r>
              <a:rPr lang="en-US" sz="1400" b="1" dirty="0"/>
              <a:t>All related documents shall have the receipt number denoted on them and be transmitted with the check to the appropriate court.</a:t>
            </a:r>
            <a:endParaRPr lang="en-US" sz="1400" dirty="0"/>
          </a:p>
          <a:p>
            <a:endParaRPr lang="en-US" dirty="0"/>
          </a:p>
        </p:txBody>
      </p:sp>
    </p:spTree>
    <p:extLst>
      <p:ext uri="{BB962C8B-B14F-4D97-AF65-F5344CB8AC3E}">
        <p14:creationId xmlns:p14="http://schemas.microsoft.com/office/powerpoint/2010/main" val="25687345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FCAD7-9A38-FA27-C38B-5A931097DB3E}"/>
              </a:ext>
            </a:extLst>
          </p:cNvPr>
          <p:cNvSpPr>
            <a:spLocks noGrp="1"/>
          </p:cNvSpPr>
          <p:nvPr>
            <p:ph type="title"/>
          </p:nvPr>
        </p:nvSpPr>
        <p:spPr>
          <a:xfrm>
            <a:off x="839788" y="365126"/>
            <a:ext cx="10515600" cy="803886"/>
          </a:xfrm>
        </p:spPr>
        <p:txBody>
          <a:bodyPr/>
          <a:lstStyle/>
          <a:p>
            <a:r>
              <a:rPr lang="en-US" dirty="0"/>
              <a:t>Facility Next Steps</a:t>
            </a:r>
          </a:p>
        </p:txBody>
      </p:sp>
      <p:sp>
        <p:nvSpPr>
          <p:cNvPr id="4" name="Text Placeholder 3">
            <a:extLst>
              <a:ext uri="{FF2B5EF4-FFF2-40B4-BE49-F238E27FC236}">
                <a16:creationId xmlns:a16="http://schemas.microsoft.com/office/drawing/2014/main" id="{1EADB4E9-EED2-5725-C685-2AFF8B4B84E2}"/>
              </a:ext>
            </a:extLst>
          </p:cNvPr>
          <p:cNvSpPr>
            <a:spLocks noGrp="1"/>
          </p:cNvSpPr>
          <p:nvPr>
            <p:ph type="body" idx="1"/>
          </p:nvPr>
        </p:nvSpPr>
        <p:spPr>
          <a:xfrm>
            <a:off x="938213" y="1250524"/>
            <a:ext cx="5157787" cy="311760"/>
          </a:xfrm>
        </p:spPr>
        <p:txBody>
          <a:bodyPr>
            <a:normAutofit fontScale="77500" lnSpcReduction="20000"/>
          </a:bodyPr>
          <a:lstStyle/>
          <a:p>
            <a:r>
              <a:rPr lang="en-US" dirty="0"/>
              <a:t>Facility</a:t>
            </a:r>
          </a:p>
        </p:txBody>
      </p:sp>
      <p:sp>
        <p:nvSpPr>
          <p:cNvPr id="3" name="Content Placeholder 2">
            <a:extLst>
              <a:ext uri="{FF2B5EF4-FFF2-40B4-BE49-F238E27FC236}">
                <a16:creationId xmlns:a16="http://schemas.microsoft.com/office/drawing/2014/main" id="{AE1B8848-F10F-5A3D-B98C-9BD0734FEC08}"/>
              </a:ext>
            </a:extLst>
          </p:cNvPr>
          <p:cNvSpPr>
            <a:spLocks noGrp="1"/>
          </p:cNvSpPr>
          <p:nvPr>
            <p:ph sz="half" idx="2"/>
          </p:nvPr>
        </p:nvSpPr>
        <p:spPr>
          <a:xfrm>
            <a:off x="839788" y="1828800"/>
            <a:ext cx="4646611" cy="4360863"/>
          </a:xfrm>
        </p:spPr>
        <p:txBody>
          <a:bodyPr>
            <a:noAutofit/>
          </a:bodyPr>
          <a:lstStyle/>
          <a:p>
            <a:r>
              <a:rPr lang="en-US" dirty="0"/>
              <a:t>Upon receipt of confirmation of transfer of funds (FAX cover sheet and inmate account statement), the counselor will then proceed with the appropriate bond out process.</a:t>
            </a:r>
          </a:p>
          <a:p>
            <a:r>
              <a:rPr lang="en-US" dirty="0"/>
              <a:t>The bond </a:t>
            </a:r>
            <a:r>
              <a:rPr lang="en-US" u="sng" dirty="0">
                <a:solidFill>
                  <a:srgbClr val="FF0000"/>
                </a:solidFill>
              </a:rPr>
              <a:t>receipt</a:t>
            </a:r>
            <a:r>
              <a:rPr lang="en-US" dirty="0"/>
              <a:t> must be made out for the amount of the bond</a:t>
            </a:r>
          </a:p>
        </p:txBody>
      </p:sp>
      <p:sp>
        <p:nvSpPr>
          <p:cNvPr id="5" name="Text Placeholder 4">
            <a:extLst>
              <a:ext uri="{FF2B5EF4-FFF2-40B4-BE49-F238E27FC236}">
                <a16:creationId xmlns:a16="http://schemas.microsoft.com/office/drawing/2014/main" id="{5ACD920A-C2DD-3EF0-293E-BC53E4EDEBD1}"/>
              </a:ext>
            </a:extLst>
          </p:cNvPr>
          <p:cNvSpPr>
            <a:spLocks noGrp="1"/>
          </p:cNvSpPr>
          <p:nvPr>
            <p:ph type="body" sz="quarter" idx="3"/>
          </p:nvPr>
        </p:nvSpPr>
        <p:spPr>
          <a:xfrm>
            <a:off x="6172200" y="1191909"/>
            <a:ext cx="5183188" cy="370375"/>
          </a:xfrm>
        </p:spPr>
        <p:txBody>
          <a:bodyPr>
            <a:normAutofit fontScale="77500" lnSpcReduction="20000"/>
          </a:bodyPr>
          <a:lstStyle/>
          <a:p>
            <a:r>
              <a:rPr lang="en-US" dirty="0"/>
              <a:t>Receipt Rules</a:t>
            </a:r>
          </a:p>
        </p:txBody>
      </p:sp>
      <p:sp>
        <p:nvSpPr>
          <p:cNvPr id="6" name="Content Placeholder 5">
            <a:extLst>
              <a:ext uri="{FF2B5EF4-FFF2-40B4-BE49-F238E27FC236}">
                <a16:creationId xmlns:a16="http://schemas.microsoft.com/office/drawing/2014/main" id="{427BB97E-DE6C-7CCD-04AF-AA873BC0D126}"/>
              </a:ext>
            </a:extLst>
          </p:cNvPr>
          <p:cNvSpPr>
            <a:spLocks noGrp="1"/>
          </p:cNvSpPr>
          <p:nvPr>
            <p:ph sz="quarter" idx="4"/>
          </p:nvPr>
        </p:nvSpPr>
        <p:spPr>
          <a:xfrm>
            <a:off x="6172200" y="1676400"/>
            <a:ext cx="5183188" cy="4513263"/>
          </a:xfrm>
        </p:spPr>
        <p:txBody>
          <a:bodyPr>
            <a:normAutofit fontScale="32500" lnSpcReduction="20000"/>
          </a:bodyPr>
          <a:lstStyle/>
          <a:p>
            <a:r>
              <a:rPr lang="en-US" b="1" dirty="0"/>
              <a:t>Receipt must include:  </a:t>
            </a:r>
            <a:endParaRPr lang="en-US" dirty="0"/>
          </a:p>
          <a:p>
            <a:r>
              <a:rPr lang="en-US" b="1" dirty="0"/>
              <a:t>Received from: Inmate Name</a:t>
            </a:r>
            <a:endParaRPr lang="en-US" dirty="0"/>
          </a:p>
          <a:p>
            <a:pPr marL="0" indent="0">
              <a:buNone/>
            </a:pPr>
            <a:r>
              <a:rPr lang="en-US" b="1" dirty="0"/>
              <a:t>             For Inmate: Inmate Name</a:t>
            </a:r>
            <a:endParaRPr lang="en-US" dirty="0"/>
          </a:p>
          <a:p>
            <a:r>
              <a:rPr lang="en-US" dirty="0"/>
              <a:t>	</a:t>
            </a:r>
            <a:r>
              <a:rPr lang="en-US" b="1" dirty="0"/>
              <a:t>Docket #</a:t>
            </a:r>
            <a:endParaRPr lang="en-US" dirty="0"/>
          </a:p>
          <a:p>
            <a:r>
              <a:rPr lang="en-US" b="1" dirty="0"/>
              <a:t>	Date you are writing receipt</a:t>
            </a:r>
            <a:endParaRPr lang="en-US" dirty="0"/>
          </a:p>
          <a:p>
            <a:r>
              <a:rPr lang="en-US" b="1" dirty="0"/>
              <a:t>	Inmate #</a:t>
            </a:r>
            <a:endParaRPr lang="en-US" dirty="0"/>
          </a:p>
          <a:p>
            <a:r>
              <a:rPr lang="en-US" b="1" dirty="0"/>
              <a:t>	Housing Unit location</a:t>
            </a:r>
            <a:endParaRPr lang="en-US" dirty="0"/>
          </a:p>
          <a:p>
            <a:r>
              <a:rPr lang="en-US" b="1" dirty="0"/>
              <a:t> Type of funds received: Place an X in the box marked “Other” and write, “account transfer”</a:t>
            </a:r>
            <a:endParaRPr lang="en-US" dirty="0"/>
          </a:p>
          <a:p>
            <a:r>
              <a:rPr lang="en-US" b="1" dirty="0"/>
              <a:t>Place an X on line next to the corresponding reason for collection.  (“Fine(s) Paid” or “Cash Bail for Court Appearance”)</a:t>
            </a:r>
            <a:endParaRPr lang="en-US" dirty="0"/>
          </a:p>
          <a:p>
            <a:r>
              <a:rPr lang="en-US" b="1" dirty="0"/>
              <a:t>Dollar amount written legibly opposite the area marked</a:t>
            </a:r>
            <a:endParaRPr lang="en-US" dirty="0"/>
          </a:p>
          <a:p>
            <a:r>
              <a:rPr lang="en-US" b="1" dirty="0"/>
              <a:t>Total for the Courts</a:t>
            </a:r>
            <a:endParaRPr lang="en-US" dirty="0"/>
          </a:p>
          <a:p>
            <a:r>
              <a:rPr lang="en-US" b="1" dirty="0"/>
              <a:t>Date of Release</a:t>
            </a:r>
            <a:endParaRPr lang="en-US" dirty="0"/>
          </a:p>
          <a:p>
            <a:r>
              <a:rPr lang="en-US" b="1" dirty="0"/>
              <a:t>Name of Institution</a:t>
            </a:r>
            <a:endParaRPr lang="en-US" dirty="0"/>
          </a:p>
          <a:p>
            <a:r>
              <a:rPr lang="en-US" b="1" dirty="0"/>
              <a:t>Time receipt made out</a:t>
            </a:r>
            <a:endParaRPr lang="en-US" dirty="0"/>
          </a:p>
          <a:p>
            <a:r>
              <a:rPr lang="en-US" b="1" dirty="0"/>
              <a:t>Next Court Date</a:t>
            </a:r>
            <a:endParaRPr lang="en-US" dirty="0"/>
          </a:p>
          <a:p>
            <a:r>
              <a:rPr lang="en-US" b="1" dirty="0"/>
              <a:t>Court &amp; Address</a:t>
            </a:r>
            <a:endParaRPr lang="en-US" dirty="0"/>
          </a:p>
          <a:p>
            <a:r>
              <a:rPr lang="en-US" b="1" dirty="0"/>
              <a:t>Signature of person writing the receipt (First &amp; last name written legibly)</a:t>
            </a:r>
            <a:endParaRPr lang="en-US" dirty="0"/>
          </a:p>
          <a:p>
            <a:r>
              <a:rPr lang="en-US" b="1" dirty="0"/>
              <a:t>Initialed by Supervisor assisting</a:t>
            </a:r>
            <a:endParaRPr lang="en-US" dirty="0"/>
          </a:p>
          <a:p>
            <a:endParaRPr lang="en-US" dirty="0"/>
          </a:p>
        </p:txBody>
      </p:sp>
    </p:spTree>
    <p:extLst>
      <p:ext uri="{BB962C8B-B14F-4D97-AF65-F5344CB8AC3E}">
        <p14:creationId xmlns:p14="http://schemas.microsoft.com/office/powerpoint/2010/main" val="10642440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C1E5815-D54C-487F-A054-6D4930ADE3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53CA1189-A783-5E87-8ECF-9D4BB0B8437F}"/>
              </a:ext>
            </a:extLst>
          </p:cNvPr>
          <p:cNvPicPr>
            <a:picLocks noChangeAspect="1"/>
          </p:cNvPicPr>
          <p:nvPr/>
        </p:nvPicPr>
        <p:blipFill>
          <a:blip r:embed="rId2"/>
          <a:stretch>
            <a:fillRect/>
          </a:stretch>
        </p:blipFill>
        <p:spPr>
          <a:xfrm>
            <a:off x="3376288" y="643468"/>
            <a:ext cx="3774396" cy="5571066"/>
          </a:xfrm>
          <a:prstGeom prst="rect">
            <a:avLst/>
          </a:prstGeom>
        </p:spPr>
      </p:pic>
      <p:sp>
        <p:nvSpPr>
          <p:cNvPr id="10" name="Freeform: Shape 9">
            <a:extLst>
              <a:ext uri="{FF2B5EF4-FFF2-40B4-BE49-F238E27FC236}">
                <a16:creationId xmlns:a16="http://schemas.microsoft.com/office/drawing/2014/main" id="{736F0DFD-0954-464F-BF12-DD2E6F6E03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208496" y="0"/>
            <a:ext cx="1983504" cy="6858000"/>
          </a:xfrm>
          <a:custGeom>
            <a:avLst/>
            <a:gdLst>
              <a:gd name="connsiteX0" fmla="*/ 0 w 1983504"/>
              <a:gd name="connsiteY0" fmla="*/ 0 h 6858000"/>
              <a:gd name="connsiteX1" fmla="*/ 1376658 w 1983504"/>
              <a:gd name="connsiteY1" fmla="*/ 0 h 6858000"/>
              <a:gd name="connsiteX2" fmla="*/ 1690650 w 1983504"/>
              <a:gd name="connsiteY2" fmla="*/ 110269 h 6858000"/>
              <a:gd name="connsiteX3" fmla="*/ 1645361 w 1983504"/>
              <a:gd name="connsiteY3" fmla="*/ 135168 h 6858000"/>
              <a:gd name="connsiteX4" fmla="*/ 1373640 w 1983504"/>
              <a:gd name="connsiteY4" fmla="*/ 71141 h 6858000"/>
              <a:gd name="connsiteX5" fmla="*/ 1319295 w 1983504"/>
              <a:gd name="connsiteY5" fmla="*/ 88927 h 6858000"/>
              <a:gd name="connsiteX6" fmla="*/ 1346468 w 1983504"/>
              <a:gd name="connsiteY6" fmla="*/ 163625 h 6858000"/>
              <a:gd name="connsiteX7" fmla="*/ 1464213 w 1983504"/>
              <a:gd name="connsiteY7" fmla="*/ 192082 h 6858000"/>
              <a:gd name="connsiteX8" fmla="*/ 1648381 w 1983504"/>
              <a:gd name="connsiteY8" fmla="*/ 373491 h 6858000"/>
              <a:gd name="connsiteX9" fmla="*/ 1370620 w 1983504"/>
              <a:gd name="connsiteY9" fmla="*/ 352148 h 6858000"/>
              <a:gd name="connsiteX10" fmla="*/ 1322314 w 1983504"/>
              <a:gd name="connsiteY10" fmla="*/ 394834 h 6858000"/>
              <a:gd name="connsiteX11" fmla="*/ 1304199 w 1983504"/>
              <a:gd name="connsiteY11" fmla="*/ 451747 h 6858000"/>
              <a:gd name="connsiteX12" fmla="*/ 1222682 w 1983504"/>
              <a:gd name="connsiteY12" fmla="*/ 359262 h 6858000"/>
              <a:gd name="connsiteX13" fmla="*/ 1153242 w 1983504"/>
              <a:gd name="connsiteY13" fmla="*/ 334364 h 6858000"/>
              <a:gd name="connsiteX14" fmla="*/ 1132108 w 1983504"/>
              <a:gd name="connsiteY14" fmla="*/ 416176 h 6858000"/>
              <a:gd name="connsiteX15" fmla="*/ 1195509 w 1983504"/>
              <a:gd name="connsiteY15" fmla="*/ 505101 h 6858000"/>
              <a:gd name="connsiteX16" fmla="*/ 1364582 w 1983504"/>
              <a:gd name="connsiteY16" fmla="*/ 558458 h 6858000"/>
              <a:gd name="connsiteX17" fmla="*/ 1183434 w 1983504"/>
              <a:gd name="connsiteY17" fmla="*/ 558458 h 6858000"/>
              <a:gd name="connsiteX18" fmla="*/ 975114 w 1983504"/>
              <a:gd name="connsiteY18" fmla="*/ 522887 h 6858000"/>
              <a:gd name="connsiteX19" fmla="*/ 754716 w 1983504"/>
              <a:gd name="connsiteY19" fmla="*/ 533558 h 6858000"/>
              <a:gd name="connsiteX20" fmla="*/ 546395 w 1983504"/>
              <a:gd name="connsiteY20" fmla="*/ 462417 h 6858000"/>
              <a:gd name="connsiteX21" fmla="*/ 335056 w 1983504"/>
              <a:gd name="connsiteY21" fmla="*/ 465975 h 6858000"/>
              <a:gd name="connsiteX22" fmla="*/ 1270988 w 1983504"/>
              <a:gd name="connsiteY22" fmla="*/ 910606 h 6858000"/>
              <a:gd name="connsiteX23" fmla="*/ 1225701 w 1983504"/>
              <a:gd name="connsiteY23" fmla="*/ 921277 h 6858000"/>
              <a:gd name="connsiteX24" fmla="*/ 1165318 w 1983504"/>
              <a:gd name="connsiteY24" fmla="*/ 949734 h 6858000"/>
              <a:gd name="connsiteX25" fmla="*/ 1210606 w 1983504"/>
              <a:gd name="connsiteY25" fmla="*/ 1006647 h 6858000"/>
              <a:gd name="connsiteX26" fmla="*/ 1455156 w 1983504"/>
              <a:gd name="connsiteY26" fmla="*/ 1113358 h 6858000"/>
              <a:gd name="connsiteX27" fmla="*/ 1515538 w 1983504"/>
              <a:gd name="connsiteY27" fmla="*/ 1220069 h 6858000"/>
              <a:gd name="connsiteX28" fmla="*/ 1440060 w 1983504"/>
              <a:gd name="connsiteY28" fmla="*/ 1209399 h 6858000"/>
              <a:gd name="connsiteX29" fmla="*/ 1373640 w 1983504"/>
              <a:gd name="connsiteY29" fmla="*/ 1230741 h 6858000"/>
              <a:gd name="connsiteX30" fmla="*/ 1400810 w 1983504"/>
              <a:gd name="connsiteY30" fmla="*/ 1365909 h 6858000"/>
              <a:gd name="connsiteX31" fmla="*/ 1748012 w 1983504"/>
              <a:gd name="connsiteY31" fmla="*/ 1540204 h 6858000"/>
              <a:gd name="connsiteX32" fmla="*/ 1778203 w 1983504"/>
              <a:gd name="connsiteY32" fmla="*/ 1597117 h 6858000"/>
              <a:gd name="connsiteX33" fmla="*/ 1735936 w 1983504"/>
              <a:gd name="connsiteY33" fmla="*/ 1636245 h 6858000"/>
              <a:gd name="connsiteX34" fmla="*/ 1624228 w 1983504"/>
              <a:gd name="connsiteY34" fmla="*/ 1657587 h 6858000"/>
              <a:gd name="connsiteX35" fmla="*/ 1781223 w 1983504"/>
              <a:gd name="connsiteY35" fmla="*/ 1849668 h 6858000"/>
              <a:gd name="connsiteX36" fmla="*/ 1838587 w 1983504"/>
              <a:gd name="connsiteY36" fmla="*/ 1903025 h 6858000"/>
              <a:gd name="connsiteX37" fmla="*/ 1938218 w 1983504"/>
              <a:gd name="connsiteY37" fmla="*/ 1984836 h 6858000"/>
              <a:gd name="connsiteX38" fmla="*/ 1938218 w 1983504"/>
              <a:gd name="connsiteY38" fmla="*/ 2013292 h 6858000"/>
              <a:gd name="connsiteX39" fmla="*/ 1805376 w 1983504"/>
              <a:gd name="connsiteY39" fmla="*/ 2102219 h 6858000"/>
              <a:gd name="connsiteX40" fmla="*/ 1563844 w 1983504"/>
              <a:gd name="connsiteY40" fmla="*/ 2077320 h 6858000"/>
              <a:gd name="connsiteX41" fmla="*/ 1920104 w 1983504"/>
              <a:gd name="connsiteY41" fmla="*/ 2208931 h 6858000"/>
              <a:gd name="connsiteX42" fmla="*/ 766792 w 1983504"/>
              <a:gd name="connsiteY42" fmla="*/ 1892353 h 6858000"/>
              <a:gd name="connsiteX43" fmla="*/ 839252 w 1983504"/>
              <a:gd name="connsiteY43" fmla="*/ 1974165 h 6858000"/>
              <a:gd name="connsiteX44" fmla="*/ 1243816 w 1983504"/>
              <a:gd name="connsiteY44" fmla="*/ 2191146 h 6858000"/>
              <a:gd name="connsiteX45" fmla="*/ 1358543 w 1983504"/>
              <a:gd name="connsiteY45" fmla="*/ 2326314 h 6858000"/>
              <a:gd name="connsiteX46" fmla="*/ 1479310 w 1983504"/>
              <a:gd name="connsiteY46" fmla="*/ 2401012 h 6858000"/>
              <a:gd name="connsiteX47" fmla="*/ 1648381 w 1983504"/>
              <a:gd name="connsiteY47" fmla="*/ 2401012 h 6858000"/>
              <a:gd name="connsiteX48" fmla="*/ 1769146 w 1983504"/>
              <a:gd name="connsiteY48" fmla="*/ 2518395 h 6858000"/>
              <a:gd name="connsiteX49" fmla="*/ 1645361 w 1983504"/>
              <a:gd name="connsiteY49" fmla="*/ 2543294 h 6858000"/>
              <a:gd name="connsiteX50" fmla="*/ 1500444 w 1983504"/>
              <a:gd name="connsiteY50" fmla="*/ 2525509 h 6858000"/>
              <a:gd name="connsiteX51" fmla="*/ 1337410 w 1983504"/>
              <a:gd name="connsiteY51" fmla="*/ 2564636 h 6858000"/>
              <a:gd name="connsiteX52" fmla="*/ 1186452 w 1983504"/>
              <a:gd name="connsiteY52" fmla="*/ 2532623 h 6858000"/>
              <a:gd name="connsiteX53" fmla="*/ 1005304 w 1983504"/>
              <a:gd name="connsiteY53" fmla="*/ 2553965 h 6858000"/>
              <a:gd name="connsiteX54" fmla="*/ 947940 w 1983504"/>
              <a:gd name="connsiteY54" fmla="*/ 2692689 h 6858000"/>
              <a:gd name="connsiteX55" fmla="*/ 929826 w 1983504"/>
              <a:gd name="connsiteY55" fmla="*/ 2703362 h 6858000"/>
              <a:gd name="connsiteX56" fmla="*/ 594701 w 1983504"/>
              <a:gd name="connsiteY56" fmla="*/ 2923898 h 6858000"/>
              <a:gd name="connsiteX57" fmla="*/ 501108 w 1983504"/>
              <a:gd name="connsiteY57" fmla="*/ 2941684 h 6858000"/>
              <a:gd name="connsiteX58" fmla="*/ 1053610 w 1983504"/>
              <a:gd name="connsiteY58" fmla="*/ 3329402 h 6858000"/>
              <a:gd name="connsiteX59" fmla="*/ 682256 w 1983504"/>
              <a:gd name="connsiteY59" fmla="*/ 3229805 h 6858000"/>
              <a:gd name="connsiteX60" fmla="*/ 630932 w 1983504"/>
              <a:gd name="connsiteY60" fmla="*/ 3393429 h 6858000"/>
              <a:gd name="connsiteX61" fmla="*/ 806041 w 1983504"/>
              <a:gd name="connsiteY61" fmla="*/ 3539269 h 6858000"/>
              <a:gd name="connsiteX62" fmla="*/ 869444 w 1983504"/>
              <a:gd name="connsiteY62" fmla="*/ 3827390 h 6858000"/>
              <a:gd name="connsiteX63" fmla="*/ 839252 w 1983504"/>
              <a:gd name="connsiteY63" fmla="*/ 4090612 h 6858000"/>
              <a:gd name="connsiteX64" fmla="*/ 763774 w 1983504"/>
              <a:gd name="connsiteY64" fmla="*/ 4172424 h 6858000"/>
              <a:gd name="connsiteX65" fmla="*/ 655085 w 1983504"/>
              <a:gd name="connsiteY65" fmla="*/ 4321821 h 6858000"/>
              <a:gd name="connsiteX66" fmla="*/ 588662 w 1983504"/>
              <a:gd name="connsiteY66" fmla="*/ 4414305 h 6858000"/>
              <a:gd name="connsiteX67" fmla="*/ 356189 w 1983504"/>
              <a:gd name="connsiteY67" fmla="*/ 4378734 h 6858000"/>
              <a:gd name="connsiteX68" fmla="*/ 667160 w 1983504"/>
              <a:gd name="connsiteY68" fmla="*/ 4613499 h 6858000"/>
              <a:gd name="connsiteX69" fmla="*/ 416573 w 1983504"/>
              <a:gd name="connsiteY69" fmla="*/ 4585042 h 6858000"/>
              <a:gd name="connsiteX70" fmla="*/ 335056 w 1983504"/>
              <a:gd name="connsiteY70" fmla="*/ 4602828 h 6858000"/>
              <a:gd name="connsiteX71" fmla="*/ 380342 w 1983504"/>
              <a:gd name="connsiteY71" fmla="*/ 4677526 h 6858000"/>
              <a:gd name="connsiteX72" fmla="*/ 564510 w 1983504"/>
              <a:gd name="connsiteY72" fmla="*/ 4805580 h 6858000"/>
              <a:gd name="connsiteX73" fmla="*/ 944922 w 1983504"/>
              <a:gd name="connsiteY73" fmla="*/ 5154171 h 6858000"/>
              <a:gd name="connsiteX74" fmla="*/ 576586 w 1983504"/>
              <a:gd name="connsiteY74" fmla="*/ 4994104 h 6858000"/>
              <a:gd name="connsiteX75" fmla="*/ 963036 w 1983504"/>
              <a:gd name="connsiteY75" fmla="*/ 5353367 h 6858000"/>
              <a:gd name="connsiteX76" fmla="*/ 1047572 w 1983504"/>
              <a:gd name="connsiteY76" fmla="*/ 5474306 h 6858000"/>
              <a:gd name="connsiteX77" fmla="*/ 1222682 w 1983504"/>
              <a:gd name="connsiteY77" fmla="*/ 5769542 h 6858000"/>
              <a:gd name="connsiteX78" fmla="*/ 1213626 w 1983504"/>
              <a:gd name="connsiteY78" fmla="*/ 5801555 h 6858000"/>
              <a:gd name="connsiteX79" fmla="*/ 1014361 w 1983504"/>
              <a:gd name="connsiteY79" fmla="*/ 5755314 h 6858000"/>
              <a:gd name="connsiteX80" fmla="*/ 1274008 w 1983504"/>
              <a:gd name="connsiteY80" fmla="*/ 6004307 h 6858000"/>
              <a:gd name="connsiteX81" fmla="*/ 1542711 w 1983504"/>
              <a:gd name="connsiteY81" fmla="*/ 6196388 h 6858000"/>
              <a:gd name="connsiteX82" fmla="*/ 1352504 w 1983504"/>
              <a:gd name="connsiteY82" fmla="*/ 6167932 h 6858000"/>
              <a:gd name="connsiteX83" fmla="*/ 1089840 w 1983504"/>
              <a:gd name="connsiteY83" fmla="*/ 6057663 h 6858000"/>
              <a:gd name="connsiteX84" fmla="*/ 999266 w 1983504"/>
              <a:gd name="connsiteY84" fmla="*/ 6100347 h 6858000"/>
              <a:gd name="connsiteX85" fmla="*/ 1246836 w 1983504"/>
              <a:gd name="connsiteY85" fmla="*/ 6281757 h 6858000"/>
              <a:gd name="connsiteX86" fmla="*/ 1388735 w 1983504"/>
              <a:gd name="connsiteY86" fmla="*/ 6367127 h 6858000"/>
              <a:gd name="connsiteX87" fmla="*/ 1446099 w 1983504"/>
              <a:gd name="connsiteY87" fmla="*/ 6431153 h 6858000"/>
              <a:gd name="connsiteX88" fmla="*/ 1609132 w 1983504"/>
              <a:gd name="connsiteY88" fmla="*/ 6658805 h 6858000"/>
              <a:gd name="connsiteX89" fmla="*/ 1983504 w 1983504"/>
              <a:gd name="connsiteY89" fmla="*/ 6858000 h 6858000"/>
              <a:gd name="connsiteX90" fmla="*/ 0 w 1983504"/>
              <a:gd name="connsiteY90"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1983504" h="6858000">
                <a:moveTo>
                  <a:pt x="0" y="0"/>
                </a:moveTo>
                <a:lnTo>
                  <a:pt x="1376658" y="0"/>
                </a:lnTo>
                <a:cubicBezTo>
                  <a:pt x="1482328" y="35571"/>
                  <a:pt x="1584980" y="78255"/>
                  <a:pt x="1690650" y="110269"/>
                </a:cubicBezTo>
                <a:cubicBezTo>
                  <a:pt x="1675553" y="145839"/>
                  <a:pt x="1660458" y="138725"/>
                  <a:pt x="1645361" y="135168"/>
                </a:cubicBezTo>
                <a:cubicBezTo>
                  <a:pt x="1554788" y="120941"/>
                  <a:pt x="1461194" y="110269"/>
                  <a:pt x="1373640" y="71141"/>
                </a:cubicBezTo>
                <a:cubicBezTo>
                  <a:pt x="1352504" y="64027"/>
                  <a:pt x="1328352" y="64027"/>
                  <a:pt x="1319295" y="88927"/>
                </a:cubicBezTo>
                <a:cubicBezTo>
                  <a:pt x="1304199" y="124497"/>
                  <a:pt x="1325332" y="145839"/>
                  <a:pt x="1346468" y="163625"/>
                </a:cubicBezTo>
                <a:cubicBezTo>
                  <a:pt x="1382696" y="195638"/>
                  <a:pt x="1424964" y="188525"/>
                  <a:pt x="1464213" y="192082"/>
                </a:cubicBezTo>
                <a:cubicBezTo>
                  <a:pt x="1572902" y="209867"/>
                  <a:pt x="1624228" y="259665"/>
                  <a:pt x="1648381" y="373491"/>
                </a:cubicBezTo>
                <a:cubicBezTo>
                  <a:pt x="1554788" y="327250"/>
                  <a:pt x="1461194" y="384162"/>
                  <a:pt x="1370620" y="352148"/>
                </a:cubicBezTo>
                <a:cubicBezTo>
                  <a:pt x="1346468" y="345034"/>
                  <a:pt x="1310237" y="355706"/>
                  <a:pt x="1322314" y="394834"/>
                </a:cubicBezTo>
                <a:cubicBezTo>
                  <a:pt x="1334390" y="430405"/>
                  <a:pt x="1373640" y="458860"/>
                  <a:pt x="1304199" y="451747"/>
                </a:cubicBezTo>
                <a:cubicBezTo>
                  <a:pt x="1252873" y="448189"/>
                  <a:pt x="1237778" y="405504"/>
                  <a:pt x="1222682" y="359262"/>
                </a:cubicBezTo>
                <a:cubicBezTo>
                  <a:pt x="1210606" y="334364"/>
                  <a:pt x="1177395" y="320135"/>
                  <a:pt x="1153242" y="334364"/>
                </a:cubicBezTo>
                <a:cubicBezTo>
                  <a:pt x="1123051" y="348592"/>
                  <a:pt x="1132108" y="387720"/>
                  <a:pt x="1132108" y="416176"/>
                </a:cubicBezTo>
                <a:cubicBezTo>
                  <a:pt x="1129088" y="469532"/>
                  <a:pt x="1153242" y="494431"/>
                  <a:pt x="1195509" y="505101"/>
                </a:cubicBezTo>
                <a:cubicBezTo>
                  <a:pt x="1246836" y="519330"/>
                  <a:pt x="1298160" y="537116"/>
                  <a:pt x="1364582" y="558458"/>
                </a:cubicBezTo>
                <a:cubicBezTo>
                  <a:pt x="1292122" y="594028"/>
                  <a:pt x="1237778" y="586915"/>
                  <a:pt x="1183434" y="558458"/>
                </a:cubicBezTo>
                <a:cubicBezTo>
                  <a:pt x="1117012" y="526444"/>
                  <a:pt x="1029458" y="483759"/>
                  <a:pt x="975114" y="522887"/>
                </a:cubicBezTo>
                <a:cubicBezTo>
                  <a:pt x="893597" y="579800"/>
                  <a:pt x="827176" y="544229"/>
                  <a:pt x="754716" y="533558"/>
                </a:cubicBezTo>
                <a:cubicBezTo>
                  <a:pt x="603758" y="512216"/>
                  <a:pt x="697352" y="480203"/>
                  <a:pt x="546395" y="462417"/>
                </a:cubicBezTo>
                <a:cubicBezTo>
                  <a:pt x="486012" y="455303"/>
                  <a:pt x="422610" y="426847"/>
                  <a:pt x="335056" y="465975"/>
                </a:cubicBezTo>
                <a:cubicBezTo>
                  <a:pt x="730563" y="672284"/>
                  <a:pt x="917750" y="658055"/>
                  <a:pt x="1270988" y="910606"/>
                </a:cubicBezTo>
                <a:cubicBezTo>
                  <a:pt x="1255893" y="935506"/>
                  <a:pt x="1240798" y="924835"/>
                  <a:pt x="1225701" y="921277"/>
                </a:cubicBezTo>
                <a:cubicBezTo>
                  <a:pt x="1201548" y="917720"/>
                  <a:pt x="1171356" y="903491"/>
                  <a:pt x="1165318" y="949734"/>
                </a:cubicBezTo>
                <a:cubicBezTo>
                  <a:pt x="1162298" y="985305"/>
                  <a:pt x="1180415" y="1003089"/>
                  <a:pt x="1210606" y="1006647"/>
                </a:cubicBezTo>
                <a:cubicBezTo>
                  <a:pt x="1298160" y="1020875"/>
                  <a:pt x="1376658" y="1070674"/>
                  <a:pt x="1455156" y="1113358"/>
                </a:cubicBezTo>
                <a:cubicBezTo>
                  <a:pt x="1491385" y="1131144"/>
                  <a:pt x="1530634" y="1156043"/>
                  <a:pt x="1515538" y="1220069"/>
                </a:cubicBezTo>
                <a:cubicBezTo>
                  <a:pt x="1485348" y="1237855"/>
                  <a:pt x="1464213" y="1212955"/>
                  <a:pt x="1440060" y="1209399"/>
                </a:cubicBezTo>
                <a:cubicBezTo>
                  <a:pt x="1415907" y="1205842"/>
                  <a:pt x="1358543" y="1220069"/>
                  <a:pt x="1373640" y="1230741"/>
                </a:cubicBezTo>
                <a:cubicBezTo>
                  <a:pt x="1443080" y="1269868"/>
                  <a:pt x="1316276" y="1365909"/>
                  <a:pt x="1400810" y="1365909"/>
                </a:cubicBezTo>
                <a:cubicBezTo>
                  <a:pt x="1539691" y="1365909"/>
                  <a:pt x="1615170" y="1536647"/>
                  <a:pt x="1748012" y="1540204"/>
                </a:cubicBezTo>
                <a:cubicBezTo>
                  <a:pt x="1769146" y="1540204"/>
                  <a:pt x="1778203" y="1572219"/>
                  <a:pt x="1778203" y="1597117"/>
                </a:cubicBezTo>
                <a:cubicBezTo>
                  <a:pt x="1778203" y="1629132"/>
                  <a:pt x="1757070" y="1632688"/>
                  <a:pt x="1735936" y="1636245"/>
                </a:cubicBezTo>
                <a:cubicBezTo>
                  <a:pt x="1702725" y="1639802"/>
                  <a:pt x="1666496" y="1597117"/>
                  <a:pt x="1624228" y="1657587"/>
                </a:cubicBezTo>
                <a:cubicBezTo>
                  <a:pt x="1702725" y="1693158"/>
                  <a:pt x="1784242" y="1728729"/>
                  <a:pt x="1781223" y="1849668"/>
                </a:cubicBezTo>
                <a:cubicBezTo>
                  <a:pt x="1781223" y="1881683"/>
                  <a:pt x="1814434" y="1895910"/>
                  <a:pt x="1838587" y="1903025"/>
                </a:cubicBezTo>
                <a:cubicBezTo>
                  <a:pt x="1880854" y="1917252"/>
                  <a:pt x="1914065" y="1938595"/>
                  <a:pt x="1938218" y="1984836"/>
                </a:cubicBezTo>
                <a:cubicBezTo>
                  <a:pt x="1938218" y="1995507"/>
                  <a:pt x="1938218" y="2002622"/>
                  <a:pt x="1938218" y="2013292"/>
                </a:cubicBezTo>
                <a:cubicBezTo>
                  <a:pt x="1932180" y="2123562"/>
                  <a:pt x="1871798" y="2120004"/>
                  <a:pt x="1805376" y="2102219"/>
                </a:cubicBezTo>
                <a:cubicBezTo>
                  <a:pt x="1726878" y="2080877"/>
                  <a:pt x="1648381" y="2038192"/>
                  <a:pt x="1563844" y="2077320"/>
                </a:cubicBezTo>
                <a:cubicBezTo>
                  <a:pt x="1681592" y="2130676"/>
                  <a:pt x="1811414" y="2134233"/>
                  <a:pt x="1920104" y="2208931"/>
                </a:cubicBezTo>
                <a:cubicBezTo>
                  <a:pt x="1515538" y="2223159"/>
                  <a:pt x="1159280" y="1984836"/>
                  <a:pt x="766792" y="1892353"/>
                </a:cubicBezTo>
                <a:cubicBezTo>
                  <a:pt x="778869" y="1952823"/>
                  <a:pt x="812080" y="1967051"/>
                  <a:pt x="839252" y="1974165"/>
                </a:cubicBezTo>
                <a:cubicBezTo>
                  <a:pt x="984170" y="2020407"/>
                  <a:pt x="1110974" y="2112891"/>
                  <a:pt x="1243816" y="2191146"/>
                </a:cubicBezTo>
                <a:cubicBezTo>
                  <a:pt x="1298160" y="2223159"/>
                  <a:pt x="1337410" y="2258731"/>
                  <a:pt x="1358543" y="2326314"/>
                </a:cubicBezTo>
                <a:cubicBezTo>
                  <a:pt x="1376658" y="2390340"/>
                  <a:pt x="1412888" y="2418796"/>
                  <a:pt x="1479310" y="2401012"/>
                </a:cubicBezTo>
                <a:cubicBezTo>
                  <a:pt x="1533654" y="2386784"/>
                  <a:pt x="1591018" y="2393898"/>
                  <a:pt x="1648381" y="2401012"/>
                </a:cubicBezTo>
                <a:cubicBezTo>
                  <a:pt x="1711782" y="2408126"/>
                  <a:pt x="1784242" y="2479267"/>
                  <a:pt x="1769146" y="2518395"/>
                </a:cubicBezTo>
                <a:cubicBezTo>
                  <a:pt x="1738956" y="2582422"/>
                  <a:pt x="1687630" y="2550408"/>
                  <a:pt x="1645361" y="2543294"/>
                </a:cubicBezTo>
                <a:cubicBezTo>
                  <a:pt x="1594036" y="2536181"/>
                  <a:pt x="1500444" y="2518395"/>
                  <a:pt x="1500444" y="2525509"/>
                </a:cubicBezTo>
                <a:cubicBezTo>
                  <a:pt x="1467232" y="2685576"/>
                  <a:pt x="1391754" y="2564636"/>
                  <a:pt x="1337410" y="2564636"/>
                </a:cubicBezTo>
                <a:cubicBezTo>
                  <a:pt x="1286084" y="2564636"/>
                  <a:pt x="1234759" y="2546851"/>
                  <a:pt x="1186452" y="2532623"/>
                </a:cubicBezTo>
                <a:cubicBezTo>
                  <a:pt x="1123051" y="2514837"/>
                  <a:pt x="1065688" y="2546851"/>
                  <a:pt x="1005304" y="2553965"/>
                </a:cubicBezTo>
                <a:cubicBezTo>
                  <a:pt x="950960" y="2561080"/>
                  <a:pt x="981150" y="2653563"/>
                  <a:pt x="947940" y="2692689"/>
                </a:cubicBezTo>
                <a:cubicBezTo>
                  <a:pt x="941903" y="2703362"/>
                  <a:pt x="935864" y="2703362"/>
                  <a:pt x="929826" y="2703362"/>
                </a:cubicBezTo>
                <a:cubicBezTo>
                  <a:pt x="911711" y="2980812"/>
                  <a:pt x="594701" y="2913227"/>
                  <a:pt x="594701" y="2923898"/>
                </a:cubicBezTo>
                <a:cubicBezTo>
                  <a:pt x="567529" y="2941684"/>
                  <a:pt x="534318" y="2899000"/>
                  <a:pt x="501108" y="2941684"/>
                </a:cubicBezTo>
                <a:cubicBezTo>
                  <a:pt x="643007" y="3137322"/>
                  <a:pt x="860386" y="3183563"/>
                  <a:pt x="1053610" y="3329402"/>
                </a:cubicBezTo>
                <a:cubicBezTo>
                  <a:pt x="893597" y="3379202"/>
                  <a:pt x="800002" y="3208463"/>
                  <a:pt x="682256" y="3229805"/>
                </a:cubicBezTo>
                <a:cubicBezTo>
                  <a:pt x="624893" y="3283162"/>
                  <a:pt x="796984" y="3368530"/>
                  <a:pt x="630932" y="3393429"/>
                </a:cubicBezTo>
                <a:cubicBezTo>
                  <a:pt x="703390" y="3439672"/>
                  <a:pt x="754716" y="3485914"/>
                  <a:pt x="806041" y="3539269"/>
                </a:cubicBezTo>
                <a:cubicBezTo>
                  <a:pt x="893597" y="3635309"/>
                  <a:pt x="911711" y="3699337"/>
                  <a:pt x="869444" y="3827390"/>
                </a:cubicBezTo>
                <a:cubicBezTo>
                  <a:pt x="842270" y="3912759"/>
                  <a:pt x="803022" y="3991015"/>
                  <a:pt x="839252" y="4090612"/>
                </a:cubicBezTo>
                <a:cubicBezTo>
                  <a:pt x="863405" y="4158196"/>
                  <a:pt x="854347" y="4204438"/>
                  <a:pt x="763774" y="4172424"/>
                </a:cubicBezTo>
                <a:cubicBezTo>
                  <a:pt x="667160" y="4140411"/>
                  <a:pt x="630932" y="4200882"/>
                  <a:pt x="655085" y="4321821"/>
                </a:cubicBezTo>
                <a:cubicBezTo>
                  <a:pt x="670179" y="4400076"/>
                  <a:pt x="655085" y="4424975"/>
                  <a:pt x="588662" y="4414305"/>
                </a:cubicBezTo>
                <a:cubicBezTo>
                  <a:pt x="516204" y="4403633"/>
                  <a:pt x="446764" y="4353835"/>
                  <a:pt x="356189" y="4378734"/>
                </a:cubicBezTo>
                <a:cubicBezTo>
                  <a:pt x="428648" y="4521016"/>
                  <a:pt x="582626" y="4478331"/>
                  <a:pt x="667160" y="4613499"/>
                </a:cubicBezTo>
                <a:cubicBezTo>
                  <a:pt x="567529" y="4613499"/>
                  <a:pt x="489031" y="4613499"/>
                  <a:pt x="416573" y="4585042"/>
                </a:cubicBezTo>
                <a:cubicBezTo>
                  <a:pt x="386381" y="4574373"/>
                  <a:pt x="353170" y="4560144"/>
                  <a:pt x="335056" y="4602828"/>
                </a:cubicBezTo>
                <a:cubicBezTo>
                  <a:pt x="313920" y="4652628"/>
                  <a:pt x="356189" y="4670412"/>
                  <a:pt x="380342" y="4677526"/>
                </a:cubicBezTo>
                <a:cubicBezTo>
                  <a:pt x="449784" y="4702425"/>
                  <a:pt x="504126" y="4759339"/>
                  <a:pt x="564510" y="4805580"/>
                </a:cubicBezTo>
                <a:cubicBezTo>
                  <a:pt x="694332" y="4905177"/>
                  <a:pt x="836233" y="4990547"/>
                  <a:pt x="944922" y="5154171"/>
                </a:cubicBezTo>
                <a:cubicBezTo>
                  <a:pt x="809060" y="5111487"/>
                  <a:pt x="706410" y="5011889"/>
                  <a:pt x="576586" y="4994104"/>
                </a:cubicBezTo>
                <a:cubicBezTo>
                  <a:pt x="688296" y="5143500"/>
                  <a:pt x="830194" y="5243097"/>
                  <a:pt x="963036" y="5353367"/>
                </a:cubicBezTo>
                <a:cubicBezTo>
                  <a:pt x="1002286" y="5385379"/>
                  <a:pt x="1041534" y="5406721"/>
                  <a:pt x="1047572" y="5474306"/>
                </a:cubicBezTo>
                <a:cubicBezTo>
                  <a:pt x="1065688" y="5605917"/>
                  <a:pt x="1113992" y="5712629"/>
                  <a:pt x="1222682" y="5769542"/>
                </a:cubicBezTo>
                <a:cubicBezTo>
                  <a:pt x="1222682" y="5769542"/>
                  <a:pt x="1216644" y="5790884"/>
                  <a:pt x="1213626" y="5801555"/>
                </a:cubicBezTo>
                <a:cubicBezTo>
                  <a:pt x="1147203" y="5805112"/>
                  <a:pt x="1095878" y="5726858"/>
                  <a:pt x="1014361" y="5755314"/>
                </a:cubicBezTo>
                <a:cubicBezTo>
                  <a:pt x="1095878" y="5862025"/>
                  <a:pt x="1162298" y="5954508"/>
                  <a:pt x="1274008" y="6004307"/>
                </a:cubicBezTo>
                <a:cubicBezTo>
                  <a:pt x="1364582" y="6043434"/>
                  <a:pt x="1476290" y="6068335"/>
                  <a:pt x="1542711" y="6196388"/>
                </a:cubicBezTo>
                <a:cubicBezTo>
                  <a:pt x="1467232" y="6221287"/>
                  <a:pt x="1409868" y="6189274"/>
                  <a:pt x="1352504" y="6167932"/>
                </a:cubicBezTo>
                <a:cubicBezTo>
                  <a:pt x="1264950" y="6132361"/>
                  <a:pt x="1177395" y="6093234"/>
                  <a:pt x="1089840" y="6057663"/>
                </a:cubicBezTo>
                <a:cubicBezTo>
                  <a:pt x="1056628" y="6043434"/>
                  <a:pt x="1020400" y="6036320"/>
                  <a:pt x="999266" y="6100347"/>
                </a:cubicBezTo>
                <a:cubicBezTo>
                  <a:pt x="1110974" y="6114575"/>
                  <a:pt x="1177395" y="6199945"/>
                  <a:pt x="1246836" y="6281757"/>
                </a:cubicBezTo>
                <a:cubicBezTo>
                  <a:pt x="1286084" y="6327999"/>
                  <a:pt x="1319295" y="6388469"/>
                  <a:pt x="1388735" y="6367127"/>
                </a:cubicBezTo>
                <a:cubicBezTo>
                  <a:pt x="1424964" y="6356456"/>
                  <a:pt x="1449118" y="6388469"/>
                  <a:pt x="1446099" y="6431153"/>
                </a:cubicBezTo>
                <a:cubicBezTo>
                  <a:pt x="1431002" y="6580550"/>
                  <a:pt x="1518558" y="6630349"/>
                  <a:pt x="1609132" y="6658805"/>
                </a:cubicBezTo>
                <a:cubicBezTo>
                  <a:pt x="1741974" y="6701489"/>
                  <a:pt x="1859720" y="6786859"/>
                  <a:pt x="1983504" y="6858000"/>
                </a:cubicBezTo>
                <a:lnTo>
                  <a:pt x="0" y="6858000"/>
                </a:ln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spTree>
    <p:extLst>
      <p:ext uri="{BB962C8B-B14F-4D97-AF65-F5344CB8AC3E}">
        <p14:creationId xmlns:p14="http://schemas.microsoft.com/office/powerpoint/2010/main" val="24003223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162A958-AD46-CB18-CD64-FAD888CD5D9F}"/>
              </a:ext>
            </a:extLst>
          </p:cNvPr>
          <p:cNvSpPr>
            <a:spLocks noGrp="1"/>
          </p:cNvSpPr>
          <p:nvPr>
            <p:ph type="title"/>
          </p:nvPr>
        </p:nvSpPr>
        <p:spPr>
          <a:xfrm>
            <a:off x="686834" y="1153572"/>
            <a:ext cx="3200400" cy="4461163"/>
          </a:xfrm>
        </p:spPr>
        <p:txBody>
          <a:bodyPr>
            <a:normAutofit/>
          </a:bodyPr>
          <a:lstStyle/>
          <a:p>
            <a:r>
              <a:rPr lang="en-US" sz="4100" b="1">
                <a:solidFill>
                  <a:srgbClr val="FFFFFF"/>
                </a:solidFill>
                <a:latin typeface="Arial" panose="020B0604020202020204" pitchFamily="34" charset="0"/>
                <a:ea typeface="Times New Roman" panose="02020603050405020304" pitchFamily="18" charset="0"/>
                <a:cs typeface="Times New Roman" panose="02020603050405020304" pitchFamily="18" charset="0"/>
              </a:rPr>
              <a:t>Distribution of Receipt:</a:t>
            </a:r>
            <a:endParaRPr lang="en-US" sz="410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3D73919A-F3F3-2C21-FED0-36F7F37B6948}"/>
              </a:ext>
            </a:extLst>
          </p:cNvPr>
          <p:cNvSpPr>
            <a:spLocks noGrp="1"/>
          </p:cNvSpPr>
          <p:nvPr>
            <p:ph idx="1"/>
          </p:nvPr>
        </p:nvSpPr>
        <p:spPr>
          <a:xfrm>
            <a:off x="4447308" y="591344"/>
            <a:ext cx="6906491" cy="5585619"/>
          </a:xfrm>
        </p:spPr>
        <p:txBody>
          <a:bodyPr anchor="ctr">
            <a:normAutofit/>
          </a:bodyPr>
          <a:lstStyle/>
          <a:p>
            <a:pPr marL="0" marR="0">
              <a:spcAft>
                <a:spcPts val="1000"/>
              </a:spcAft>
              <a:buNone/>
            </a:pPr>
            <a:r>
              <a:rPr lang="en-US" sz="1800" b="1" u="sng">
                <a:latin typeface="Times New Roman" panose="02020603050405020304" pitchFamily="18" charset="0"/>
                <a:ea typeface="Times New Roman" panose="02020603050405020304" pitchFamily="18" charset="0"/>
                <a:cs typeface="Times New Roman" panose="02020603050405020304" pitchFamily="18" charset="0"/>
              </a:rPr>
              <a:t>White receipt</a:t>
            </a:r>
            <a:r>
              <a:rPr lang="en-US" sz="1800" b="1">
                <a:latin typeface="Times New Roman" panose="02020603050405020304" pitchFamily="18" charset="0"/>
                <a:ea typeface="Times New Roman" panose="02020603050405020304" pitchFamily="18" charset="0"/>
                <a:cs typeface="Times New Roman" panose="02020603050405020304" pitchFamily="18" charset="0"/>
              </a:rPr>
              <a:t>– to inmate</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spcAft>
                <a:spcPts val="1000"/>
              </a:spcAft>
              <a:buNone/>
            </a:pPr>
            <a:r>
              <a:rPr lang="en-US" sz="1800" b="1" u="sng">
                <a:latin typeface="Times New Roman" panose="02020603050405020304" pitchFamily="18" charset="0"/>
                <a:ea typeface="Times New Roman" panose="02020603050405020304" pitchFamily="18" charset="0"/>
                <a:cs typeface="Times New Roman" panose="02020603050405020304" pitchFamily="18" charset="0"/>
              </a:rPr>
              <a:t>Yellow receipt</a:t>
            </a:r>
            <a:r>
              <a:rPr lang="en-US" sz="1800" b="1">
                <a:latin typeface="Times New Roman" panose="02020603050405020304" pitchFamily="18" charset="0"/>
                <a:ea typeface="Times New Roman" panose="02020603050405020304" pitchFamily="18" charset="0"/>
                <a:cs typeface="Times New Roman" panose="02020603050405020304" pitchFamily="18" charset="0"/>
              </a:rPr>
              <a:t> – attach </a:t>
            </a:r>
            <a:r>
              <a:rPr lang="en-US" sz="1800" b="1" u="sng">
                <a:latin typeface="Times New Roman" panose="02020603050405020304" pitchFamily="18" charset="0"/>
                <a:ea typeface="Times New Roman" panose="02020603050405020304" pitchFamily="18" charset="0"/>
                <a:cs typeface="Times New Roman" panose="02020603050405020304" pitchFamily="18" charset="0"/>
              </a:rPr>
              <a:t>original signed special request form and the faxed copy of the inmate trust statement </a:t>
            </a:r>
            <a:r>
              <a:rPr lang="en-US" sz="1800" b="1">
                <a:latin typeface="Times New Roman" panose="02020603050405020304" pitchFamily="18" charset="0"/>
                <a:ea typeface="Times New Roman" panose="02020603050405020304" pitchFamily="18" charset="0"/>
                <a:cs typeface="Times New Roman" panose="02020603050405020304" pitchFamily="18" charset="0"/>
              </a:rPr>
              <a:t>and place in the receipt envelope</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spcAft>
                <a:spcPts val="1000"/>
              </a:spcAft>
              <a:buNone/>
            </a:pPr>
            <a:r>
              <a:rPr lang="en-US" sz="1800" b="1" u="sng">
                <a:latin typeface="Times New Roman" panose="02020603050405020304" pitchFamily="18" charset="0"/>
                <a:ea typeface="Times New Roman" panose="02020603050405020304" pitchFamily="18" charset="0"/>
                <a:cs typeface="Times New Roman" panose="02020603050405020304" pitchFamily="18" charset="0"/>
              </a:rPr>
              <a:t>Pink receipt</a:t>
            </a:r>
            <a:r>
              <a:rPr lang="en-US" sz="1800" b="1">
                <a:latin typeface="Times New Roman" panose="02020603050405020304" pitchFamily="18" charset="0"/>
                <a:ea typeface="Times New Roman" panose="02020603050405020304" pitchFamily="18" charset="0"/>
                <a:cs typeface="Times New Roman" panose="02020603050405020304" pitchFamily="18" charset="0"/>
              </a:rPr>
              <a:t> – attach a </a:t>
            </a:r>
            <a:r>
              <a:rPr lang="en-US" sz="1800" b="1" u="sng">
                <a:latin typeface="Times New Roman" panose="02020603050405020304" pitchFamily="18" charset="0"/>
                <a:ea typeface="Times New Roman" panose="02020603050405020304" pitchFamily="18" charset="0"/>
                <a:cs typeface="Times New Roman" panose="02020603050405020304" pitchFamily="18" charset="0"/>
              </a:rPr>
              <a:t> copy of the special request form</a:t>
            </a:r>
            <a:r>
              <a:rPr lang="en-US" sz="1800" b="1">
                <a:latin typeface="Times New Roman" panose="02020603050405020304" pitchFamily="18" charset="0"/>
                <a:ea typeface="Times New Roman" panose="02020603050405020304" pitchFamily="18" charset="0"/>
                <a:cs typeface="Times New Roman" panose="02020603050405020304" pitchFamily="18" charset="0"/>
              </a:rPr>
              <a:t> and a </a:t>
            </a:r>
            <a:r>
              <a:rPr lang="en-US" sz="1800" b="1" u="sng">
                <a:latin typeface="Times New Roman" panose="02020603050405020304" pitchFamily="18" charset="0"/>
                <a:ea typeface="Times New Roman" panose="02020603050405020304" pitchFamily="18" charset="0"/>
                <a:cs typeface="Times New Roman" panose="02020603050405020304" pitchFamily="18" charset="0"/>
              </a:rPr>
              <a:t>copy of the faxed inmate trust statement </a:t>
            </a:r>
            <a:r>
              <a:rPr lang="en-US" sz="1800" b="1">
                <a:latin typeface="Times New Roman" panose="02020603050405020304" pitchFamily="18" charset="0"/>
                <a:ea typeface="Times New Roman" panose="02020603050405020304" pitchFamily="18" charset="0"/>
                <a:cs typeface="Times New Roman" panose="02020603050405020304" pitchFamily="18" charset="0"/>
              </a:rPr>
              <a:t>to the pink receipt and place in the inmate’s master file.</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spcAft>
                <a:spcPts val="1000"/>
              </a:spcAft>
              <a:buNone/>
            </a:pPr>
            <a:r>
              <a:rPr lang="en-US" sz="1800" b="1">
                <a:latin typeface="Times New Roman" panose="02020603050405020304" pitchFamily="18" charset="0"/>
                <a:ea typeface="Times New Roman" panose="02020603050405020304" pitchFamily="18" charset="0"/>
                <a:cs typeface="Times New Roman" panose="02020603050405020304" pitchFamily="18" charset="0"/>
              </a:rPr>
              <a:t>Complete Receipt Journal – indicate on the receipt journal that this is a “</a:t>
            </a:r>
            <a:r>
              <a:rPr lang="en-US" sz="1800" b="1" u="sng">
                <a:latin typeface="Times New Roman" panose="02020603050405020304" pitchFamily="18" charset="0"/>
                <a:ea typeface="Times New Roman" panose="02020603050405020304" pitchFamily="18" charset="0"/>
                <a:cs typeface="Times New Roman" panose="02020603050405020304" pitchFamily="18" charset="0"/>
              </a:rPr>
              <a:t>account transfer of funds”</a:t>
            </a:r>
            <a:r>
              <a:rPr lang="en-US" sz="1800" b="1">
                <a:latin typeface="Times New Roman" panose="02020603050405020304" pitchFamily="18" charset="0"/>
                <a:ea typeface="Times New Roman" panose="02020603050405020304" pitchFamily="18" charset="0"/>
                <a:cs typeface="Times New Roman" panose="02020603050405020304" pitchFamily="18" charset="0"/>
              </a:rPr>
              <a:t> that no cash was exchanged. </a:t>
            </a:r>
            <a:endParaRPr lang="en-US" sz="180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spcAft>
                <a:spcPts val="1000"/>
              </a:spcAft>
              <a:buNone/>
            </a:pPr>
            <a:r>
              <a:rPr lang="en-US" sz="1800" b="1">
                <a:latin typeface="Times New Roman" panose="02020603050405020304" pitchFamily="18" charset="0"/>
                <a:ea typeface="Times New Roman" panose="02020603050405020304" pitchFamily="18" charset="0"/>
                <a:cs typeface="Times New Roman" panose="02020603050405020304" pitchFamily="18" charset="0"/>
              </a:rPr>
              <a:t>Complete normal bond process    </a:t>
            </a:r>
            <a:r>
              <a:rPr lang="en-US" sz="1800" i="1">
                <a:latin typeface="Times New Roman" panose="02020603050405020304" pitchFamily="18" charset="0"/>
                <a:ea typeface="Times New Roman" panose="02020603050405020304" pitchFamily="18" charset="0"/>
                <a:cs typeface="Times New Roman" panose="02020603050405020304" pitchFamily="18" charset="0"/>
              </a:rPr>
              <a:t>In the event the inmate should decide to cancel his request to bond out the counselor must call inmate trust immediately.  In addition, the counselor must void the special request by marking VOID across the original special request form.  The counselor and inmate must sign and date the form a second time.  Fax a copy to the inmate Trust Fund unit, send original via the inmate Trust Fund courier.</a:t>
            </a:r>
            <a:endParaRPr lang="en-US" sz="1800" i="1">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61846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A650D960BD17A4C84C378FF478A2E91" ma:contentTypeVersion="16" ma:contentTypeDescription="Create a new document." ma:contentTypeScope="" ma:versionID="b61460fb2a8bec356ed383d2cc1dd765">
  <xsd:schema xmlns:xsd="http://www.w3.org/2001/XMLSchema" xmlns:xs="http://www.w3.org/2001/XMLSchema" xmlns:p="http://schemas.microsoft.com/office/2006/metadata/properties" xmlns:ns3="01d178fc-aace-4d06-8b61-57daa5c7bca1" xmlns:ns4="7d0906d8-2307-4b49-af90-0e8d0ef022af" targetNamespace="http://schemas.microsoft.com/office/2006/metadata/properties" ma:root="true" ma:fieldsID="fd84426edb9c1ec2ec695b2237380719" ns3:_="" ns4:_="">
    <xsd:import namespace="01d178fc-aace-4d06-8b61-57daa5c7bca1"/>
    <xsd:import namespace="7d0906d8-2307-4b49-af90-0e8d0ef022af"/>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LengthInSeconds" minOccurs="0"/>
                <xsd:element ref="ns3:MediaServiceOCR" minOccurs="0"/>
                <xsd:element ref="ns3:MediaServiceGenerationTime" minOccurs="0"/>
                <xsd:element ref="ns3:MediaServiceEventHashCode" minOccurs="0"/>
                <xsd:element ref="ns3:MediaServiceLocation" minOccurs="0"/>
                <xsd:element ref="ns3:_activity" minOccurs="0"/>
                <xsd:element ref="ns3:MediaServiceObjectDetectorVersions" minOccurs="0"/>
                <xsd:element ref="ns3:MediaServiceSearchPropertie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1d178fc-aace-4d06-8b61-57daa5c7bca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_activity" ma:index="20" nillable="true" ma:displayName="_activity" ma:hidden="true" ma:internalName="_activity">
      <xsd:simpleType>
        <xsd:restriction base="dms:Note"/>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SystemTags" ma:index="23"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d0906d8-2307-4b49-af90-0e8d0ef022a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01d178fc-aace-4d06-8b61-57daa5c7bca1" xsi:nil="true"/>
  </documentManagement>
</p:properties>
</file>

<file path=customXml/itemProps1.xml><?xml version="1.0" encoding="utf-8"?>
<ds:datastoreItem xmlns:ds="http://schemas.openxmlformats.org/officeDocument/2006/customXml" ds:itemID="{34ABA16E-663D-40C9-B7C1-1C28F7F9C28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1d178fc-aace-4d06-8b61-57daa5c7bca1"/>
    <ds:schemaRef ds:uri="7d0906d8-2307-4b49-af90-0e8d0ef022a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E5AE61B-FDE1-4D73-9B09-712FE6A97CA4}">
  <ds:schemaRefs>
    <ds:schemaRef ds:uri="http://schemas.microsoft.com/sharepoint/v3/contenttype/forms"/>
  </ds:schemaRefs>
</ds:datastoreItem>
</file>

<file path=customXml/itemProps3.xml><?xml version="1.0" encoding="utf-8"?>
<ds:datastoreItem xmlns:ds="http://schemas.openxmlformats.org/officeDocument/2006/customXml" ds:itemID="{9B42FB9A-A5B3-4F05-BB28-2F7FE027D946}">
  <ds:schemaRefs>
    <ds:schemaRef ds:uri="01d178fc-aace-4d06-8b61-57daa5c7bca1"/>
    <ds:schemaRef ds:uri="http://purl.org/dc/dcmitype/"/>
    <ds:schemaRef ds:uri="http://schemas.openxmlformats.org/package/2006/metadata/core-properties"/>
    <ds:schemaRef ds:uri="http://purl.org/dc/elements/1.1/"/>
    <ds:schemaRef ds:uri="http://schemas.microsoft.com/office/2006/documentManagement/types"/>
    <ds:schemaRef ds:uri="http://purl.org/dc/terms/"/>
    <ds:schemaRef ds:uri="http://schemas.microsoft.com/office/infopath/2007/PartnerControls"/>
    <ds:schemaRef ds:uri="7d0906d8-2307-4b49-af90-0e8d0ef022af"/>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26</TotalTime>
  <Words>804</Words>
  <Application>Microsoft Office PowerPoint</Application>
  <PresentationFormat>Widescreen</PresentationFormat>
  <Paragraphs>62</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Aptos</vt:lpstr>
      <vt:lpstr>Aptos Display</vt:lpstr>
      <vt:lpstr>Arial</vt:lpstr>
      <vt:lpstr>Calibri</vt:lpstr>
      <vt:lpstr>Times New Roman</vt:lpstr>
      <vt:lpstr>Office Theme</vt:lpstr>
      <vt:lpstr>CDOC Self Bond Process  AD 3.7 </vt:lpstr>
      <vt:lpstr>Self Bond Out</vt:lpstr>
      <vt:lpstr>No Partial Bonds are accepted Initial steps</vt:lpstr>
      <vt:lpstr>PowerPoint Presentation</vt:lpstr>
      <vt:lpstr>Bonds and Fines 3.7  </vt:lpstr>
      <vt:lpstr>Facility Next Steps</vt:lpstr>
      <vt:lpstr>PowerPoint Presentation</vt:lpstr>
      <vt:lpstr>Distribution of Receipt:</vt:lpstr>
    </vt:vector>
  </TitlesOfParts>
  <Company>State of Connecticut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Gallagher, Colleen</dc:creator>
  <cp:lastModifiedBy>Gallagher, Colleen</cp:lastModifiedBy>
  <cp:revision>1</cp:revision>
  <dcterms:created xsi:type="dcterms:W3CDTF">2026-04-24T17:40:22Z</dcterms:created>
  <dcterms:modified xsi:type="dcterms:W3CDTF">2026-04-24T18:06:46Z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0x0101004A650D960BD17A4C84C378FF478A2E91</vt:lpwstr>
  </property>
</Properties>
</file>