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C_A81565B7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6" r:id="rId2"/>
    <p:sldId id="257" r:id="rId3"/>
    <p:sldId id="279" r:id="rId4"/>
    <p:sldId id="261" r:id="rId5"/>
    <p:sldId id="273" r:id="rId6"/>
    <p:sldId id="277" r:id="rId7"/>
    <p:sldId id="269" r:id="rId8"/>
    <p:sldId id="258" r:id="rId9"/>
    <p:sldId id="267" r:id="rId10"/>
    <p:sldId id="266" r:id="rId11"/>
    <p:sldId id="271" r:id="rId12"/>
    <p:sldId id="274" r:id="rId13"/>
    <p:sldId id="275" r:id="rId14"/>
    <p:sldId id="268" r:id="rId15"/>
    <p:sldId id="281" r:id="rId16"/>
    <p:sldId id="287" r:id="rId17"/>
    <p:sldId id="288" r:id="rId18"/>
    <p:sldId id="283" r:id="rId19"/>
    <p:sldId id="286" r:id="rId20"/>
    <p:sldId id="284" r:id="rId21"/>
    <p:sldId id="285" r:id="rId22"/>
    <p:sldId id="28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CE195-44DE-DB37-AE9C-67DC0E1507CF}" name="Wileden, Lydia" initials="WL" userId="S::lydia.wileden@uconn.edu::489a0c53-57e4-441c-9c10-5d2daec5ed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49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0C_A81565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FAB961-0442-498F-BF83-CBA211854797}" authorId="{13FCE195-44DE-DB37-AE9C-67DC0E1507CF}" status="resolved" created="2026-03-26T18:56:19.903" complete="100000">
    <pc:sldMkLst xmlns:pc="http://schemas.microsoft.com/office/powerpoint/2013/main/command">
      <pc:docMk/>
      <pc:sldMk cId="2819974583" sldId="268"/>
    </pc:sldMkLst>
    <p188:txBody>
      <a:bodyPr/>
      <a:lstStyle/>
      <a:p>
        <a:r>
          <a:rPr lang="en-US"/>
          <a:t>This is also really interesting and could be good fodder for discussion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5ED3F-05AD-4947-BEFF-62F5BC03352E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E71D0-8C57-4685-957D-883DA93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E71D0-8C57-4685-957D-883DA93471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C_A81565B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358" y="1478529"/>
            <a:ext cx="4439285" cy="316322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8000" b="1" dirty="0"/>
              <a:t>Failure to Appear:    Continued  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s://imrp-dpp.media.uconn.edu/wp-content/uploads/sites/3351/2024/07/Sentencing-Commission-logo.png">
            <a:extLst>
              <a:ext uri="{FF2B5EF4-FFF2-40B4-BE49-F238E27FC236}">
                <a16:creationId xmlns:a16="http://schemas.microsoft.com/office/drawing/2014/main" id="{78270E16-F477-8D24-6BF1-912536F0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33"/>
          <a:stretch>
            <a:fillRect/>
          </a:stretch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461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590B-E886-97B6-3083-3469B84D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93" y="152923"/>
            <a:ext cx="10515600" cy="1325563"/>
          </a:xfrm>
        </p:spPr>
        <p:txBody>
          <a:bodyPr/>
          <a:lstStyle/>
          <a:p>
            <a:r>
              <a:rPr lang="en-US"/>
              <a:t>Many FTA warrants have been pending for a long </a:t>
            </a:r>
            <a:r>
              <a:rPr lang="en-US" dirty="0"/>
              <a:t>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CE7E1-8190-FB41-55DE-FA7134EC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3" y="1475979"/>
            <a:ext cx="7925408" cy="4653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228BF-8F6E-3890-D485-7D8E57C70B08}"/>
              </a:ext>
            </a:extLst>
          </p:cNvPr>
          <p:cNvSpPr txBox="1"/>
          <p:nvPr/>
        </p:nvSpPr>
        <p:spPr>
          <a:xfrm>
            <a:off x="7799826" y="1084730"/>
            <a:ext cx="4392174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Out of </a:t>
            </a:r>
            <a:r>
              <a:rPr lang="en-US" sz="2000" b="1" dirty="0"/>
              <a:t>the 51,113 active warrants, 29,051 (57%) are older than five years. 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Certain judicial districts tend to have warrants that have been pending for much longer than others 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What explains these differences?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Likelihood that many of these warrants will ever be served?</a:t>
            </a:r>
          </a:p>
          <a:p>
            <a:pPr marL="742950" lvl="1" indent="-285750">
              <a:buFont typeface="Courier New"/>
              <a:buChar char="o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The low percent of older warrants in Hartford might help explain the relatively lower portion of overall warrants it makes up, despite caseload. 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Courier New"/>
              <a:buChar char="o"/>
            </a:pPr>
            <a:endParaRPr lang="en-US" dirty="0"/>
          </a:p>
          <a:p>
            <a:pPr marL="742950" lvl="1" indent="-285750">
              <a:buFont typeface="Courier New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0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CBC7-A000-E84E-4B14-7AF5E6CF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10" y="143277"/>
            <a:ext cx="10515600" cy="1325563"/>
          </a:xfrm>
        </p:spPr>
        <p:txBody>
          <a:bodyPr/>
          <a:lstStyle/>
          <a:p>
            <a:r>
              <a:rPr lang="en-US"/>
              <a:t>Number of warrants issued, served, and vacated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77224-BE2F-A223-65C6-A2BDE397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8" y="1461977"/>
            <a:ext cx="8532628" cy="5139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DD5297-67A3-9FA2-5926-12E7AB8DF416}"/>
              </a:ext>
            </a:extLst>
          </p:cNvPr>
          <p:cNvSpPr txBox="1"/>
          <p:nvPr/>
        </p:nvSpPr>
        <p:spPr>
          <a:xfrm>
            <a:off x="8618927" y="1719024"/>
            <a:ext cx="3418861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About 5,000 FTA warrants are issued every quarter.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About 4,000 are served every quarter.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About 1,000 are vacated every quarter.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The number vacated every quarter is subject to large jumps. 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In recent quarters, the number of warrants issued has increased while the number of warrants served has decreased. </a:t>
            </a:r>
          </a:p>
        </p:txBody>
      </p:sp>
    </p:spTree>
    <p:extLst>
      <p:ext uri="{BB962C8B-B14F-4D97-AF65-F5344CB8AC3E}">
        <p14:creationId xmlns:p14="http://schemas.microsoft.com/office/powerpoint/2010/main" val="33320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B7D6-CB7F-3C1E-97A6-7B7FFD8E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01840"/>
            <a:ext cx="10515600" cy="1325563"/>
          </a:xfrm>
        </p:spPr>
        <p:txBody>
          <a:bodyPr/>
          <a:lstStyle/>
          <a:p>
            <a:r>
              <a:rPr lang="en-US" dirty="0"/>
              <a:t>Some judicial districts tend to vacate </a:t>
            </a:r>
            <a:r>
              <a:rPr lang="en-US"/>
              <a:t>warrants at a higher rate than others</a:t>
            </a:r>
          </a:p>
        </p:txBody>
      </p:sp>
      <p:pic>
        <p:nvPicPr>
          <p:cNvPr id="4" name="Picture 3" descr="A graph of a number of warrants&#10;&#10;AI-generated content may be incorrect.">
            <a:extLst>
              <a:ext uri="{FF2B5EF4-FFF2-40B4-BE49-F238E27FC236}">
                <a16:creationId xmlns:a16="http://schemas.microsoft.com/office/drawing/2014/main" id="{E003547A-61E1-54F5-72FA-94726F75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15" y="1716788"/>
            <a:ext cx="8382001" cy="48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number of warrants&#10;&#10;AI-generated content may be incorrect.">
            <a:extLst>
              <a:ext uri="{FF2B5EF4-FFF2-40B4-BE49-F238E27FC236}">
                <a16:creationId xmlns:a16="http://schemas.microsoft.com/office/drawing/2014/main" id="{25047D4D-975A-D9D8-9AE5-7EC49A037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875" y="1621732"/>
            <a:ext cx="8360228" cy="49965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DFDC76-768D-84E5-28E3-DE953B14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01840"/>
            <a:ext cx="10515600" cy="1325563"/>
          </a:xfrm>
        </p:spPr>
        <p:txBody>
          <a:bodyPr/>
          <a:lstStyle/>
          <a:p>
            <a:r>
              <a:rPr lang="en-US" dirty="0"/>
              <a:t>In some districts there has been large </a:t>
            </a:r>
            <a:r>
              <a:rPr lang="en-US"/>
              <a:t>variation in the number vacated each quarter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9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DF79-C9AF-D6BB-3296-A72C062B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3" y="-1407"/>
            <a:ext cx="10515600" cy="1325563"/>
          </a:xfrm>
        </p:spPr>
        <p:txBody>
          <a:bodyPr/>
          <a:lstStyle/>
          <a:p>
            <a:r>
              <a:rPr lang="en-US"/>
              <a:t>FTA Warrant backlog increasing in recent quarters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864E40-F021-435E-B404-3A61EA3B4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24156"/>
            <a:ext cx="8719595" cy="5210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ADAF87-D84F-1F63-2000-D41EBFE142E5}"/>
              </a:ext>
            </a:extLst>
          </p:cNvPr>
          <p:cNvSpPr txBox="1"/>
          <p:nvPr/>
        </p:nvSpPr>
        <p:spPr>
          <a:xfrm>
            <a:off x="8737854" y="974769"/>
            <a:ext cx="3454145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 quarters where the bar is negative, it means that the backlog of FTA warrants decreased.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In quarters where the bar is positive, it means the backlog in FTA warrants increased. 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decrease seen in Q3 FYE 2023 corresponds with a large spike in the number of warrants vacated in that quarter. 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In recent quarters, the backlog has been increasing, reversing a relatively stable trend since the end of COVID</a:t>
            </a:r>
          </a:p>
        </p:txBody>
      </p:sp>
    </p:spTree>
    <p:extLst>
      <p:ext uri="{BB962C8B-B14F-4D97-AF65-F5344CB8AC3E}">
        <p14:creationId xmlns:p14="http://schemas.microsoft.com/office/powerpoint/2010/main" val="28199745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BF86-9912-B3ED-33D1-A0AFA457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en-US" dirty="0"/>
              <a:t>Estimated Failure to Appear Warrant Rate</a:t>
            </a:r>
          </a:p>
        </p:txBody>
      </p:sp>
      <p:pic>
        <p:nvPicPr>
          <p:cNvPr id="5" name="Picture 4" descr="The graph illustrates a downward trend in the issuance rate of pre-trial warrants for failure to appear (FTA) in criminal cases from 2016 to 2024, with the data segmented by case types and charge severity.&#10;&#10;AI-generated content may be incorrect.">
            <a:extLst>
              <a:ext uri="{FF2B5EF4-FFF2-40B4-BE49-F238E27FC236}">
                <a16:creationId xmlns:a16="http://schemas.microsoft.com/office/drawing/2014/main" id="{8DFEEEFA-A664-DE13-0807-6C8034445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3462"/>
            <a:ext cx="9436100" cy="56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0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A60B-8591-3DFD-B0F7-03124770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49225"/>
            <a:ext cx="10515600" cy="1325563"/>
          </a:xfrm>
        </p:spPr>
        <p:txBody>
          <a:bodyPr/>
          <a:lstStyle/>
          <a:p>
            <a:r>
              <a:rPr lang="en-US" dirty="0"/>
              <a:t>Estimated Failure to Appear Charge Rate</a:t>
            </a:r>
          </a:p>
        </p:txBody>
      </p:sp>
      <p:pic>
        <p:nvPicPr>
          <p:cNvPr id="8" name="Picture 7" descr="The image depicts a line graph showing the percentage of disposed cases with a pre-disposal FTA charge, ranging from 20% down to 0%, over a period from 2016 to 2024.&#10;&#10;AI-generated content may be incorrect.">
            <a:extLst>
              <a:ext uri="{FF2B5EF4-FFF2-40B4-BE49-F238E27FC236}">
                <a16:creationId xmlns:a16="http://schemas.microsoft.com/office/drawing/2014/main" id="{1A505CF5-3F3B-055B-47B0-BDECF44D1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81" y="1222364"/>
            <a:ext cx="9144019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6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ED3C-6F52-B550-FA4A-A2FEA03A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-88900"/>
            <a:ext cx="10515600" cy="132556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474B-9DD2-9801-29AF-E12C5C685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85863"/>
            <a:ext cx="11442700" cy="5672137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What is the most appropriate empirical measure that captures system performance?</a:t>
            </a:r>
          </a:p>
          <a:p>
            <a:pPr marL="285750" indent="-285750"/>
            <a:r>
              <a:rPr lang="en-US" dirty="0"/>
              <a:t>The FTA warrant rate among all cases tends to be higher than only disposed cases</a:t>
            </a:r>
          </a:p>
          <a:p>
            <a:pPr marL="742950" lvl="1" indent="-285750"/>
            <a:r>
              <a:rPr lang="en-US" dirty="0"/>
              <a:t>Pros:</a:t>
            </a:r>
          </a:p>
          <a:p>
            <a:pPr marL="1200150" lvl="2" indent="-285750"/>
            <a:r>
              <a:rPr lang="en-US" dirty="0"/>
              <a:t>Captures cases where an FTA warrant is issued and the case is never disposed</a:t>
            </a:r>
          </a:p>
          <a:p>
            <a:pPr marL="1200150" lvl="2" indent="-285750"/>
            <a:r>
              <a:rPr lang="en-US" dirty="0"/>
              <a:t>Less sensitive to right censoring (less of a lagging indicator) </a:t>
            </a:r>
          </a:p>
          <a:p>
            <a:pPr marL="742950" lvl="1" indent="-285750"/>
            <a:r>
              <a:rPr lang="en-US" dirty="0"/>
              <a:t>Cons: </a:t>
            </a:r>
          </a:p>
          <a:p>
            <a:pPr marL="1200150" lvl="2" indent="-285750"/>
            <a:r>
              <a:rPr lang="en-US" dirty="0"/>
              <a:t>Cases that are still pending have an opportunity to  fail to appear </a:t>
            </a:r>
          </a:p>
          <a:p>
            <a:pPr marL="285750" indent="-285750"/>
            <a:r>
              <a:rPr lang="en-US" dirty="0"/>
              <a:t>The FTA warrant issuance rate tends to be higher than the FTA charge rate. </a:t>
            </a:r>
          </a:p>
          <a:p>
            <a:pPr marL="742950" lvl="1" indent="-285750"/>
            <a:r>
              <a:rPr lang="en-US" dirty="0"/>
              <a:t>Shows prosecutorial discretion? </a:t>
            </a:r>
          </a:p>
          <a:p>
            <a:pPr marL="742950" lvl="1" indent="-285750"/>
            <a:r>
              <a:rPr lang="en-US" dirty="0"/>
              <a:t>Does the charge rate capture </a:t>
            </a:r>
            <a:r>
              <a:rPr lang="en-US" b="1" dirty="0"/>
              <a:t>willful failure to appear </a:t>
            </a:r>
            <a:r>
              <a:rPr lang="en-US" dirty="0"/>
              <a:t>better?</a:t>
            </a:r>
          </a:p>
          <a:p>
            <a:pPr marL="285750" indent="-285750"/>
            <a:r>
              <a:rPr lang="en-US" dirty="0"/>
              <a:t>This data captures the</a:t>
            </a:r>
            <a:r>
              <a:rPr lang="en-US" b="1" dirty="0"/>
              <a:t> percentage of cases that involve an FTA, not the percentage of defendants who fail to appear. </a:t>
            </a:r>
            <a:r>
              <a:rPr lang="en-US" dirty="0"/>
              <a:t>A limitation is that one person may fail to appear across multiple dockets. </a:t>
            </a:r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7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93E1-56CD-6A39-D00A-2A9312B2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34" y="0"/>
            <a:ext cx="10515600" cy="1325563"/>
          </a:xfrm>
        </p:spPr>
        <p:txBody>
          <a:bodyPr/>
          <a:lstStyle/>
          <a:p>
            <a:r>
              <a:rPr lang="en-US" dirty="0"/>
              <a:t>Median CR Case Dispositions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91E12-F126-B9FB-4485-CB14CB27A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6" y="1134201"/>
            <a:ext cx="9144019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787E-CED1-F001-A81B-2D47B813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Reverse Causality and Other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F6A3-73CE-86CA-D019-CDD5BC578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Cases that involve the occurrence of an FTA tend to take longer to dispose</a:t>
            </a:r>
          </a:p>
          <a:p>
            <a:pPr lvl="1"/>
            <a:r>
              <a:rPr lang="en-US" dirty="0"/>
              <a:t>FTAs likely causes delays in court processing </a:t>
            </a:r>
          </a:p>
          <a:p>
            <a:pPr lvl="2"/>
            <a:r>
              <a:rPr lang="en-US" dirty="0"/>
              <a:t>Missed court dates (likely more than one) </a:t>
            </a:r>
          </a:p>
          <a:p>
            <a:pPr lvl="2"/>
            <a:r>
              <a:rPr lang="en-US" dirty="0"/>
              <a:t>Time to resolve the warrant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Cases that take longer to dispose may be more likely to pick up an FTA </a:t>
            </a:r>
          </a:p>
          <a:p>
            <a:pPr lvl="1"/>
            <a:r>
              <a:rPr lang="en-US" dirty="0"/>
              <a:t>More court appearances and hence opportunity for FTA</a:t>
            </a:r>
          </a:p>
          <a:p>
            <a:pPr lvl="1"/>
            <a:r>
              <a:rPr lang="en-US" dirty="0"/>
              <a:t>Longer periods of time between court appearances might increase the likelihood of an FTA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11AB-B48F-0BC3-60D6-33CB6C0C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26" y="-164384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F992-835B-E957-0CC1-A3810869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87" y="894051"/>
            <a:ext cx="11573948" cy="57617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We have previously looked into:</a:t>
            </a:r>
          </a:p>
          <a:p>
            <a:pPr lvl="1"/>
            <a:r>
              <a:rPr lang="en-US" dirty="0"/>
              <a:t>Weight given to a history failure to appear in pretrial decision making</a:t>
            </a:r>
          </a:p>
          <a:p>
            <a:pPr lvl="1"/>
            <a:r>
              <a:rPr lang="en-US" dirty="0"/>
              <a:t>The number of active warrants</a:t>
            </a:r>
          </a:p>
          <a:p>
            <a:pPr lvl="1"/>
            <a:r>
              <a:rPr lang="en-US" dirty="0"/>
              <a:t>The number of warrants served and issued every quarter. </a:t>
            </a:r>
          </a:p>
          <a:p>
            <a:r>
              <a:rPr lang="en-US" dirty="0"/>
              <a:t>Key previous findings:</a:t>
            </a:r>
          </a:p>
          <a:p>
            <a:pPr lvl="1"/>
            <a:r>
              <a:rPr lang="en-US" dirty="0"/>
              <a:t>A large portion of misdemeanants detained pretrial have either a history of failure to appear or a failure to appear charges pending. </a:t>
            </a:r>
          </a:p>
          <a:p>
            <a:pPr lvl="1"/>
            <a:r>
              <a:rPr lang="en-US" dirty="0"/>
              <a:t>~20% of CSSD interviewed arrestees had a failure to appear charge pending at the time of arrest</a:t>
            </a:r>
          </a:p>
          <a:p>
            <a:pPr lvl="1"/>
            <a:r>
              <a:rPr lang="en-US" dirty="0"/>
              <a:t>~44 of CSSD interviewed arrestees had either a history of prior FTA or an active charge</a:t>
            </a:r>
          </a:p>
          <a:p>
            <a:pPr lvl="1"/>
            <a:r>
              <a:rPr lang="en-US" dirty="0"/>
              <a:t>Those who have a history of failure to appear are detained at arraignment at a higher rate than those who do not. </a:t>
            </a:r>
          </a:p>
          <a:p>
            <a:pPr lvl="1"/>
            <a:r>
              <a:rPr lang="en-US" dirty="0"/>
              <a:t>The potential for substance abuse and homelessness to impact FTA rates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diagram illustrates the percentage of cases that reach a First Time Arrest (FTA) order over time, showing a significant increase in issuance as days from arrest decrease.&#10;&#10;AI-generated content may be incorrect.">
            <a:extLst>
              <a:ext uri="{FF2B5EF4-FFF2-40B4-BE49-F238E27FC236}">
                <a16:creationId xmlns:a16="http://schemas.microsoft.com/office/drawing/2014/main" id="{48CF8295-B15F-D65A-61AC-C28653FC0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3" y="692638"/>
            <a:ext cx="9894604" cy="59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2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graph illustrates the distribution of felony and misdemeanor cases reaching an FTA order, showing a high percentage of cases within the first 250 days from arrest.&#10;&#10;AI-generated content may be incorrect.">
            <a:extLst>
              <a:ext uri="{FF2B5EF4-FFF2-40B4-BE49-F238E27FC236}">
                <a16:creationId xmlns:a16="http://schemas.microsoft.com/office/drawing/2014/main" id="{2DDBB1E9-19A8-8BD2-3252-1C859EE54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6" y="764918"/>
            <a:ext cx="9809295" cy="58855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A322AE-2062-0C5B-72F1-099638B3D4AF}"/>
              </a:ext>
            </a:extLst>
          </p:cNvPr>
          <p:cNvSpPr/>
          <p:nvPr/>
        </p:nvSpPr>
        <p:spPr>
          <a:xfrm>
            <a:off x="2272824" y="3571432"/>
            <a:ext cx="272561" cy="2725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C8F940-CAD6-F446-E966-446E5B348097}"/>
              </a:ext>
            </a:extLst>
          </p:cNvPr>
          <p:cNvSpPr/>
          <p:nvPr/>
        </p:nvSpPr>
        <p:spPr>
          <a:xfrm>
            <a:off x="6548805" y="3571427"/>
            <a:ext cx="272561" cy="2725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76B38-D6DD-0CBA-C17E-904F22BDBB93}"/>
              </a:ext>
            </a:extLst>
          </p:cNvPr>
          <p:cNvSpPr txBox="1"/>
          <p:nvPr/>
        </p:nvSpPr>
        <p:spPr>
          <a:xfrm>
            <a:off x="6853610" y="3382328"/>
            <a:ext cx="286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of FTA warrants in misdemeanor cases are issued within 76 days.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E47D2-6288-8FFF-BC1E-50F726DA1E31}"/>
              </a:ext>
            </a:extLst>
          </p:cNvPr>
          <p:cNvSpPr txBox="1"/>
          <p:nvPr/>
        </p:nvSpPr>
        <p:spPr>
          <a:xfrm>
            <a:off x="2637704" y="3384543"/>
            <a:ext cx="286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of FTA warrants in felony cases are issued within 150 days</a:t>
            </a:r>
          </a:p>
        </p:txBody>
      </p:sp>
    </p:spTree>
    <p:extLst>
      <p:ext uri="{BB962C8B-B14F-4D97-AF65-F5344CB8AC3E}">
        <p14:creationId xmlns:p14="http://schemas.microsoft.com/office/powerpoint/2010/main" val="133061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52D-09A7-453F-EF19-48D21676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3D90-A51F-6DDC-3538-BCDD80A12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4"/>
            <a:ext cx="10515600" cy="4791075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A defendant’s history of failure to appear before each case starts is unknown. 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Cases involving defendants with multiple prior failures to appear in other cases may be more likely to have warrants issued more quickly (i.e., the 25% of cases where the warrant is issued within 36 days). </a:t>
            </a:r>
          </a:p>
        </p:txBody>
      </p:sp>
    </p:spTree>
    <p:extLst>
      <p:ext uri="{BB962C8B-B14F-4D97-AF65-F5344CB8AC3E}">
        <p14:creationId xmlns:p14="http://schemas.microsoft.com/office/powerpoint/2010/main" val="141146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82A5-CC97-9F95-D6E6-1AB46BEE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30" y="-170989"/>
            <a:ext cx="10515600" cy="1325563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1690-EF59-FC00-C8B4-934259B6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30" y="861143"/>
            <a:ext cx="11586740" cy="6066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There are 51,113 active FTA warrants as of February 2026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The majority are non-felony warrants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There is strong variation across judicial districts in the number pending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Certain jurisdictions make up a larger portion of warrants than they do cases, particularly Stamford-Norwalk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Certain jurisdictions make up a much smaller portion of warrants than they do cases, particularly Hartford</a:t>
            </a:r>
          </a:p>
          <a:p>
            <a:r>
              <a:rPr lang="en-US" sz="2000" dirty="0"/>
              <a:t>57% of warrants are older than five years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There is large variation across judicial districts in the number of these lingering warrants </a:t>
            </a:r>
          </a:p>
          <a:p>
            <a:r>
              <a:rPr lang="en-US" sz="2000" dirty="0"/>
              <a:t>In recent quarters, the number of warrants issued has increased while the number of warrants served has decreased</a:t>
            </a:r>
          </a:p>
          <a:p>
            <a:r>
              <a:rPr lang="en-US" sz="2000" dirty="0"/>
              <a:t>The number of warrants vacated in a given quarter varies drastically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Certain JDs tend to vacate warrants at a higher rate than others, potentially suggesting differing state’s attorney practices 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 sz="2200" dirty="0"/>
              <a:t>The FTA warrant rate is between 15-20% for misdemeanor cases and around 10-14% for felony cases. This rate is sensitive to the inclusion of all cases or only disposed cases. 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 sz="2200" dirty="0"/>
              <a:t>The FTA charge rate tends to be lower than the FTA warrant rate. 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 sz="2200" dirty="0"/>
              <a:t>The vast majority of warrants are issued within two years of the case’s original arrest date, but a sizable portion are issued within the first 30 days of a case.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077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54948-D17F-9C86-C0A0-3B2C7F7F4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B218-7499-E975-5955-04F59396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34" y="210326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A66F-FC7E-712B-60D9-C4749851D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79" y="1386420"/>
            <a:ext cx="11573948" cy="4941277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4400" dirty="0"/>
              <a:t>Outstanding questions:</a:t>
            </a:r>
          </a:p>
          <a:p>
            <a:pPr lvl="2"/>
            <a:r>
              <a:rPr lang="en-US" sz="3600" dirty="0"/>
              <a:t>How many warrants are in relation to a VOP or MV violation offense?</a:t>
            </a:r>
          </a:p>
          <a:p>
            <a:pPr lvl="2"/>
            <a:r>
              <a:rPr lang="en-US" sz="3600" dirty="0"/>
              <a:t>What portion of active warrants are older than five years? </a:t>
            </a:r>
          </a:p>
          <a:p>
            <a:pPr lvl="2"/>
            <a:r>
              <a:rPr lang="en-US" sz="3600" dirty="0"/>
              <a:t>How many warrants are vacated in a given quarter? </a:t>
            </a:r>
          </a:p>
          <a:p>
            <a:pPr lvl="2"/>
            <a:r>
              <a:rPr lang="en-US" sz="3200" dirty="0"/>
              <a:t>Are there differing practices across courts regarding, the number of warrants active, the portion of all warrants that are lingering, and practices around vacating old warrants?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7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4570-BC42-BFB8-311A-DC85623E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51" y="394062"/>
            <a:ext cx="10515600" cy="1325563"/>
          </a:xfrm>
        </p:spPr>
        <p:txBody>
          <a:bodyPr/>
          <a:lstStyle/>
          <a:p>
            <a:r>
              <a:rPr lang="en-US"/>
              <a:t>Active Warrants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A3E4-BA31-4692-6757-D4C4CBF6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95" y="1719523"/>
            <a:ext cx="6589853" cy="40716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dirty="0"/>
              <a:t>There are  </a:t>
            </a:r>
            <a:r>
              <a:rPr lang="en-US" sz="7200" dirty="0">
                <a:ea typeface="+mn-lt"/>
                <a:cs typeface="+mn-lt"/>
              </a:rPr>
              <a:t>51,113 </a:t>
            </a:r>
            <a:r>
              <a:rPr lang="en-US" sz="7200" dirty="0"/>
              <a:t>FTA warrants active as of February, 2026.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6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C7630-F39A-8BDF-8E35-AF694093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E645-05DA-D311-CB1C-FCD5780E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51" y="394062"/>
            <a:ext cx="10515600" cy="1325563"/>
          </a:xfrm>
        </p:spPr>
        <p:txBody>
          <a:bodyPr/>
          <a:lstStyle/>
          <a:p>
            <a:r>
              <a:rPr lang="en-US"/>
              <a:t>Active Warrants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9F04-74CC-EDBC-6E7C-1EC0E2DF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95" y="1719523"/>
            <a:ext cx="6589853" cy="40716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/>
              <a:t>There are  </a:t>
            </a:r>
            <a:r>
              <a:rPr lang="en-US" sz="7200">
                <a:ea typeface="+mn-lt"/>
                <a:cs typeface="+mn-lt"/>
              </a:rPr>
              <a:t>51,113 </a:t>
            </a:r>
            <a:r>
              <a:rPr lang="en-US" sz="7200"/>
              <a:t>FTA warrants active as of February, 2026. 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Content Placeholder 3" descr="A pie chart of different color and numbers&#10;&#10;AI-generated content may be incorrect.">
            <a:extLst>
              <a:ext uri="{FF2B5EF4-FFF2-40B4-BE49-F238E27FC236}">
                <a16:creationId xmlns:a16="http://schemas.microsoft.com/office/drawing/2014/main" id="{863B3DA5-9342-5E3F-A3BD-E43A05FB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80" r="12532"/>
          <a:stretch>
            <a:fillRect/>
          </a:stretch>
        </p:blipFill>
        <p:spPr>
          <a:xfrm>
            <a:off x="6313587" y="1623146"/>
            <a:ext cx="5873641" cy="45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4A24-96DA-B17F-BD0A-7B5687ED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Pause for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AC60-5324-0434-8949-9B99609A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4" y="1709878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The difference between the number of active FTA warrants most recently posted publicly, 38,586, and this 51,113 figure is 12,527.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The difference is due to the public data only reporting warrants where there is a Connecticut address listed. Cases where there is no CT address or no address listed at all are not included in the public data.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What portion of these 12,527 warrants involve defendants who are unhoused? 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detailed data can help understand the large "other" category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The "other" category includes VOPs that have the underlying charge of a felony or misdemeanor. Work needs to be undertaken to identify the charges underlying VOPs.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The large “other” category likely means that a significant number of MV cases have failure to appears issued on them</a:t>
            </a:r>
          </a:p>
        </p:txBody>
      </p:sp>
    </p:spTree>
    <p:extLst>
      <p:ext uri="{BB962C8B-B14F-4D97-AF65-F5344CB8AC3E}">
        <p14:creationId xmlns:p14="http://schemas.microsoft.com/office/powerpoint/2010/main" val="198157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1FF1-7661-A839-C439-D39CD89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2" y="0"/>
            <a:ext cx="10515600" cy="1325563"/>
          </a:xfrm>
        </p:spPr>
        <p:txBody>
          <a:bodyPr/>
          <a:lstStyle/>
          <a:p>
            <a:r>
              <a:rPr lang="en-US" dirty="0"/>
              <a:t>There is variation across judicial districts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9DA70-1424-13B4-5531-C7FAAC4A1006}"/>
              </a:ext>
            </a:extLst>
          </p:cNvPr>
          <p:cNvSpPr txBox="1"/>
          <p:nvPr/>
        </p:nvSpPr>
        <p:spPr>
          <a:xfrm>
            <a:off x="7002102" y="1365907"/>
            <a:ext cx="4809776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Stamford-Norwalk, Fairfield (Bridgeport), New London, and Danbury make up a larger portion of FTA warrants than they do cases 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Hartford JD  is significantly under represented, making up a much larger portion of  cases than it does warrants 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What can explain these differences?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Are there differing judicial practices surrounding vacating old warrants and issuing new ones?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Community court in Hartford? Less appearances?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Proximity to borders make it more likely for an FTA to be issued and less likely for an warrant to be served? </a:t>
            </a:r>
          </a:p>
          <a:p>
            <a:pPr marL="742950" lvl="1" indent="-285750">
              <a:buFont typeface="Courier New"/>
              <a:buChar char="o"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77D0C8-B4E9-9FA2-16EC-DA2CF117E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50506"/>
              </p:ext>
            </p:extLst>
          </p:nvPr>
        </p:nvGraphicFramePr>
        <p:xfrm>
          <a:off x="380122" y="1365907"/>
          <a:ext cx="6486670" cy="5015592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210048">
                  <a:extLst>
                    <a:ext uri="{9D8B030D-6E8A-4147-A177-3AD203B41FA5}">
                      <a16:colId xmlns:a16="http://schemas.microsoft.com/office/drawing/2014/main" val="361014208"/>
                    </a:ext>
                  </a:extLst>
                </a:gridCol>
                <a:gridCol w="2266785">
                  <a:extLst>
                    <a:ext uri="{9D8B030D-6E8A-4147-A177-3AD203B41FA5}">
                      <a16:colId xmlns:a16="http://schemas.microsoft.com/office/drawing/2014/main" val="4112639710"/>
                    </a:ext>
                  </a:extLst>
                </a:gridCol>
                <a:gridCol w="2009837">
                  <a:extLst>
                    <a:ext uri="{9D8B030D-6E8A-4147-A177-3AD203B41FA5}">
                      <a16:colId xmlns:a16="http://schemas.microsoft.com/office/drawing/2014/main" val="3798123941"/>
                    </a:ext>
                  </a:extLst>
                </a:gridCol>
              </a:tblGrid>
              <a:tr h="6588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Judicial District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 of active warrants (02-17-2026)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 of pending cases (02-17-2026)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5832784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Stamford-Norwalk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40310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New Haven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15.3%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9943765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Fairfield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94840"/>
                  </a:ext>
                </a:extLst>
              </a:tr>
              <a:tr h="3497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New London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34057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Hartford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12.0%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3440567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New Britain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7479148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Danbury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20044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Waterbury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1034772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Windham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47632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Ansonia-Milford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3043035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Tolland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0534486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Litchfield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2.1%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9837732"/>
                  </a:ext>
                </a:extLst>
              </a:tr>
              <a:tr h="3339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Middlesex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520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66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warrants&#10;&#10;AI-generated content may be incorrect.">
            <a:extLst>
              <a:ext uri="{FF2B5EF4-FFF2-40B4-BE49-F238E27FC236}">
                <a16:creationId xmlns:a16="http://schemas.microsoft.com/office/drawing/2014/main" id="{5EB823A8-690C-BA88-97FF-C43E18C7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1467531"/>
            <a:ext cx="8545976" cy="51217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3EB243-561B-E25C-4638-45DCC818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29" y="268670"/>
            <a:ext cx="10515600" cy="1325563"/>
          </a:xfrm>
        </p:spPr>
        <p:txBody>
          <a:bodyPr/>
          <a:lstStyle/>
          <a:p>
            <a:r>
              <a:rPr lang="en-US"/>
              <a:t>Active Warrants by Judicial District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E4A18-7AF0-8FEB-0AB0-4A57DA5213AF}"/>
              </a:ext>
            </a:extLst>
          </p:cNvPr>
          <p:cNvSpPr txBox="1"/>
          <p:nvPr/>
        </p:nvSpPr>
        <p:spPr>
          <a:xfrm>
            <a:off x="8532498" y="1800688"/>
            <a:ext cx="342381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Stamford-Norwalk, New Haven, Fairfield, New London, and Hartford make up ~68% of active FTA warrants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12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warrants&#10;&#10;AI-generated content may be incorrect.">
            <a:extLst>
              <a:ext uri="{FF2B5EF4-FFF2-40B4-BE49-F238E27FC236}">
                <a16:creationId xmlns:a16="http://schemas.microsoft.com/office/drawing/2014/main" id="{189D066A-E2AD-A520-10F8-FDDF2921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" y="1690778"/>
            <a:ext cx="8574912" cy="51700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AEB128-A092-7F9A-CC41-D8CF4120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65" y="172214"/>
            <a:ext cx="10515600" cy="1325563"/>
          </a:xfrm>
        </p:spPr>
        <p:txBody>
          <a:bodyPr/>
          <a:lstStyle/>
          <a:p>
            <a:r>
              <a:rPr lang="en-US" dirty="0"/>
              <a:t>Many felony FTA warrants have been pending a </a:t>
            </a:r>
            <a:r>
              <a:rPr lang="en-US"/>
              <a:t>significant period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33507-AA52-F771-21A7-7CBDFAE5AE84}"/>
              </a:ext>
            </a:extLst>
          </p:cNvPr>
          <p:cNvSpPr txBox="1"/>
          <p:nvPr/>
        </p:nvSpPr>
        <p:spPr>
          <a:xfrm>
            <a:off x="8643394" y="1392029"/>
            <a:ext cx="3395241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Aptos"/>
                <a:ea typeface="Arial"/>
                <a:cs typeface="Arial"/>
              </a:rPr>
              <a:t>There is large variation across JDs in terms of lingering felony FTA warrants also.</a:t>
            </a:r>
            <a:endParaRPr lang="en-US" sz="2000" dirty="0"/>
          </a:p>
          <a:p>
            <a:endParaRPr lang="en-US" sz="2000" dirty="0"/>
          </a:p>
          <a:p>
            <a:pPr marL="285750" lvl="0" indent="-285750">
              <a:buFont typeface="Arial,Sans-Serif"/>
              <a:buChar char="•"/>
            </a:pPr>
            <a:r>
              <a:rPr lang="en-US" sz="2000" baseline="0" dirty="0">
                <a:latin typeface="Aptos"/>
                <a:ea typeface="Arial"/>
                <a:cs typeface="Arial"/>
              </a:rPr>
              <a:t>What the circumstances of these lingering warrants? </a:t>
            </a:r>
            <a:r>
              <a:rPr lang="en-US" sz="2000" dirty="0">
                <a:latin typeface="Aptos"/>
                <a:ea typeface="Arial"/>
                <a:cs typeface="Arial"/>
              </a:rPr>
              <a:t>​</a:t>
            </a:r>
            <a:endParaRPr lang="en-US" sz="2000" dirty="0"/>
          </a:p>
          <a:p>
            <a:pPr marL="742950" lvl="1" indent="-285750" rtl="0">
              <a:buFont typeface="Courier New,monospace"/>
              <a:buChar char="o"/>
            </a:pPr>
            <a:r>
              <a:rPr lang="en-US" sz="2000" baseline="0" dirty="0">
                <a:latin typeface="Aptos"/>
                <a:ea typeface="Arial"/>
                <a:cs typeface="Arial"/>
              </a:rPr>
              <a:t>Individuals incarcerated already? </a:t>
            </a:r>
            <a:r>
              <a:rPr lang="en-US" sz="2000" dirty="0">
                <a:latin typeface="Aptos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000" baseline="0" dirty="0">
                <a:latin typeface="Aptos"/>
                <a:ea typeface="Arial"/>
                <a:cs typeface="Arial"/>
              </a:rPr>
              <a:t>Deceased individuals? </a:t>
            </a:r>
            <a:r>
              <a:rPr lang="en-US" sz="2000" dirty="0">
                <a:latin typeface="Aptos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000" baseline="0" dirty="0">
                <a:latin typeface="Aptos"/>
                <a:ea typeface="Arial"/>
                <a:cs typeface="Arial"/>
              </a:rPr>
              <a:t>Defendants who have truly fled the jurisdiction? </a:t>
            </a:r>
            <a:r>
              <a:rPr lang="en-US" sz="2000" dirty="0">
                <a:latin typeface="Aptos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000" baseline="0" dirty="0">
                <a:latin typeface="Aptos"/>
                <a:ea typeface="Arial"/>
                <a:cs typeface="Arial"/>
              </a:rPr>
              <a:t>Data quality issues? 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50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27637</TotalTime>
  <Words>1426</Words>
  <Application>Microsoft Office PowerPoint</Application>
  <PresentationFormat>Widescreen</PresentationFormat>
  <Paragraphs>163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Aptos Narrow</vt:lpstr>
      <vt:lpstr>Arial</vt:lpstr>
      <vt:lpstr>Arial,Sans-Serif</vt:lpstr>
      <vt:lpstr>Courier New</vt:lpstr>
      <vt:lpstr>Courier New,monospace</vt:lpstr>
      <vt:lpstr>office theme</vt:lpstr>
      <vt:lpstr>Failure to Appear:    Continued   </vt:lpstr>
      <vt:lpstr>Agenda</vt:lpstr>
      <vt:lpstr>Agenda</vt:lpstr>
      <vt:lpstr>Active Warrants</vt:lpstr>
      <vt:lpstr>Active Warrants</vt:lpstr>
      <vt:lpstr>Pause for Discussion</vt:lpstr>
      <vt:lpstr>There is variation across judicial districts</vt:lpstr>
      <vt:lpstr>Active Warrants by Judicial District</vt:lpstr>
      <vt:lpstr>Many felony FTA warrants have been pending a significant period</vt:lpstr>
      <vt:lpstr>Many FTA warrants have been pending for a long time</vt:lpstr>
      <vt:lpstr>Number of warrants issued, served, and vacated</vt:lpstr>
      <vt:lpstr>Some judicial districts tend to vacate warrants at a higher rate than others</vt:lpstr>
      <vt:lpstr>In some districts there has been large variation in the number vacated each quarter</vt:lpstr>
      <vt:lpstr>FTA Warrant backlog increasing in recent quarters</vt:lpstr>
      <vt:lpstr>Estimated Failure to Appear Warrant Rate</vt:lpstr>
      <vt:lpstr>Estimated Failure to Appear Charge Rate</vt:lpstr>
      <vt:lpstr>Discussion</vt:lpstr>
      <vt:lpstr>Median CR Case Dispositions </vt:lpstr>
      <vt:lpstr>Potential Reverse Causality and Other Factors?</vt:lpstr>
      <vt:lpstr>PowerPoint Presentation</vt:lpstr>
      <vt:lpstr>PowerPoint Presentation</vt:lpstr>
      <vt:lpstr>Limitation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Hono, Matthew</cp:lastModifiedBy>
  <cp:revision>593</cp:revision>
  <dcterms:created xsi:type="dcterms:W3CDTF">2026-03-23T22:51:46Z</dcterms:created>
  <dcterms:modified xsi:type="dcterms:W3CDTF">2026-04-28T16:10:55Z</dcterms:modified>
</cp:coreProperties>
</file>