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omments/modernComment_104_2F7BF3D6.xml" ContentType="application/vnd.ms-powerpoint.comments+xml"/>
  <Override PartName="/ppt/comments/modernComment_103_30C7A8BE.xml" ContentType="application/vnd.ms-powerpoint.comments+xml"/>
  <Override PartName="/ppt/comments/modernComment_105_CA2D5ABC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2" r:id="rId3"/>
    <p:sldId id="263" r:id="rId4"/>
    <p:sldId id="260" r:id="rId5"/>
    <p:sldId id="257" r:id="rId6"/>
    <p:sldId id="264" r:id="rId7"/>
    <p:sldId id="266" r:id="rId8"/>
    <p:sldId id="268" r:id="rId9"/>
    <p:sldId id="259" r:id="rId10"/>
    <p:sldId id="270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3FCE195-44DE-DB37-AE9C-67DC0E1507CF}" name="Wileden, Lydia" initials="WL" userId="S::lydia.wileden@uconn.edu::489a0c53-57e4-441c-9c10-5d2daec5ed6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3ED986-6E90-8852-5CB9-28FA2317F950}" v="1020" dt="2026-03-27T13:22:40.156"/>
    <p1510:client id="{2BDC0555-FA05-12BF-792C-34AA3A69BB10}" v="1105" dt="2026-03-26T18:42:06.290"/>
    <p1510:client id="{4D743618-0C1B-9852-46D8-0F08008289B4}" v="5" dt="2026-03-27T02:44:15.9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2218" y="10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hono\Desktop\Violation%20of%20Protective%20Order%20Charg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r>
              <a:rPr lang="en-US" sz="2400" dirty="0">
                <a:latin typeface="+mj-lt"/>
              </a:rPr>
              <a:t>Number</a:t>
            </a:r>
            <a:r>
              <a:rPr lang="en-US" sz="2400" baseline="0" dirty="0">
                <a:latin typeface="+mj-lt"/>
              </a:rPr>
              <a:t> of Violation of Protective Order And Similar  Charges Added Each Year </a:t>
            </a:r>
            <a:endParaRPr lang="en-US" sz="2400" dirty="0">
              <a:latin typeface="+mj-lt"/>
            </a:endParaRPr>
          </a:p>
        </c:rich>
      </c:tx>
      <c:layout>
        <c:manualLayout>
          <c:xMode val="edge"/>
          <c:yMode val="edge"/>
          <c:x val="9.5356830396200465E-3"/>
          <c:y val="2.30105441842711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Sheet1!$C$1:$P$2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Sheet1!$C$3:$P$3</c:f>
            </c:numRef>
          </c:val>
          <c:smooth val="0"/>
          <c:extLst>
            <c:ext xmlns:c16="http://schemas.microsoft.com/office/drawing/2014/chart" uri="{C3380CC4-5D6E-409C-BE32-E72D297353CC}">
              <c16:uniqueId val="{00000000-617A-44CB-81FE-B298DD1A8399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Sheet1!$C$1:$P$2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Sheet1!$C$4:$P$4</c:f>
            </c:numRef>
          </c:val>
          <c:smooth val="0"/>
          <c:extLst>
            <c:ext xmlns:c16="http://schemas.microsoft.com/office/drawing/2014/chart" uri="{C3380CC4-5D6E-409C-BE32-E72D297353CC}">
              <c16:uniqueId val="{00000001-617A-44CB-81FE-B298DD1A8399}"/>
            </c:ext>
          </c:extLst>
        </c:ser>
        <c:ser>
          <c:idx val="2"/>
          <c:order val="2"/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Sheet1!$C$1:$P$2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Sheet1!$C$5:$P$5</c:f>
            </c:numRef>
          </c:val>
          <c:smooth val="0"/>
          <c:extLst>
            <c:ext xmlns:c16="http://schemas.microsoft.com/office/drawing/2014/chart" uri="{C3380CC4-5D6E-409C-BE32-E72D297353CC}">
              <c16:uniqueId val="{00000002-617A-44CB-81FE-B298DD1A8399}"/>
            </c:ext>
          </c:extLst>
        </c:ser>
        <c:ser>
          <c:idx val="3"/>
          <c:order val="3"/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Sheet1!$C$1:$P$2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Sheet1!$C$6:$P$6</c:f>
            </c:numRef>
          </c:val>
          <c:smooth val="0"/>
          <c:extLst>
            <c:ext xmlns:c16="http://schemas.microsoft.com/office/drawing/2014/chart" uri="{C3380CC4-5D6E-409C-BE32-E72D297353CC}">
              <c16:uniqueId val="{00000003-617A-44CB-81FE-B298DD1A8399}"/>
            </c:ext>
          </c:extLst>
        </c:ser>
        <c:ser>
          <c:idx val="4"/>
          <c:order val="4"/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Sheet1!$C$1:$P$2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Sheet1!$C$7:$P$7</c:f>
            </c:numRef>
          </c:val>
          <c:smooth val="0"/>
          <c:extLst>
            <c:ext xmlns:c16="http://schemas.microsoft.com/office/drawing/2014/chart" uri="{C3380CC4-5D6E-409C-BE32-E72D297353CC}">
              <c16:uniqueId val="{00000004-617A-44CB-81FE-B298DD1A8399}"/>
            </c:ext>
          </c:extLst>
        </c:ser>
        <c:ser>
          <c:idx val="5"/>
          <c:order val="5"/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Sheet1!$C$1:$P$2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Sheet1!$C$8:$P$8</c:f>
            </c:numRef>
          </c:val>
          <c:smooth val="0"/>
          <c:extLst>
            <c:ext xmlns:c16="http://schemas.microsoft.com/office/drawing/2014/chart" uri="{C3380CC4-5D6E-409C-BE32-E72D297353CC}">
              <c16:uniqueId val="{00000005-617A-44CB-81FE-B298DD1A8399}"/>
            </c:ext>
          </c:extLst>
        </c:ser>
        <c:ser>
          <c:idx val="6"/>
          <c:order val="6"/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Sheet1!$C$1:$P$2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Sheet1!$C$9:$P$9</c:f>
            </c:numRef>
          </c:val>
          <c:smooth val="0"/>
          <c:extLst>
            <c:ext xmlns:c16="http://schemas.microsoft.com/office/drawing/2014/chart" uri="{C3380CC4-5D6E-409C-BE32-E72D297353CC}">
              <c16:uniqueId val="{00000006-617A-44CB-81FE-B298DD1A8399}"/>
            </c:ext>
          </c:extLst>
        </c:ser>
        <c:ser>
          <c:idx val="7"/>
          <c:order val="7"/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Sheet1!$C$1:$P$2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Sheet1!$C$10:$P$10</c:f>
            </c:numRef>
          </c:val>
          <c:smooth val="0"/>
          <c:extLst>
            <c:ext xmlns:c16="http://schemas.microsoft.com/office/drawing/2014/chart" uri="{C3380CC4-5D6E-409C-BE32-E72D297353CC}">
              <c16:uniqueId val="{00000007-617A-44CB-81FE-B298DD1A8399}"/>
            </c:ext>
          </c:extLst>
        </c:ser>
        <c:ser>
          <c:idx val="8"/>
          <c:order val="8"/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Sheet1!$C$1:$P$2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Sheet1!$C$11:$P$11</c:f>
            </c:numRef>
          </c:val>
          <c:smooth val="0"/>
          <c:extLst>
            <c:ext xmlns:c16="http://schemas.microsoft.com/office/drawing/2014/chart" uri="{C3380CC4-5D6E-409C-BE32-E72D297353CC}">
              <c16:uniqueId val="{00000008-617A-44CB-81FE-B298DD1A8399}"/>
            </c:ext>
          </c:extLst>
        </c:ser>
        <c:ser>
          <c:idx val="9"/>
          <c:order val="9"/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Sheet1!$C$1:$P$2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Sheet1!$C$12:$P$12</c:f>
            </c:numRef>
          </c:val>
          <c:smooth val="0"/>
          <c:extLst>
            <c:ext xmlns:c16="http://schemas.microsoft.com/office/drawing/2014/chart" uri="{C3380CC4-5D6E-409C-BE32-E72D297353CC}">
              <c16:uniqueId val="{00000009-617A-44CB-81FE-B298DD1A8399}"/>
            </c:ext>
          </c:extLst>
        </c:ser>
        <c:ser>
          <c:idx val="10"/>
          <c:order val="10"/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Sheet1!$C$1:$P$2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Sheet1!$C$13:$P$13</c:f>
            </c:numRef>
          </c:val>
          <c:smooth val="0"/>
          <c:extLst>
            <c:ext xmlns:c16="http://schemas.microsoft.com/office/drawing/2014/chart" uri="{C3380CC4-5D6E-409C-BE32-E72D297353CC}">
              <c16:uniqueId val="{0000000A-617A-44CB-81FE-B298DD1A8399}"/>
            </c:ext>
          </c:extLst>
        </c:ser>
        <c:ser>
          <c:idx val="11"/>
          <c:order val="11"/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Sheet1!$C$1:$P$2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Sheet1!$C$14:$P$14</c:f>
            </c:numRef>
          </c:val>
          <c:smooth val="0"/>
          <c:extLst>
            <c:ext xmlns:c16="http://schemas.microsoft.com/office/drawing/2014/chart" uri="{C3380CC4-5D6E-409C-BE32-E72D297353CC}">
              <c16:uniqueId val="{0000000B-617A-44CB-81FE-B298DD1A8399}"/>
            </c:ext>
          </c:extLst>
        </c:ser>
        <c:ser>
          <c:idx val="12"/>
          <c:order val="12"/>
          <c:spPr>
            <a:ln w="28575" cap="rnd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Sheet1!$C$1:$P$2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Sheet1!$C$15:$P$15</c:f>
            </c:numRef>
          </c:val>
          <c:smooth val="0"/>
          <c:extLst>
            <c:ext xmlns:c16="http://schemas.microsoft.com/office/drawing/2014/chart" uri="{C3380CC4-5D6E-409C-BE32-E72D297353CC}">
              <c16:uniqueId val="{0000000C-617A-44CB-81FE-B298DD1A8399}"/>
            </c:ext>
          </c:extLst>
        </c:ser>
        <c:ser>
          <c:idx val="13"/>
          <c:order val="13"/>
          <c:spPr>
            <a:ln w="28575" cap="rnd">
              <a:solidFill>
                <a:schemeClr val="accent2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Sheet1!$C$1:$P$2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Sheet1!$C$16:$P$16</c:f>
            </c:numRef>
          </c:val>
          <c:smooth val="0"/>
          <c:extLst>
            <c:ext xmlns:c16="http://schemas.microsoft.com/office/drawing/2014/chart" uri="{C3380CC4-5D6E-409C-BE32-E72D297353CC}">
              <c16:uniqueId val="{0000000D-617A-44CB-81FE-B298DD1A8399}"/>
            </c:ext>
          </c:extLst>
        </c:ser>
        <c:ser>
          <c:idx val="14"/>
          <c:order val="14"/>
          <c:spPr>
            <a:ln w="28575" cap="rnd">
              <a:solidFill>
                <a:schemeClr val="accent3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Sheet1!$C$1:$P$2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Sheet1!$C$17:$P$17</c:f>
            </c:numRef>
          </c:val>
          <c:smooth val="0"/>
          <c:extLst>
            <c:ext xmlns:c16="http://schemas.microsoft.com/office/drawing/2014/chart" uri="{C3380CC4-5D6E-409C-BE32-E72D297353CC}">
              <c16:uniqueId val="{0000000E-617A-44CB-81FE-B298DD1A8399}"/>
            </c:ext>
          </c:extLst>
        </c:ser>
        <c:ser>
          <c:idx val="15"/>
          <c:order val="15"/>
          <c:spPr>
            <a:ln w="63500" cap="rnd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7937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Sheet1!$C$1:$P$2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Sheet1!$C$18:$P$18</c:f>
              <c:numCache>
                <c:formatCode>General</c:formatCode>
                <c:ptCount val="14"/>
                <c:pt idx="0">
                  <c:v>5109</c:v>
                </c:pt>
                <c:pt idx="1">
                  <c:v>4724</c:v>
                </c:pt>
                <c:pt idx="2">
                  <c:v>5199</c:v>
                </c:pt>
                <c:pt idx="3">
                  <c:v>5091</c:v>
                </c:pt>
                <c:pt idx="4">
                  <c:v>5392</c:v>
                </c:pt>
                <c:pt idx="5">
                  <c:v>6400</c:v>
                </c:pt>
                <c:pt idx="6">
                  <c:v>5740</c:v>
                </c:pt>
                <c:pt idx="7">
                  <c:v>5938</c:v>
                </c:pt>
                <c:pt idx="8">
                  <c:v>7133</c:v>
                </c:pt>
                <c:pt idx="9">
                  <c:v>10941</c:v>
                </c:pt>
                <c:pt idx="10">
                  <c:v>9322</c:v>
                </c:pt>
                <c:pt idx="11">
                  <c:v>8444</c:v>
                </c:pt>
                <c:pt idx="12">
                  <c:v>8644</c:v>
                </c:pt>
                <c:pt idx="13">
                  <c:v>9123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617A-44CB-81FE-B298DD1A8399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61814352"/>
        <c:axId val="1061810992"/>
      </c:lineChart>
      <c:catAx>
        <c:axId val="10618143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1810992"/>
        <c:crosses val="autoZero"/>
        <c:auto val="1"/>
        <c:lblAlgn val="ctr"/>
        <c:lblOffset val="100"/>
        <c:noMultiLvlLbl val="0"/>
      </c:catAx>
      <c:valAx>
        <c:axId val="1061810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Number of Charges</a:t>
                </a:r>
                <a:r>
                  <a:rPr lang="en-US" sz="1800" baseline="0"/>
                  <a:t> Added</a:t>
                </a:r>
                <a:endParaRPr lang="en-US" sz="18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1814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103_30C7A8B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916A7D9-4527-418B-B9DC-8873BAC1232F}" authorId="{13FCE195-44DE-DB37-AE9C-67DC0E1507CF}" status="resolved" created="2026-03-27T02:42:49.206" complete="100000">
    <pc:sldMkLst xmlns:pc="http://schemas.microsoft.com/office/powerpoint/2013/main/command">
      <pc:docMk/>
      <pc:sldMk cId="818391230" sldId="259"/>
    </pc:sldMkLst>
    <p188:txBody>
      <a:bodyPr/>
      <a:lstStyle/>
      <a:p>
        <a:r>
          <a:rPr lang="en-US"/>
          <a:t>What about misdemeanor charges?</a:t>
        </a:r>
      </a:p>
    </p188:txBody>
  </p188:cm>
</p188:cmLst>
</file>

<file path=ppt/comments/modernComment_104_2F7BF3D6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6D2564B-5CDE-46E6-956C-F3FAD868F4C3}" authorId="{13FCE195-44DE-DB37-AE9C-67DC0E1507CF}" status="resolved" created="2026-03-27T02:40:46.390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796652502" sldId="260"/>
      <ac:spMk id="3" creationId="{088A0F1F-4DF7-909A-B147-D65FBE5138B9}"/>
      <ac:txMk cp="10">
        <ac:context len="813" hash="4075811489"/>
      </ac:txMk>
    </ac:txMkLst>
    <p188:pos x="1336963" y="214745"/>
    <p188:txBody>
      <a:bodyPr/>
      <a:lstStyle/>
      <a:p>
        <a:r>
          <a:rPr lang="en-US"/>
          <a:t>What do you mean by sample? Like you pulled a subset from the CSSD data? Or are you describing how you split the CSSD data in two?</a:t>
        </a:r>
      </a:p>
    </p188:txBody>
  </p188:cm>
</p188:cmLst>
</file>

<file path=ppt/comments/modernComment_105_CA2D5AB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9585BE3-3B45-4E30-A1F3-F3CAA6DF6D09}" authorId="{13FCE195-44DE-DB37-AE9C-67DC0E1507CF}" created="2026-03-27T02:43:46.47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391969980" sldId="261"/>
      <ac:spMk id="3" creationId="{A485E9E1-17E7-1C13-7454-0F12D17EF433}"/>
      <ac:txMk cp="89" len="76">
        <ac:context len="1107" hash="4266159404"/>
      </ac:txMk>
    </ac:txMkLst>
    <p188:pos x="2729345" y="602672"/>
    <p188:txBody>
      <a:bodyPr/>
      <a:lstStyle/>
      <a:p>
        <a:r>
          <a:rPr lang="en-US"/>
          <a:t>I (personally... though I'm not deep in this data) need more about what this matters</a:t>
        </a:r>
      </a:p>
    </p188:txBody>
  </p188:cm>
  <p188:cm id="{CB6D3D26-9446-46E4-99E3-169DA3FE3C1C}" authorId="{13FCE195-44DE-DB37-AE9C-67DC0E1507CF}" created="2026-03-27T02:44:15.958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391969980" sldId="261"/>
      <ac:spMk id="2" creationId="{EF881204-77C7-B3A4-78DA-4FF321EAF7B4}"/>
      <ac:txMk cp="0" len="34">
        <ac:context len="35" hash="3650247530"/>
      </ac:txMk>
    </ac:txMkLst>
    <p188:pos x="8222672" y="498763"/>
    <p188:txBody>
      <a:bodyPr/>
      <a:lstStyle/>
      <a:p>
        <a:r>
          <a:rPr lang="en-US"/>
          <a:t>Can you connect this more clearly to pretrial?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F456C-17D2-4ACB-9471-B5F5FA770298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88C21-8B68-4471-8D45-373EA6544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02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78%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188C21-8B68-4471-8D45-373EA6544A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462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5_CA2D5ABC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4_2F7BF3D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3_30C7A8BE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D0D6D3E-D7F9-4591-9CA9-DDF4DB1F73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2639" y="1012536"/>
            <a:ext cx="4613300" cy="3163224"/>
          </a:xfrm>
        </p:spPr>
        <p:txBody>
          <a:bodyPr anchor="t">
            <a:normAutofit/>
          </a:bodyPr>
          <a:lstStyle/>
          <a:p>
            <a:pPr algn="l"/>
            <a:r>
              <a:rPr lang="en-US" sz="4800" b="1" dirty="0"/>
              <a:t>Deeper Dive Into Violations of Protective Orders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4068664" cy="6858000"/>
          </a:xfrm>
          <a:prstGeom prst="rect">
            <a:avLst/>
          </a:prstGeom>
          <a:gradFill>
            <a:gsLst>
              <a:gs pos="26000">
                <a:srgbClr val="000000"/>
              </a:gs>
              <a:gs pos="100000">
                <a:schemeClr val="accent1"/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3611463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6000"/>
                </a:schemeClr>
              </a:gs>
              <a:gs pos="100000">
                <a:srgbClr val="000000">
                  <a:alpha val="5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230721" y="-107390"/>
            <a:ext cx="3853890" cy="4068665"/>
          </a:xfrm>
          <a:prstGeom prst="rect">
            <a:avLst/>
          </a:prstGeom>
          <a:gradFill>
            <a:gsLst>
              <a:gs pos="0">
                <a:srgbClr val="000000">
                  <a:alpha val="34000"/>
                </a:srgbClr>
              </a:gs>
              <a:gs pos="96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https://imrp-dpp.media.uconn.edu/wp-content/uploads/sites/3351/2024/07/Sentencing-Commission-logo.png">
            <a:extLst>
              <a:ext uri="{FF2B5EF4-FFF2-40B4-BE49-F238E27FC236}">
                <a16:creationId xmlns:a16="http://schemas.microsoft.com/office/drawing/2014/main" id="{78270E16-F477-8D24-6BF1-912536F06F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" b="333"/>
          <a:stretch>
            <a:fillRect/>
          </a:stretch>
        </p:blipFill>
        <p:spPr>
          <a:xfrm>
            <a:off x="6096000" y="1012536"/>
            <a:ext cx="4756162" cy="4756162"/>
          </a:xfrm>
          <a:custGeom>
            <a:avLst/>
            <a:gdLst/>
            <a:ahLst/>
            <a:cxnLst/>
            <a:rect l="l" t="t" r="r" b="b"/>
            <a:pathLst>
              <a:path w="5031136" h="5031136">
                <a:moveTo>
                  <a:pt x="2515568" y="0"/>
                </a:moveTo>
                <a:cubicBezTo>
                  <a:pt x="3904878" y="0"/>
                  <a:pt x="5031136" y="1126258"/>
                  <a:pt x="5031136" y="2515568"/>
                </a:cubicBezTo>
                <a:cubicBezTo>
                  <a:pt x="5031136" y="3904878"/>
                  <a:pt x="3904878" y="5031136"/>
                  <a:pt x="2515568" y="5031136"/>
                </a:cubicBezTo>
                <a:cubicBezTo>
                  <a:pt x="1126258" y="5031136"/>
                  <a:pt x="0" y="3904878"/>
                  <a:pt x="0" y="2515568"/>
                </a:cubicBezTo>
                <a:cubicBezTo>
                  <a:pt x="0" y="1126258"/>
                  <a:pt x="1126258" y="0"/>
                  <a:pt x="251556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F6220-DE7D-38CB-EA71-6E956D468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4FF26-9C9E-A39D-68F3-2DB21EE5E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2773045"/>
            <a:ext cx="10515600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7200" dirty="0"/>
              <a:t>In 32.96% of cases with a VPO, the VPO is the only charge. </a:t>
            </a:r>
          </a:p>
        </p:txBody>
      </p:sp>
    </p:spTree>
    <p:extLst>
      <p:ext uri="{BB962C8B-B14F-4D97-AF65-F5344CB8AC3E}">
        <p14:creationId xmlns:p14="http://schemas.microsoft.com/office/powerpoint/2010/main" val="1656988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81204-77C7-B3A4-78DA-4FF321EAF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038" y="-114300"/>
            <a:ext cx="10515600" cy="1325563"/>
          </a:xfrm>
        </p:spPr>
        <p:txBody>
          <a:bodyPr/>
          <a:lstStyle/>
          <a:p>
            <a:r>
              <a:rPr lang="en-US" dirty="0"/>
              <a:t>Potential Implications and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5E9E1-17E7-1C13-7454-0F12D17EF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8" y="1211263"/>
            <a:ext cx="11031415" cy="5682820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/>
              <a:t>Many VPO cases only involve a VPO charge. Does this suggest a more technical violation? </a:t>
            </a:r>
          </a:p>
          <a:p>
            <a:r>
              <a:rPr lang="en-US" dirty="0"/>
              <a:t>The charges that are most commonly filed with a VPO are mostly misdemeanors.  </a:t>
            </a:r>
          </a:p>
          <a:p>
            <a:pPr lvl="1"/>
            <a:r>
              <a:rPr lang="en-US" dirty="0"/>
              <a:t>Many of the misdemeanor charges could be seen as “non-technical” (i.e., assault third,  disorderly conduct, harassment 2nd, threatening 2nd, and unlawful restraint.) </a:t>
            </a:r>
          </a:p>
          <a:p>
            <a:r>
              <a:rPr lang="en-US" dirty="0"/>
              <a:t>The charges most commonly filed with a VPO look mostly the same among those detained and released. </a:t>
            </a:r>
          </a:p>
          <a:p>
            <a:pPr lvl="1"/>
            <a:r>
              <a:rPr lang="en-US" dirty="0"/>
              <a:t>Plausible explanation: differing case details and/or ability to pay?</a:t>
            </a:r>
          </a:p>
          <a:p>
            <a:r>
              <a:rPr lang="en-US" dirty="0"/>
              <a:t>In most cases where the defendant was interviewed by CSSD and there was a violation of protective order on the docket, that violation was the highest charge and the only felony on the docket. </a:t>
            </a:r>
          </a:p>
          <a:p>
            <a:pPr lvl="1" fontAlgn="base"/>
            <a:r>
              <a:rPr lang="en-US" dirty="0"/>
              <a:t>Balancing the risks posed by violating court orders, the nature of the violation, and the risk of future more dangerous behavior  </a:t>
            </a:r>
          </a:p>
          <a:p>
            <a:r>
              <a:rPr lang="en-US" dirty="0"/>
              <a:t>We know that violation of protective orders are involved in a large number of cases where the defendant was detained at arraignment. 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Increases in the number of violation of protective orders or changes in practice regarding VPO could impact the number of pretrial detainees. 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96998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7BFE0-5907-2C62-6F35-01AC6850B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706" y="345834"/>
            <a:ext cx="11354764" cy="97832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600" dirty="0"/>
              <a:t>Recap: Ten Most Common Charges Among Felony D and E Cases Where The Defendant Was Detained, 2018-2023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F9DCA57-8E2B-16B9-4CE0-6A99CFC36B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470964"/>
              </p:ext>
            </p:extLst>
          </p:nvPr>
        </p:nvGraphicFramePr>
        <p:xfrm>
          <a:off x="704126" y="1495063"/>
          <a:ext cx="11011793" cy="4705299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315646">
                  <a:extLst>
                    <a:ext uri="{9D8B030D-6E8A-4147-A177-3AD203B41FA5}">
                      <a16:colId xmlns:a16="http://schemas.microsoft.com/office/drawing/2014/main" val="2909155235"/>
                    </a:ext>
                  </a:extLst>
                </a:gridCol>
                <a:gridCol w="4118087">
                  <a:extLst>
                    <a:ext uri="{9D8B030D-6E8A-4147-A177-3AD203B41FA5}">
                      <a16:colId xmlns:a16="http://schemas.microsoft.com/office/drawing/2014/main" val="1233814338"/>
                    </a:ext>
                  </a:extLst>
                </a:gridCol>
                <a:gridCol w="1913586">
                  <a:extLst>
                    <a:ext uri="{9D8B030D-6E8A-4147-A177-3AD203B41FA5}">
                      <a16:colId xmlns:a16="http://schemas.microsoft.com/office/drawing/2014/main" val="1276517006"/>
                    </a:ext>
                  </a:extLst>
                </a:gridCol>
                <a:gridCol w="1611801">
                  <a:extLst>
                    <a:ext uri="{9D8B030D-6E8A-4147-A177-3AD203B41FA5}">
                      <a16:colId xmlns:a16="http://schemas.microsoft.com/office/drawing/2014/main" val="816377123"/>
                    </a:ext>
                  </a:extLst>
                </a:gridCol>
                <a:gridCol w="1052673">
                  <a:extLst>
                    <a:ext uri="{9D8B030D-6E8A-4147-A177-3AD203B41FA5}">
                      <a16:colId xmlns:a16="http://schemas.microsoft.com/office/drawing/2014/main" val="2164028248"/>
                    </a:ext>
                  </a:extLst>
                </a:gridCol>
              </a:tblGrid>
              <a:tr h="688335"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</a:rPr>
                        <a:t>Arraignment Outcome</a:t>
                      </a:r>
                      <a:endParaRPr lang="en-US" sz="1400" b="1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</a:rPr>
                        <a:t>Charge Original </a:t>
                      </a:r>
                      <a:endParaRPr lang="en-US" sz="1400" b="1" dirty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</a:rPr>
                        <a:t>Statute Type</a:t>
                      </a:r>
                      <a:endParaRPr lang="en-US" sz="1400" b="1" dirty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</a:rPr>
                        <a:t>Statute Class</a:t>
                      </a:r>
                      <a:endParaRPr lang="en-US" sz="1400" b="1" dirty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</a:rPr>
                        <a:t>Count of Charges</a:t>
                      </a:r>
                      <a:endParaRPr lang="en-US" sz="1400" b="1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2090328"/>
                  </a:ext>
                </a:extLst>
              </a:tr>
              <a:tr h="478842"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Detained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VIOLATION OF PROTECTIVE ORDER 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F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11,363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06208"/>
                  </a:ext>
                </a:extLst>
              </a:tr>
              <a:tr h="299276"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Detained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BURGLARY 3RD DEG 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F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3,867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6318893"/>
                  </a:ext>
                </a:extLst>
              </a:tr>
              <a:tr h="299276"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Detained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LARCENY 3RD DEG 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F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2,482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34699"/>
                  </a:ext>
                </a:extLst>
              </a:tr>
              <a:tr h="299276"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Detained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FAILURE TO APPEAR 1ST DEG </a:t>
                      </a:r>
                      <a:endParaRPr lang="en-US" sz="1400" dirty="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F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2,093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04033231"/>
                  </a:ext>
                </a:extLst>
              </a:tr>
              <a:tr h="299276"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Detained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ASSAULT 2ND DEG 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F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1,170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6604095"/>
                  </a:ext>
                </a:extLst>
              </a:tr>
              <a:tr h="329204"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Detained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IDENTITY THEFT - 3RD DEGREE 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F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998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6898492"/>
                  </a:ext>
                </a:extLst>
              </a:tr>
              <a:tr h="478842"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Detained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CRIM VIO OF RESTRAINING ORDER 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F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815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7515393"/>
                  </a:ext>
                </a:extLst>
              </a:tr>
              <a:tr h="478842"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Detained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VIO STDING CRIM PROTECTIVE ORD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F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799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5604899"/>
                  </a:ext>
                </a:extLst>
              </a:tr>
              <a:tr h="478842"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Detained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STRANGULTN/SUFFOCATE-2ND DEGRE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F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785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2732714"/>
                  </a:ext>
                </a:extLst>
              </a:tr>
              <a:tr h="299276"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Detained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CRIMINAL MISCHIEF 1ST DEG 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F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>
                          <a:effectLst/>
                        </a:rPr>
                        <a:t>D</a:t>
                      </a:r>
                      <a:endParaRPr lang="en-US" sz="1400">
                        <a:effectLst/>
                        <a:latin typeface="Apto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714</a:t>
                      </a:r>
                      <a:endParaRPr lang="en-US" sz="1400" dirty="0">
                        <a:effectLst/>
                        <a:latin typeface="Apto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1763954"/>
                  </a:ext>
                </a:extLst>
              </a:tr>
            </a:tbl>
          </a:graphicData>
        </a:graphic>
      </p:graphicFrame>
      <p:sp>
        <p:nvSpPr>
          <p:cNvPr id="6" name="TextBox 2">
            <a:extLst>
              <a:ext uri="{FF2B5EF4-FFF2-40B4-BE49-F238E27FC236}">
                <a16:creationId xmlns:a16="http://schemas.microsoft.com/office/drawing/2014/main" id="{D6682649-E055-75B1-9D4A-271912F2F778}"/>
              </a:ext>
            </a:extLst>
          </p:cNvPr>
          <p:cNvSpPr txBox="1"/>
          <p:nvPr/>
        </p:nvSpPr>
        <p:spPr>
          <a:xfrm>
            <a:off x="608403" y="6398693"/>
            <a:ext cx="10391652" cy="46166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Note: Among cases where the highest charge is a Felony D or E  and the arraignment outcome was detained, these are the most common original charges.</a:t>
            </a:r>
          </a:p>
          <a:p>
            <a:r>
              <a:rPr lang="en-US" sz="1200" dirty="0"/>
              <a:t>Source: JB-CSSD</a:t>
            </a:r>
          </a:p>
        </p:txBody>
      </p:sp>
    </p:spTree>
    <p:extLst>
      <p:ext uri="{BB962C8B-B14F-4D97-AF65-F5344CB8AC3E}">
        <p14:creationId xmlns:p14="http://schemas.microsoft.com/office/powerpoint/2010/main" val="2457981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76B58-4348-1E77-CED7-6B922F5E9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02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Recap: The number of violation of protective orders and similar charges have been increasing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FE08530-4F58-BAA2-4FCA-49D037E962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6949846"/>
              </p:ext>
            </p:extLst>
          </p:nvPr>
        </p:nvGraphicFramePr>
        <p:xfrm>
          <a:off x="1975757" y="1525587"/>
          <a:ext cx="8001000" cy="4967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1B73E58-28A7-A734-D538-BF434886CA8F}"/>
              </a:ext>
            </a:extLst>
          </p:cNvPr>
          <p:cNvSpPr txBox="1"/>
          <p:nvPr/>
        </p:nvSpPr>
        <p:spPr>
          <a:xfrm>
            <a:off x="346877" y="6457651"/>
            <a:ext cx="3736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JB Court Operations</a:t>
            </a:r>
          </a:p>
        </p:txBody>
      </p:sp>
    </p:spTree>
    <p:extLst>
      <p:ext uri="{BB962C8B-B14F-4D97-AF65-F5344CB8AC3E}">
        <p14:creationId xmlns:p14="http://schemas.microsoft.com/office/powerpoint/2010/main" val="2719786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DAA7F-2241-5A97-C57E-BD048083F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480" y="0"/>
            <a:ext cx="10515600" cy="1325563"/>
          </a:xfrm>
        </p:spPr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A0F1F-4DF7-909A-B147-D65FBE513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023" y="1043918"/>
            <a:ext cx="11267953" cy="581408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200" dirty="0"/>
              <a:t>Data: CSSD interviewed clients, 2018-2023 </a:t>
            </a:r>
          </a:p>
          <a:p>
            <a:pPr lvl="1" indent="-457200">
              <a:buFont typeface="Arial" panose="020B0604020202020204" pitchFamily="34" charset="0"/>
              <a:buAutoNum type="arabicParenR"/>
            </a:pPr>
            <a:r>
              <a:rPr lang="en-US" sz="2200" dirty="0"/>
              <a:t>Not all arrestees</a:t>
            </a:r>
          </a:p>
          <a:p>
            <a:pPr lvl="1" indent="-457200">
              <a:buAutoNum type="arabicParenR"/>
            </a:pPr>
            <a:r>
              <a:rPr lang="en-US" sz="2200" dirty="0"/>
              <a:t>Only arrestees who are detained at the police department level and are interviewed </a:t>
            </a:r>
          </a:p>
          <a:p>
            <a:r>
              <a:rPr lang="en-US" sz="2200" dirty="0"/>
              <a:t>Most common charges filed with a VPO</a:t>
            </a:r>
          </a:p>
          <a:p>
            <a:pPr marL="914400" lvl="1" indent="-457200">
              <a:buAutoNum type="arabicParenR"/>
            </a:pPr>
            <a:r>
              <a:rPr lang="en-US" sz="2200" dirty="0"/>
              <a:t>Identified dockets that included a violation of protective order or other similar charges (</a:t>
            </a:r>
            <a:r>
              <a:rPr lang="en-US" sz="2200" dirty="0">
                <a:ea typeface="+mn-lt"/>
                <a:cs typeface="+mn-lt"/>
              </a:rPr>
              <a:t>C.G.S. 53a-223) </a:t>
            </a:r>
            <a:endParaRPr lang="en-US" sz="2200" dirty="0"/>
          </a:p>
          <a:p>
            <a:pPr marL="914400" lvl="1" indent="-457200">
              <a:buAutoNum type="arabicParenR"/>
            </a:pPr>
            <a:r>
              <a:rPr lang="en-US" sz="2200" dirty="0"/>
              <a:t>Identified offenses with the same offense date as the violation in that docket number </a:t>
            </a:r>
          </a:p>
          <a:p>
            <a:pPr marL="914400" lvl="1" indent="-457200">
              <a:buAutoNum type="arabicParenR"/>
            </a:pPr>
            <a:r>
              <a:rPr lang="en-US" sz="2200" dirty="0"/>
              <a:t>Counted the charges, stratifying by whether or not the defendant was detained or released at arraignment</a:t>
            </a:r>
          </a:p>
          <a:p>
            <a:r>
              <a:rPr lang="en-US" sz="2200" dirty="0"/>
              <a:t>Percent of dockets with a VPO where the percent of dockets with a VPO where the VPO is the only felony on the docket</a:t>
            </a:r>
          </a:p>
          <a:p>
            <a:pPr lvl="1" indent="-457200">
              <a:buAutoNum type="arabicParenR"/>
            </a:pPr>
            <a:r>
              <a:rPr lang="en-US" sz="2200" dirty="0"/>
              <a:t>Identified dockets that included a violation of protective order or other similar charges (C.G.S. 53a-223) </a:t>
            </a:r>
          </a:p>
          <a:p>
            <a:pPr lvl="1" indent="-457200">
              <a:buAutoNum type="arabicParenR"/>
            </a:pPr>
            <a:r>
              <a:rPr lang="en-US" sz="2200" dirty="0"/>
              <a:t>Out of those dockets, identified the dockets where the VPO was the only felony charge and created a flag </a:t>
            </a:r>
          </a:p>
        </p:txBody>
      </p:sp>
    </p:spTree>
    <p:extLst>
      <p:ext uri="{BB962C8B-B14F-4D97-AF65-F5344CB8AC3E}">
        <p14:creationId xmlns:p14="http://schemas.microsoft.com/office/powerpoint/2010/main" val="79665250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2042E-1428-869D-E362-6D7EE1C8A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754"/>
            <a:ext cx="11805194" cy="1325563"/>
          </a:xfrm>
        </p:spPr>
        <p:txBody>
          <a:bodyPr/>
          <a:lstStyle/>
          <a:p>
            <a:r>
              <a:rPr lang="en-US" dirty="0"/>
              <a:t>Most common charges filed with a VPO, 2018-2023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1760CCB-D8DD-3D62-DABF-7195A59FBF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713733"/>
              </p:ext>
            </p:extLst>
          </p:nvPr>
        </p:nvGraphicFramePr>
        <p:xfrm>
          <a:off x="712876" y="1104517"/>
          <a:ext cx="8635998" cy="548640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295510">
                  <a:extLst>
                    <a:ext uri="{9D8B030D-6E8A-4147-A177-3AD203B41FA5}">
                      <a16:colId xmlns:a16="http://schemas.microsoft.com/office/drawing/2014/main" val="266274478"/>
                    </a:ext>
                  </a:extLst>
                </a:gridCol>
                <a:gridCol w="1686718">
                  <a:extLst>
                    <a:ext uri="{9D8B030D-6E8A-4147-A177-3AD203B41FA5}">
                      <a16:colId xmlns:a16="http://schemas.microsoft.com/office/drawing/2014/main" val="2185131391"/>
                    </a:ext>
                  </a:extLst>
                </a:gridCol>
                <a:gridCol w="2653770">
                  <a:extLst>
                    <a:ext uri="{9D8B030D-6E8A-4147-A177-3AD203B41FA5}">
                      <a16:colId xmlns:a16="http://schemas.microsoft.com/office/drawing/2014/main" val="488347251"/>
                    </a:ext>
                  </a:extLst>
                </a:gridCol>
              </a:tblGrid>
              <a:tr h="2904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 u="none" strike="noStrike" dirty="0">
                          <a:solidFill>
                            <a:srgbClr val="FFFFFF"/>
                          </a:solidFill>
                          <a:effectLst/>
                        </a:rPr>
                        <a:t>CHARGE NAME</a:t>
                      </a:r>
                      <a:endParaRPr lang="en-US" sz="2000" b="1" u="none" strike="noStrike" dirty="0">
                        <a:solidFill>
                          <a:srgbClr val="FFFFFF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 u="none" strike="noStrike" dirty="0">
                          <a:solidFill>
                            <a:srgbClr val="FFFFFF"/>
                          </a:solidFill>
                          <a:effectLst/>
                        </a:rPr>
                        <a:t>TYPE CLASS</a:t>
                      </a:r>
                      <a:endParaRPr lang="en-US" sz="2000" b="1" u="none" strike="noStrike" dirty="0">
                        <a:solidFill>
                          <a:srgbClr val="FFFFFF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 u="none" strike="noStrike" dirty="0">
                          <a:solidFill>
                            <a:srgbClr val="FFFFFF"/>
                          </a:solidFill>
                          <a:effectLst/>
                        </a:rPr>
                        <a:t>COUNT OF CHARGES</a:t>
                      </a:r>
                      <a:endParaRPr lang="en-US" sz="2000" b="1" u="none" strike="noStrike" dirty="0">
                        <a:solidFill>
                          <a:srgbClr val="FFFFFF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87585650"/>
                  </a:ext>
                </a:extLst>
              </a:tr>
              <a:tr h="2904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DISORDERLY CONDUCT            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M-C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5092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7067866"/>
                  </a:ext>
                </a:extLst>
              </a:tr>
              <a:tr h="2904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BREACH OF PEACE 2ND DEG       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M-B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4588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87249053"/>
                  </a:ext>
                </a:extLst>
              </a:tr>
              <a:tr h="2904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CRIMINAL TRESPASS 1ST DEG     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M-A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3528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78477877"/>
                  </a:ext>
                </a:extLst>
              </a:tr>
              <a:tr h="2904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ASSAULT 3RD DEG               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M-A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3292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3089312"/>
                  </a:ext>
                </a:extLst>
              </a:tr>
              <a:tr h="2904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HARASSMENT 2ND DEG            </a:t>
                      </a:r>
                      <a:endParaRPr lang="en-US" sz="2000" b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M-C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1903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97538178"/>
                  </a:ext>
                </a:extLst>
              </a:tr>
              <a:tr h="2904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THREATENING  2ND DEG          </a:t>
                      </a:r>
                      <a:endParaRPr lang="en-US" sz="2000" b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M-A</a:t>
                      </a:r>
                      <a:endParaRPr lang="en-US" sz="2000" b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1743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69206373"/>
                  </a:ext>
                </a:extLst>
              </a:tr>
              <a:tr h="2904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INTERFERE WITH OFFCR/RESISTING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M-A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1710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73701888"/>
                  </a:ext>
                </a:extLst>
              </a:tr>
              <a:tr h="2904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RISK OF INJURY TO CHILD       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F-C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1331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10113423"/>
                  </a:ext>
                </a:extLst>
              </a:tr>
              <a:tr h="2904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CRIMINAL MISCHIEF 3RD DEG     </a:t>
                      </a:r>
                      <a:endParaRPr lang="en-US" sz="2000" b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M-B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1228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63230181"/>
                  </a:ext>
                </a:extLst>
              </a:tr>
              <a:tr h="2904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CRIMINAL MISCHIEF 2ND DEG     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M-A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538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87469287"/>
                  </a:ext>
                </a:extLst>
              </a:tr>
              <a:tr h="2904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INTERFERING W/AN EMERGNCY CALL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M-A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445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6966802"/>
                  </a:ext>
                </a:extLst>
              </a:tr>
              <a:tr h="2904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POS CONTROL SUBSTNCE 1ST OFFNS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M-A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417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5274157"/>
                  </a:ext>
                </a:extLst>
              </a:tr>
              <a:tr h="2904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UNLAWFUL RESTRAINT 2ND DEG    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M-A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386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26044683"/>
                  </a:ext>
                </a:extLst>
              </a:tr>
              <a:tr h="2904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LARCENY 6TH DEG               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M-C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351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00122434"/>
                  </a:ext>
                </a:extLst>
              </a:tr>
              <a:tr h="5809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STRANGULTN/SUFFOCATE-2ND DEGRE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F-D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324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54899579"/>
                  </a:ext>
                </a:extLst>
              </a:tr>
              <a:tr h="2904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ASSAULT 2ND DEG               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F-D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313</a:t>
                      </a:r>
                      <a:endParaRPr lang="en-US" sz="2000" b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12293827"/>
                  </a:ext>
                </a:extLst>
              </a:tr>
            </a:tbl>
          </a:graphicData>
        </a:graphic>
      </p:graphicFrame>
      <p:sp>
        <p:nvSpPr>
          <p:cNvPr id="4" name="TextBox 2">
            <a:extLst>
              <a:ext uri="{FF2B5EF4-FFF2-40B4-BE49-F238E27FC236}">
                <a16:creationId xmlns:a16="http://schemas.microsoft.com/office/drawing/2014/main" id="{72F443BB-1B18-7E1D-C630-D8BDE3685CB1}"/>
              </a:ext>
            </a:extLst>
          </p:cNvPr>
          <p:cNvSpPr txBox="1"/>
          <p:nvPr/>
        </p:nvSpPr>
        <p:spPr>
          <a:xfrm>
            <a:off x="9762030" y="4087824"/>
            <a:ext cx="2342884" cy="258532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Note: Among cases where there is a VPO or similar charge, these are the most common original charges with the same offense date. 2018-2023</a:t>
            </a:r>
          </a:p>
          <a:p>
            <a:r>
              <a:rPr lang="en-US" dirty="0"/>
              <a:t>Source: JB-CSSD</a:t>
            </a:r>
          </a:p>
        </p:txBody>
      </p:sp>
    </p:spTree>
    <p:extLst>
      <p:ext uri="{BB962C8B-B14F-4D97-AF65-F5344CB8AC3E}">
        <p14:creationId xmlns:p14="http://schemas.microsoft.com/office/powerpoint/2010/main" val="3948222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49BFD-BF6D-F1B5-1518-D45EAAA8E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396" y="120750"/>
            <a:ext cx="10669929" cy="1325563"/>
          </a:xfrm>
        </p:spPr>
        <p:txBody>
          <a:bodyPr>
            <a:normAutofit/>
          </a:bodyPr>
          <a:lstStyle/>
          <a:p>
            <a:r>
              <a:rPr lang="en-US" dirty="0"/>
              <a:t>Most common charges filed with a VPO where the defendant was detained, 2018-2023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A5B76C2-4B72-9E07-EA74-89B7570F3E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051084"/>
              </p:ext>
            </p:extLst>
          </p:nvPr>
        </p:nvGraphicFramePr>
        <p:xfrm>
          <a:off x="838200" y="1446313"/>
          <a:ext cx="10068323" cy="518160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380488014"/>
                    </a:ext>
                  </a:extLst>
                </a:gridCol>
                <a:gridCol w="1741233">
                  <a:extLst>
                    <a:ext uri="{9D8B030D-6E8A-4147-A177-3AD203B41FA5}">
                      <a16:colId xmlns:a16="http://schemas.microsoft.com/office/drawing/2014/main" val="1271480373"/>
                    </a:ext>
                  </a:extLst>
                </a:gridCol>
                <a:gridCol w="2094336">
                  <a:extLst>
                    <a:ext uri="{9D8B030D-6E8A-4147-A177-3AD203B41FA5}">
                      <a16:colId xmlns:a16="http://schemas.microsoft.com/office/drawing/2014/main" val="1189522754"/>
                    </a:ext>
                  </a:extLst>
                </a:gridCol>
                <a:gridCol w="1660754">
                  <a:extLst>
                    <a:ext uri="{9D8B030D-6E8A-4147-A177-3AD203B41FA5}">
                      <a16:colId xmlns:a16="http://schemas.microsoft.com/office/drawing/2014/main" val="381672110"/>
                    </a:ext>
                  </a:extLst>
                </a:gridCol>
              </a:tblGrid>
              <a:tr h="5481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effectLst/>
                        </a:rPr>
                        <a:t>CHARGE NAME</a:t>
                      </a:r>
                      <a:endParaRPr lang="en-US" sz="2000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effectLst/>
                        </a:rPr>
                        <a:t>TYPE CLASS</a:t>
                      </a:r>
                      <a:endParaRPr lang="en-US" sz="2000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effectLst/>
                        </a:rPr>
                        <a:t>ARRAIGNMENT OUTCOME</a:t>
                      </a:r>
                      <a:endParaRPr lang="en-US" sz="2000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effectLst/>
                        </a:rPr>
                        <a:t>COUNT OF CHARGES</a:t>
                      </a:r>
                      <a:endParaRPr lang="en-US" sz="2000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68777494"/>
                  </a:ext>
                </a:extLst>
              </a:tr>
              <a:tr h="2740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effectLst/>
                        </a:rPr>
                        <a:t>BREACH OF PEACE 2ND DEG       </a:t>
                      </a:r>
                      <a:endParaRPr lang="en-US" sz="2000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M-B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Detained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/>
                        <a:t>1889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00899966"/>
                  </a:ext>
                </a:extLst>
              </a:tr>
              <a:tr h="2740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effectLst/>
                        </a:rPr>
                        <a:t>DISORDERLY CONDUCT            </a:t>
                      </a:r>
                      <a:endParaRPr lang="en-US" sz="2000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M-C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Detained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/>
                        <a:t>1755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54359710"/>
                  </a:ext>
                </a:extLst>
              </a:tr>
              <a:tr h="2740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effectLst/>
                        </a:rPr>
                        <a:t>CRIMINAL TRESPASS 1ST DEG     </a:t>
                      </a:r>
                      <a:endParaRPr lang="en-US" sz="2000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M-A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Detained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/>
                        <a:t>1463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92910971"/>
                  </a:ext>
                </a:extLst>
              </a:tr>
              <a:tr h="2740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effectLst/>
                        </a:rPr>
                        <a:t>ASSAULT 3RD DEG               </a:t>
                      </a:r>
                      <a:endParaRPr lang="en-US" sz="2000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M-A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Detained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/>
                        <a:t>1392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64882864"/>
                  </a:ext>
                </a:extLst>
              </a:tr>
              <a:tr h="2740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>
                          <a:effectLst/>
                        </a:rPr>
                        <a:t>THREATENING  2ND DEG          </a:t>
                      </a:r>
                      <a:endParaRPr lang="en-US" sz="200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M-A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Detained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/>
                        <a:t>943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80432502"/>
                  </a:ext>
                </a:extLst>
              </a:tr>
              <a:tr h="30399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effectLst/>
                        </a:rPr>
                        <a:t>INTERFERE WITH OFFCR/RESISTING</a:t>
                      </a:r>
                      <a:endParaRPr lang="en-US" sz="2000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M-A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Detained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/>
                        <a:t>833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03362576"/>
                  </a:ext>
                </a:extLst>
              </a:tr>
              <a:tr h="2740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effectLst/>
                        </a:rPr>
                        <a:t>HARASSMENT 2ND DEG            </a:t>
                      </a:r>
                      <a:endParaRPr lang="en-US" sz="2000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M-C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Detained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 dirty="0"/>
                        <a:t>740</a:t>
                      </a:r>
                      <a:endParaRPr lang="en-US" sz="2000" dirty="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38842287"/>
                  </a:ext>
                </a:extLst>
              </a:tr>
              <a:tr h="2740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>
                          <a:effectLst/>
                        </a:rPr>
                        <a:t>RISK OF INJURY TO CHILD       </a:t>
                      </a:r>
                      <a:endParaRPr lang="en-US" sz="200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F-C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Detained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/>
                        <a:t>591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65050274"/>
                  </a:ext>
                </a:extLst>
              </a:tr>
              <a:tr h="2740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>
                          <a:effectLst/>
                        </a:rPr>
                        <a:t>CRIMINAL MISCHIEF 3RD DEG     </a:t>
                      </a:r>
                      <a:endParaRPr lang="en-US" sz="200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M-B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Detained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/>
                        <a:t>545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45888707"/>
                  </a:ext>
                </a:extLst>
              </a:tr>
              <a:tr h="2740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>
                          <a:effectLst/>
                        </a:rPr>
                        <a:t>CRIMINAL MISCHIEF 2ND DEG     </a:t>
                      </a:r>
                      <a:endParaRPr lang="en-US" sz="200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M-A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Detained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/>
                        <a:t>239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89554859"/>
                  </a:ext>
                </a:extLst>
              </a:tr>
              <a:tr h="30399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>
                          <a:effectLst/>
                        </a:rPr>
                        <a:t>INTERFERING W/AN EMERGNCY CALL</a:t>
                      </a:r>
                      <a:endParaRPr lang="en-US" sz="200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M-A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Detained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/>
                        <a:t>238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69063861"/>
                  </a:ext>
                </a:extLst>
              </a:tr>
              <a:tr h="30399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>
                          <a:effectLst/>
                        </a:rPr>
                        <a:t>STRANGULTN/SUFFOCATE-2ND DEGRE</a:t>
                      </a:r>
                      <a:endParaRPr lang="en-US" sz="200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F-D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Detained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/>
                        <a:t>205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19136166"/>
                  </a:ext>
                </a:extLst>
              </a:tr>
              <a:tr h="2963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>
                          <a:effectLst/>
                        </a:rPr>
                        <a:t>UNLAWFUL RESTRAINT 2ND DEG    </a:t>
                      </a:r>
                      <a:endParaRPr lang="en-US" sz="200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M-A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Detained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/>
                        <a:t>201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88663596"/>
                  </a:ext>
                </a:extLst>
              </a:tr>
              <a:tr h="2740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>
                          <a:effectLst/>
                        </a:rPr>
                        <a:t>LARCENY 6TH DEG               </a:t>
                      </a:r>
                      <a:endParaRPr lang="en-US" sz="200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M-C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Detained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/>
                        <a:t>198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78302502"/>
                  </a:ext>
                </a:extLst>
              </a:tr>
              <a:tr h="2740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>
                          <a:effectLst/>
                        </a:rPr>
                        <a:t>ASSAULT 2ND DEG               </a:t>
                      </a:r>
                      <a:endParaRPr lang="en-US" sz="200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F-D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Detained</a:t>
                      </a:r>
                      <a:endParaRPr lang="en-US" sz="200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000" dirty="0"/>
                        <a:t>195</a:t>
                      </a:r>
                      <a:endParaRPr lang="en-US" sz="2000" dirty="0"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16218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388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EB4AD-69EE-7BCB-3DD3-78CE8947C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886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charges filed with a VPO where the defendant was released, 2018-2023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4CE93EB-52B5-76C9-57AF-5C74523B15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315024"/>
              </p:ext>
            </p:extLst>
          </p:nvPr>
        </p:nvGraphicFramePr>
        <p:xfrm>
          <a:off x="647700" y="1297186"/>
          <a:ext cx="10896599" cy="5417537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264335">
                  <a:extLst>
                    <a:ext uri="{9D8B030D-6E8A-4147-A177-3AD203B41FA5}">
                      <a16:colId xmlns:a16="http://schemas.microsoft.com/office/drawing/2014/main" val="2699224520"/>
                    </a:ext>
                  </a:extLst>
                </a:gridCol>
                <a:gridCol w="1884048">
                  <a:extLst>
                    <a:ext uri="{9D8B030D-6E8A-4147-A177-3AD203B41FA5}">
                      <a16:colId xmlns:a16="http://schemas.microsoft.com/office/drawing/2014/main" val="470258208"/>
                    </a:ext>
                  </a:extLst>
                </a:gridCol>
                <a:gridCol w="2787871">
                  <a:extLst>
                    <a:ext uri="{9D8B030D-6E8A-4147-A177-3AD203B41FA5}">
                      <a16:colId xmlns:a16="http://schemas.microsoft.com/office/drawing/2014/main" val="1050398016"/>
                    </a:ext>
                  </a:extLst>
                </a:gridCol>
                <a:gridCol w="1960345">
                  <a:extLst>
                    <a:ext uri="{9D8B030D-6E8A-4147-A177-3AD203B41FA5}">
                      <a16:colId xmlns:a16="http://schemas.microsoft.com/office/drawing/2014/main" val="19194701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60" dirty="0">
                          <a:solidFill>
                            <a:schemeClr val="bg1"/>
                          </a:solidFill>
                          <a:effectLst/>
                        </a:rPr>
                        <a:t>CHARGE NAME</a:t>
                      </a:r>
                      <a:endParaRPr lang="en-US" sz="1600" cap="none" spc="60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06021" marR="106021" marT="106021" marB="10602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60" dirty="0">
                          <a:solidFill>
                            <a:schemeClr val="bg1"/>
                          </a:solidFill>
                          <a:effectLst/>
                        </a:rPr>
                        <a:t>TYPE CLASS</a:t>
                      </a:r>
                      <a:endParaRPr lang="en-US" sz="1600" cap="none" spc="60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06021" marR="106021" marT="106021" marB="10602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60" dirty="0">
                          <a:solidFill>
                            <a:schemeClr val="bg1"/>
                          </a:solidFill>
                          <a:effectLst/>
                        </a:rPr>
                        <a:t>ARRAIGNMENT OUTCOME</a:t>
                      </a:r>
                      <a:endParaRPr lang="en-US" sz="1600" cap="none" spc="60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06021" marR="106021" marT="106021" marB="10602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60" dirty="0">
                          <a:solidFill>
                            <a:schemeClr val="bg1"/>
                          </a:solidFill>
                          <a:effectLst/>
                        </a:rPr>
                        <a:t>COUNT OF CHARGES</a:t>
                      </a:r>
                      <a:endParaRPr lang="en-US" sz="1600" cap="none" spc="60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06021" marR="106021" marT="106021" marB="106021" anchor="ctr"/>
                </a:tc>
                <a:extLst>
                  <a:ext uri="{0D108BD9-81ED-4DB2-BD59-A6C34878D82A}">
                    <a16:rowId xmlns:a16="http://schemas.microsoft.com/office/drawing/2014/main" val="3070284224"/>
                  </a:ext>
                </a:extLst>
              </a:tr>
              <a:tr h="2871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  <a:effectLst/>
                        </a:rPr>
                        <a:t>DISORDERLY CONDUCT            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M-C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Released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3247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extLst>
                  <a:ext uri="{0D108BD9-81ED-4DB2-BD59-A6C34878D82A}">
                    <a16:rowId xmlns:a16="http://schemas.microsoft.com/office/drawing/2014/main" val="3424255086"/>
                  </a:ext>
                </a:extLst>
              </a:tr>
              <a:tr h="2871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  <a:effectLst/>
                        </a:rPr>
                        <a:t>BREACH OF PEACE 2ND DEG       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M-B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Released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2669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extLst>
                  <a:ext uri="{0D108BD9-81ED-4DB2-BD59-A6C34878D82A}">
                    <a16:rowId xmlns:a16="http://schemas.microsoft.com/office/drawing/2014/main" val="3375698996"/>
                  </a:ext>
                </a:extLst>
              </a:tr>
              <a:tr h="2871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  <a:effectLst/>
                        </a:rPr>
                        <a:t>CRIMINAL TRESPASS 1ST DEG     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M-A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Released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2054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extLst>
                  <a:ext uri="{0D108BD9-81ED-4DB2-BD59-A6C34878D82A}">
                    <a16:rowId xmlns:a16="http://schemas.microsoft.com/office/drawing/2014/main" val="4059852892"/>
                  </a:ext>
                </a:extLst>
              </a:tr>
              <a:tr h="2871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  <a:effectLst/>
                        </a:rPr>
                        <a:t>ASSAULT 3RD DEG               </a:t>
                      </a:r>
                      <a:endParaRPr lang="en-US" sz="1600" cap="none" spc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M-A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Released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</a:rPr>
                        <a:t>1908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extLst>
                  <a:ext uri="{0D108BD9-81ED-4DB2-BD59-A6C34878D82A}">
                    <a16:rowId xmlns:a16="http://schemas.microsoft.com/office/drawing/2014/main" val="268869352"/>
                  </a:ext>
                </a:extLst>
              </a:tr>
              <a:tr h="2871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  <a:effectLst/>
                        </a:rPr>
                        <a:t>HARASSMENT 2ND DEG            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</a:rPr>
                        <a:t>M-C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Released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1126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extLst>
                  <a:ext uri="{0D108BD9-81ED-4DB2-BD59-A6C34878D82A}">
                    <a16:rowId xmlns:a16="http://schemas.microsoft.com/office/drawing/2014/main" val="1175799223"/>
                  </a:ext>
                </a:extLst>
              </a:tr>
              <a:tr h="2871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  <a:effectLst/>
                        </a:rPr>
                        <a:t>THREATENING  2ND DEG          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</a:rPr>
                        <a:t>M-A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Released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888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extLst>
                  <a:ext uri="{0D108BD9-81ED-4DB2-BD59-A6C34878D82A}">
                    <a16:rowId xmlns:a16="http://schemas.microsoft.com/office/drawing/2014/main" val="2678404519"/>
                  </a:ext>
                </a:extLst>
              </a:tr>
              <a:tr h="2871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  <a:effectLst/>
                        </a:rPr>
                        <a:t>INTERFERE WITH OFFCR/RESISTING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M-A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Released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875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extLst>
                  <a:ext uri="{0D108BD9-81ED-4DB2-BD59-A6C34878D82A}">
                    <a16:rowId xmlns:a16="http://schemas.microsoft.com/office/drawing/2014/main" val="667440076"/>
                  </a:ext>
                </a:extLst>
              </a:tr>
              <a:tr h="2871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  <a:effectLst/>
                        </a:rPr>
                        <a:t>RISK OF INJURY TO CHILD       </a:t>
                      </a:r>
                      <a:endParaRPr lang="en-US" sz="1600" cap="none" spc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</a:rPr>
                        <a:t>F-C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Released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729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extLst>
                  <a:ext uri="{0D108BD9-81ED-4DB2-BD59-A6C34878D82A}">
                    <a16:rowId xmlns:a16="http://schemas.microsoft.com/office/drawing/2014/main" val="1591810897"/>
                  </a:ext>
                </a:extLst>
              </a:tr>
              <a:tr h="2871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  <a:effectLst/>
                        </a:rPr>
                        <a:t>CRIMINAL MISCHIEF 3RD DEG     </a:t>
                      </a:r>
                      <a:endParaRPr lang="en-US" sz="1600" cap="none" spc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</a:rPr>
                        <a:t>M-B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Released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685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extLst>
                  <a:ext uri="{0D108BD9-81ED-4DB2-BD59-A6C34878D82A}">
                    <a16:rowId xmlns:a16="http://schemas.microsoft.com/office/drawing/2014/main" val="3557940072"/>
                  </a:ext>
                </a:extLst>
              </a:tr>
              <a:tr h="2871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  <a:effectLst/>
                        </a:rPr>
                        <a:t>CRIMINAL MISCHIEF 2ND DEG     </a:t>
                      </a:r>
                      <a:endParaRPr lang="en-US" sz="1600" cap="none" spc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M-A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</a:rPr>
                        <a:t>Released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291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extLst>
                  <a:ext uri="{0D108BD9-81ED-4DB2-BD59-A6C34878D82A}">
                    <a16:rowId xmlns:a16="http://schemas.microsoft.com/office/drawing/2014/main" val="3058382452"/>
                  </a:ext>
                </a:extLst>
              </a:tr>
              <a:tr h="2871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  <a:effectLst/>
                        </a:rPr>
                        <a:t>VIOLATE COND OF RELEAS-2ND DEG</a:t>
                      </a:r>
                      <a:endParaRPr lang="en-US" sz="1600" cap="none" spc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M-A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</a:rPr>
                        <a:t>Released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235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extLst>
                  <a:ext uri="{0D108BD9-81ED-4DB2-BD59-A6C34878D82A}">
                    <a16:rowId xmlns:a16="http://schemas.microsoft.com/office/drawing/2014/main" val="2695810358"/>
                  </a:ext>
                </a:extLst>
              </a:tr>
              <a:tr h="2871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  <a:effectLst/>
                        </a:rPr>
                        <a:t>POS CONTROL SUBSTNCE 1ST OFFNS</a:t>
                      </a:r>
                      <a:endParaRPr lang="en-US" sz="1600" cap="none" spc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M-A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</a:rPr>
                        <a:t>Released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223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extLst>
                  <a:ext uri="{0D108BD9-81ED-4DB2-BD59-A6C34878D82A}">
                    <a16:rowId xmlns:a16="http://schemas.microsoft.com/office/drawing/2014/main" val="3893622405"/>
                  </a:ext>
                </a:extLst>
              </a:tr>
              <a:tr h="2871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  <a:effectLst/>
                        </a:rPr>
                        <a:t>INTERFERING W/AN EMERGNCY CALL</a:t>
                      </a:r>
                      <a:endParaRPr lang="en-US" sz="1600" cap="none" spc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</a:rPr>
                        <a:t>M-A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</a:rPr>
                        <a:t>Released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</a:rPr>
                        <a:t>207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extLst>
                  <a:ext uri="{0D108BD9-81ED-4DB2-BD59-A6C34878D82A}">
                    <a16:rowId xmlns:a16="http://schemas.microsoft.com/office/drawing/2014/main" val="4196999638"/>
                  </a:ext>
                </a:extLst>
              </a:tr>
              <a:tr h="2871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  <a:effectLst/>
                        </a:rPr>
                        <a:t>UNLAWFUL RESTRAINT 2ND DEG    </a:t>
                      </a:r>
                      <a:endParaRPr lang="en-US" sz="1600" cap="none" spc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</a:rPr>
                        <a:t>M-A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Released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</a:rPr>
                        <a:t>182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extLst>
                  <a:ext uri="{0D108BD9-81ED-4DB2-BD59-A6C34878D82A}">
                    <a16:rowId xmlns:a16="http://schemas.microsoft.com/office/drawing/2014/main" val="383429735"/>
                  </a:ext>
                </a:extLst>
              </a:tr>
              <a:tr h="2871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  <a:effectLst/>
                        </a:rPr>
                        <a:t>LARCENY 6TH DEG               </a:t>
                      </a:r>
                      <a:endParaRPr lang="en-US" sz="1600" cap="none" spc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</a:rPr>
                        <a:t>M-C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rgbClr val="000000"/>
                          </a:solidFill>
                        </a:rPr>
                        <a:t>Released</a:t>
                      </a:r>
                      <a:endParaRPr lang="en-US" sz="1600" cap="none" spc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 cap="none" spc="0" dirty="0">
                          <a:solidFill>
                            <a:srgbClr val="000000"/>
                          </a:solidFill>
                        </a:rPr>
                        <a:t>172</a:t>
                      </a:r>
                      <a:endParaRPr lang="en-US" sz="1600" cap="none" spc="0" dirty="0">
                        <a:solidFill>
                          <a:srgbClr val="000000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marL="0" marR="0" marT="0" marB="70681" anchor="ctr"/>
                </a:tc>
                <a:extLst>
                  <a:ext uri="{0D108BD9-81ED-4DB2-BD59-A6C34878D82A}">
                    <a16:rowId xmlns:a16="http://schemas.microsoft.com/office/drawing/2014/main" val="3222115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180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E6527-8523-6E72-D275-728A27578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361" y="232880"/>
            <a:ext cx="11063653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top charges besides violation of protective order on each VPO docket, 2018-2023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341DA58-EF79-CDB1-2C14-99F44A59D4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447207"/>
              </p:ext>
            </p:extLst>
          </p:nvPr>
        </p:nvGraphicFramePr>
        <p:xfrm>
          <a:off x="1099038" y="1573737"/>
          <a:ext cx="9803424" cy="5051383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6149419">
                  <a:extLst>
                    <a:ext uri="{9D8B030D-6E8A-4147-A177-3AD203B41FA5}">
                      <a16:colId xmlns:a16="http://schemas.microsoft.com/office/drawing/2014/main" val="2262516698"/>
                    </a:ext>
                  </a:extLst>
                </a:gridCol>
                <a:gridCol w="2228052">
                  <a:extLst>
                    <a:ext uri="{9D8B030D-6E8A-4147-A177-3AD203B41FA5}">
                      <a16:colId xmlns:a16="http://schemas.microsoft.com/office/drawing/2014/main" val="3154363379"/>
                    </a:ext>
                  </a:extLst>
                </a:gridCol>
                <a:gridCol w="1425953">
                  <a:extLst>
                    <a:ext uri="{9D8B030D-6E8A-4147-A177-3AD203B41FA5}">
                      <a16:colId xmlns:a16="http://schemas.microsoft.com/office/drawing/2014/main" val="989654381"/>
                    </a:ext>
                  </a:extLst>
                </a:gridCol>
              </a:tblGrid>
              <a:tr h="4751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Charge Name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Type Class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Count of Charges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0729100"/>
                  </a:ext>
                </a:extLst>
              </a:tr>
              <a:tr h="24085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FAILURE TO APPEAR 1ST DEG    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F-D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2380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03648667"/>
                  </a:ext>
                </a:extLst>
              </a:tr>
              <a:tr h="24085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CRIMINAL TRESPASS 1ST DEG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M-A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2379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67401018"/>
                  </a:ext>
                </a:extLst>
              </a:tr>
              <a:tr h="24085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ASSAULT 3RD DEG     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M-A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1909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77839109"/>
                  </a:ext>
                </a:extLst>
              </a:tr>
              <a:tr h="24085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DISORDERLY CONDUCT  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M-C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1459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10926335"/>
                  </a:ext>
                </a:extLst>
              </a:tr>
              <a:tr h="24085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BREACH OF PEACE 2ND DEG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M-B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1319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9602054"/>
                  </a:ext>
                </a:extLst>
              </a:tr>
              <a:tr h="24085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HARASSMENT 2ND DEG           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M-C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1234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60886234"/>
                  </a:ext>
                </a:extLst>
              </a:tr>
              <a:tr h="24085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THREATENING  2ND DEG         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M-A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1016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61437126"/>
                  </a:ext>
                </a:extLst>
              </a:tr>
              <a:tr h="24085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RISK OF INJURY TO CHILD      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F-C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1000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20959428"/>
                  </a:ext>
                </a:extLst>
              </a:tr>
              <a:tr h="24085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INTERFERE WITH OFFCR/RESISTING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M-A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868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53578717"/>
                  </a:ext>
                </a:extLst>
              </a:tr>
              <a:tr h="24085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CRIMINAL MISCHIEF 3RD DEG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M-B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392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7675759"/>
                  </a:ext>
                </a:extLst>
              </a:tr>
              <a:tr h="24085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CRIMINAL MISCHIEF 2ND DEG    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M-A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276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25805687"/>
                  </a:ext>
                </a:extLst>
              </a:tr>
              <a:tr h="24085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VIOLATE COND OF RELEAS-2ND DEG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M-A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263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33138161"/>
                  </a:ext>
                </a:extLst>
              </a:tr>
              <a:tr h="24085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INTERFERING W/AN EMERGNCY CALL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M-A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197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39524014"/>
                  </a:ext>
                </a:extLst>
              </a:tr>
              <a:tr h="24085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STRANGULTN/SUFFOCATE-2ND DEGRE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F-D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193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61225266"/>
                  </a:ext>
                </a:extLst>
              </a:tr>
              <a:tr h="24085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UNLAWFUL RESTRAINT 2ND DEG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M-A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182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83945170"/>
                  </a:ext>
                </a:extLst>
              </a:tr>
              <a:tr h="24085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ASSLT PB SFTY/EMT/TRANST/HLTH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F-C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178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89145388"/>
                  </a:ext>
                </a:extLst>
              </a:tr>
              <a:tr h="24085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CRIM POSS FRARM/AMM/DFNS WEAPN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F-C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178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28780586"/>
                  </a:ext>
                </a:extLst>
              </a:tr>
              <a:tr h="24085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ASSAULT 2ND DEG              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F-D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167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19000769"/>
                  </a:ext>
                </a:extLst>
              </a:tr>
              <a:tr h="24085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VIOLATE COND OF RELEAS-1ST DEG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F-D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159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92247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7891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698AB-34B0-97EA-DAF3-42BC7A950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2773045"/>
            <a:ext cx="10515600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7200" dirty="0"/>
              <a:t>In 80.34% of cases with a VPO, the VPO is the only felony charge. </a:t>
            </a:r>
          </a:p>
        </p:txBody>
      </p:sp>
    </p:spTree>
    <p:extLst>
      <p:ext uri="{BB962C8B-B14F-4D97-AF65-F5344CB8AC3E}">
        <p14:creationId xmlns:p14="http://schemas.microsoft.com/office/powerpoint/2010/main" val="81839123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25337</TotalTime>
  <Words>1120</Words>
  <Application>Microsoft Office PowerPoint</Application>
  <PresentationFormat>Widescreen</PresentationFormat>
  <Paragraphs>334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Aptos Narrow</vt:lpstr>
      <vt:lpstr>Arial</vt:lpstr>
      <vt:lpstr>Courier New</vt:lpstr>
      <vt:lpstr>office theme</vt:lpstr>
      <vt:lpstr>Deeper Dive Into Violations of Protective Orders</vt:lpstr>
      <vt:lpstr>Recap: Ten Most Common Charges Among Felony D and E Cases Where The Defendant Was Detained, 2018-2023</vt:lpstr>
      <vt:lpstr>Recap: The number of violation of protective orders and similar charges have been increasing</vt:lpstr>
      <vt:lpstr>Methods</vt:lpstr>
      <vt:lpstr>Most common charges filed with a VPO, 2018-2023</vt:lpstr>
      <vt:lpstr>Most common charges filed with a VPO where the defendant was detained, 2018-2023</vt:lpstr>
      <vt:lpstr>Most common charges filed with a VPO where the defendant was released, 2018-2023</vt:lpstr>
      <vt:lpstr>Most common top charges besides violation of protective order on each VPO docket, 2018-2023 </vt:lpstr>
      <vt:lpstr>In 80.34% of cases with a VPO, the VPO is the only felony charge. </vt:lpstr>
      <vt:lpstr>In 32.96% of cases with a VPO, the VPO is the only charge. </vt:lpstr>
      <vt:lpstr>Potential Implications and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Hono, Matthew</cp:lastModifiedBy>
  <cp:revision>173</cp:revision>
  <dcterms:created xsi:type="dcterms:W3CDTF">2013-07-15T20:26:40Z</dcterms:created>
  <dcterms:modified xsi:type="dcterms:W3CDTF">2026-04-28T16:21:01Z</dcterms:modified>
</cp:coreProperties>
</file>