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4"/>
  </p:sldMasterIdLst>
  <p:notesMasterIdLst>
    <p:notesMasterId r:id="rId17"/>
  </p:notesMasterIdLst>
  <p:sldIdLst>
    <p:sldId id="256" r:id="rId5"/>
    <p:sldId id="258" r:id="rId6"/>
    <p:sldId id="261" r:id="rId7"/>
    <p:sldId id="260" r:id="rId8"/>
    <p:sldId id="263" r:id="rId9"/>
    <p:sldId id="262" r:id="rId10"/>
    <p:sldId id="264" r:id="rId11"/>
    <p:sldId id="265" r:id="rId12"/>
    <p:sldId id="266" r:id="rId13"/>
    <p:sldId id="267" r:id="rId14"/>
    <p:sldId id="269" r:id="rId15"/>
    <p:sldId id="26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6238" autoAdjust="0"/>
  </p:normalViewPr>
  <p:slideViewPr>
    <p:cSldViewPr snapToGrid="0">
      <p:cViewPr varScale="1">
        <p:scale>
          <a:sx n="67" d="100"/>
          <a:sy n="67" d="100"/>
        </p:scale>
        <p:origin x="72" y="10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colorful2#1">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796C27-6CFD-427F-B6A0-8392F8BD1EA1}" type="doc">
      <dgm:prSet loTypeId="urn:microsoft.com/office/officeart/2005/8/layout/vList2" loCatId="list" qsTypeId="urn:microsoft.com/office/officeart/2005/8/quickstyle/simple1#1" qsCatId="simple" csTypeId="urn:microsoft.com/office/officeart/2005/8/colors/colorful2#1" csCatId="colorful"/>
      <dgm:spPr/>
      <dgm:t>
        <a:bodyPr/>
        <a:lstStyle/>
        <a:p>
          <a:endParaRPr lang="en-US"/>
        </a:p>
      </dgm:t>
    </dgm:pt>
    <dgm:pt modelId="{D6973C7B-B093-4AEE-8365-1D71B8280DDD}">
      <dgm:prSet/>
      <dgm:spPr/>
      <dgm:t>
        <a:bodyPr/>
        <a:lstStyle/>
        <a:p>
          <a:r>
            <a:rPr lang="en-US" dirty="0"/>
            <a:t>Evolution of the Report</a:t>
          </a:r>
        </a:p>
      </dgm:t>
    </dgm:pt>
    <dgm:pt modelId="{D61D0696-653F-4420-9CF0-F4C49C8308BD}" type="parTrans" cxnId="{96759091-0458-435E-960A-16548C5B76B1}">
      <dgm:prSet/>
      <dgm:spPr/>
      <dgm:t>
        <a:bodyPr/>
        <a:lstStyle/>
        <a:p>
          <a:endParaRPr lang="en-US"/>
        </a:p>
      </dgm:t>
    </dgm:pt>
    <dgm:pt modelId="{D0E1BB85-AC57-4C64-A52A-938EF2B22B88}" type="sibTrans" cxnId="{96759091-0458-435E-960A-16548C5B76B1}">
      <dgm:prSet/>
      <dgm:spPr/>
      <dgm:t>
        <a:bodyPr/>
        <a:lstStyle/>
        <a:p>
          <a:endParaRPr lang="en-US"/>
        </a:p>
      </dgm:t>
    </dgm:pt>
    <dgm:pt modelId="{BECF15D9-3FD9-4E16-AF6B-A19D63259727}">
      <dgm:prSet/>
      <dgm:spPr/>
      <dgm:t>
        <a:bodyPr/>
        <a:lstStyle/>
        <a:p>
          <a:r>
            <a:rPr lang="en-US" dirty="0"/>
            <a:t>Architecture of the Report</a:t>
          </a:r>
        </a:p>
      </dgm:t>
    </dgm:pt>
    <dgm:pt modelId="{BA0C67D2-7C44-4417-874A-A860B9F25202}" type="parTrans" cxnId="{97909149-C427-4AF5-B622-CC8E6FDC0A18}">
      <dgm:prSet/>
      <dgm:spPr/>
      <dgm:t>
        <a:bodyPr/>
        <a:lstStyle/>
        <a:p>
          <a:endParaRPr lang="en-US"/>
        </a:p>
      </dgm:t>
    </dgm:pt>
    <dgm:pt modelId="{E7836DCE-F36C-4F9C-A9C6-B98815DB9097}" type="sibTrans" cxnId="{97909149-C427-4AF5-B622-CC8E6FDC0A18}">
      <dgm:prSet/>
      <dgm:spPr/>
      <dgm:t>
        <a:bodyPr/>
        <a:lstStyle/>
        <a:p>
          <a:endParaRPr lang="en-US"/>
        </a:p>
      </dgm:t>
    </dgm:pt>
    <dgm:pt modelId="{0B526673-E6D5-4607-8EB1-2EB9372E1A25}">
      <dgm:prSet/>
      <dgm:spPr/>
      <dgm:t>
        <a:bodyPr/>
        <a:lstStyle/>
        <a:p>
          <a:r>
            <a:rPr lang="en-US"/>
            <a:t>Examples of Comparative Discussion</a:t>
          </a:r>
        </a:p>
      </dgm:t>
    </dgm:pt>
    <dgm:pt modelId="{AF470A07-6EBC-42B4-8045-341F9333350C}" type="parTrans" cxnId="{C84E4CFC-E6E2-4648-B5E0-6FDE79A35BD2}">
      <dgm:prSet/>
      <dgm:spPr/>
      <dgm:t>
        <a:bodyPr/>
        <a:lstStyle/>
        <a:p>
          <a:endParaRPr lang="en-US"/>
        </a:p>
      </dgm:t>
    </dgm:pt>
    <dgm:pt modelId="{AD7993B1-6B96-4A60-8C58-3A9EA8894A1E}" type="sibTrans" cxnId="{C84E4CFC-E6E2-4648-B5E0-6FDE79A35BD2}">
      <dgm:prSet/>
      <dgm:spPr/>
      <dgm:t>
        <a:bodyPr/>
        <a:lstStyle/>
        <a:p>
          <a:endParaRPr lang="en-US"/>
        </a:p>
      </dgm:t>
    </dgm:pt>
    <dgm:pt modelId="{5379336B-40D2-4FC2-833F-D6AB1EB51D7F}">
      <dgm:prSet/>
      <dgm:spPr/>
      <dgm:t>
        <a:bodyPr/>
        <a:lstStyle/>
        <a:p>
          <a:r>
            <a:rPr lang="en-US"/>
            <a:t>Questions &amp; Guidance</a:t>
          </a:r>
        </a:p>
      </dgm:t>
    </dgm:pt>
    <dgm:pt modelId="{AF89A782-EA1A-4223-8A3A-BF3A35D9F4AF}" type="parTrans" cxnId="{45B2127A-B1E8-4681-B5C9-643D16090A60}">
      <dgm:prSet/>
      <dgm:spPr/>
      <dgm:t>
        <a:bodyPr/>
        <a:lstStyle/>
        <a:p>
          <a:endParaRPr lang="en-US"/>
        </a:p>
      </dgm:t>
    </dgm:pt>
    <dgm:pt modelId="{69E0E508-A8B1-46DA-B9B5-F31E94E1509D}" type="sibTrans" cxnId="{45B2127A-B1E8-4681-B5C9-643D16090A60}">
      <dgm:prSet/>
      <dgm:spPr/>
      <dgm:t>
        <a:bodyPr/>
        <a:lstStyle/>
        <a:p>
          <a:endParaRPr lang="en-US"/>
        </a:p>
      </dgm:t>
    </dgm:pt>
    <dgm:pt modelId="{8328439D-E844-4811-AF67-18897A34CCB2}" type="pres">
      <dgm:prSet presAssocID="{5F796C27-6CFD-427F-B6A0-8392F8BD1EA1}" presName="linear" presStyleCnt="0">
        <dgm:presLayoutVars>
          <dgm:animLvl val="lvl"/>
          <dgm:resizeHandles val="exact"/>
        </dgm:presLayoutVars>
      </dgm:prSet>
      <dgm:spPr/>
    </dgm:pt>
    <dgm:pt modelId="{EAD612F5-977A-4459-AC79-1CF990D44C80}" type="pres">
      <dgm:prSet presAssocID="{D6973C7B-B093-4AEE-8365-1D71B8280DDD}" presName="parentText" presStyleLbl="node1" presStyleIdx="0" presStyleCnt="4">
        <dgm:presLayoutVars>
          <dgm:chMax val="0"/>
          <dgm:bulletEnabled val="1"/>
        </dgm:presLayoutVars>
      </dgm:prSet>
      <dgm:spPr/>
    </dgm:pt>
    <dgm:pt modelId="{18212856-7FD8-4912-BD4B-D6C0932DBB20}" type="pres">
      <dgm:prSet presAssocID="{D0E1BB85-AC57-4C64-A52A-938EF2B22B88}" presName="spacer" presStyleCnt="0"/>
      <dgm:spPr/>
    </dgm:pt>
    <dgm:pt modelId="{489B5C23-7AC5-4227-96C5-3D6C00B2FF48}" type="pres">
      <dgm:prSet presAssocID="{BECF15D9-3FD9-4E16-AF6B-A19D63259727}" presName="parentText" presStyleLbl="node1" presStyleIdx="1" presStyleCnt="4">
        <dgm:presLayoutVars>
          <dgm:chMax val="0"/>
          <dgm:bulletEnabled val="1"/>
        </dgm:presLayoutVars>
      </dgm:prSet>
      <dgm:spPr/>
    </dgm:pt>
    <dgm:pt modelId="{D1A0A34D-49C9-4F78-B6DE-D31B2DA48DE5}" type="pres">
      <dgm:prSet presAssocID="{E7836DCE-F36C-4F9C-A9C6-B98815DB9097}" presName="spacer" presStyleCnt="0"/>
      <dgm:spPr/>
    </dgm:pt>
    <dgm:pt modelId="{89AAE2ED-FA10-4BB1-A98E-FBD2F068BC56}" type="pres">
      <dgm:prSet presAssocID="{0B526673-E6D5-4607-8EB1-2EB9372E1A25}" presName="parentText" presStyleLbl="node1" presStyleIdx="2" presStyleCnt="4">
        <dgm:presLayoutVars>
          <dgm:chMax val="0"/>
          <dgm:bulletEnabled val="1"/>
        </dgm:presLayoutVars>
      </dgm:prSet>
      <dgm:spPr/>
    </dgm:pt>
    <dgm:pt modelId="{C0843CF4-0C94-435B-BC28-FF8FEF4143F3}" type="pres">
      <dgm:prSet presAssocID="{AD7993B1-6B96-4A60-8C58-3A9EA8894A1E}" presName="spacer" presStyleCnt="0"/>
      <dgm:spPr/>
    </dgm:pt>
    <dgm:pt modelId="{7FA871DD-6B90-4929-8467-1ED5FB2E043D}" type="pres">
      <dgm:prSet presAssocID="{5379336B-40D2-4FC2-833F-D6AB1EB51D7F}" presName="parentText" presStyleLbl="node1" presStyleIdx="3" presStyleCnt="4">
        <dgm:presLayoutVars>
          <dgm:chMax val="0"/>
          <dgm:bulletEnabled val="1"/>
        </dgm:presLayoutVars>
      </dgm:prSet>
      <dgm:spPr/>
    </dgm:pt>
  </dgm:ptLst>
  <dgm:cxnLst>
    <dgm:cxn modelId="{FE415E1E-E371-4BCC-A018-E5CFD78C698E}" type="presOf" srcId="{D6973C7B-B093-4AEE-8365-1D71B8280DDD}" destId="{EAD612F5-977A-4459-AC79-1CF990D44C80}" srcOrd="0" destOrd="0" presId="urn:microsoft.com/office/officeart/2005/8/layout/vList2"/>
    <dgm:cxn modelId="{2BA8C32D-9407-4AF5-A6C1-E0A1AFCBDAC2}" type="presOf" srcId="{5379336B-40D2-4FC2-833F-D6AB1EB51D7F}" destId="{7FA871DD-6B90-4929-8467-1ED5FB2E043D}" srcOrd="0" destOrd="0" presId="urn:microsoft.com/office/officeart/2005/8/layout/vList2"/>
    <dgm:cxn modelId="{C6AA5F66-FB79-45FF-B4FB-7C6EAA8C8AC8}" type="presOf" srcId="{BECF15D9-3FD9-4E16-AF6B-A19D63259727}" destId="{489B5C23-7AC5-4227-96C5-3D6C00B2FF48}" srcOrd="0" destOrd="0" presId="urn:microsoft.com/office/officeart/2005/8/layout/vList2"/>
    <dgm:cxn modelId="{F26C4267-061C-4E13-BD11-DACE1FB088AF}" type="presOf" srcId="{0B526673-E6D5-4607-8EB1-2EB9372E1A25}" destId="{89AAE2ED-FA10-4BB1-A98E-FBD2F068BC56}" srcOrd="0" destOrd="0" presId="urn:microsoft.com/office/officeart/2005/8/layout/vList2"/>
    <dgm:cxn modelId="{97909149-C427-4AF5-B622-CC8E6FDC0A18}" srcId="{5F796C27-6CFD-427F-B6A0-8392F8BD1EA1}" destId="{BECF15D9-3FD9-4E16-AF6B-A19D63259727}" srcOrd="1" destOrd="0" parTransId="{BA0C67D2-7C44-4417-874A-A860B9F25202}" sibTransId="{E7836DCE-F36C-4F9C-A9C6-B98815DB9097}"/>
    <dgm:cxn modelId="{45B2127A-B1E8-4681-B5C9-643D16090A60}" srcId="{5F796C27-6CFD-427F-B6A0-8392F8BD1EA1}" destId="{5379336B-40D2-4FC2-833F-D6AB1EB51D7F}" srcOrd="3" destOrd="0" parTransId="{AF89A782-EA1A-4223-8A3A-BF3A35D9F4AF}" sibTransId="{69E0E508-A8B1-46DA-B9B5-F31E94E1509D}"/>
    <dgm:cxn modelId="{96759091-0458-435E-960A-16548C5B76B1}" srcId="{5F796C27-6CFD-427F-B6A0-8392F8BD1EA1}" destId="{D6973C7B-B093-4AEE-8365-1D71B8280DDD}" srcOrd="0" destOrd="0" parTransId="{D61D0696-653F-4420-9CF0-F4C49C8308BD}" sibTransId="{D0E1BB85-AC57-4C64-A52A-938EF2B22B88}"/>
    <dgm:cxn modelId="{EB097AF3-BFEE-4E36-81C6-36DD8B24A87C}" type="presOf" srcId="{5F796C27-6CFD-427F-B6A0-8392F8BD1EA1}" destId="{8328439D-E844-4811-AF67-18897A34CCB2}" srcOrd="0" destOrd="0" presId="urn:microsoft.com/office/officeart/2005/8/layout/vList2"/>
    <dgm:cxn modelId="{C84E4CFC-E6E2-4648-B5E0-6FDE79A35BD2}" srcId="{5F796C27-6CFD-427F-B6A0-8392F8BD1EA1}" destId="{0B526673-E6D5-4607-8EB1-2EB9372E1A25}" srcOrd="2" destOrd="0" parTransId="{AF470A07-6EBC-42B4-8045-341F9333350C}" sibTransId="{AD7993B1-6B96-4A60-8C58-3A9EA8894A1E}"/>
    <dgm:cxn modelId="{1724754D-7030-4602-96FD-1322730B07FF}" type="presParOf" srcId="{8328439D-E844-4811-AF67-18897A34CCB2}" destId="{EAD612F5-977A-4459-AC79-1CF990D44C80}" srcOrd="0" destOrd="0" presId="urn:microsoft.com/office/officeart/2005/8/layout/vList2"/>
    <dgm:cxn modelId="{95A534C3-28B2-4F07-9F55-13FF50036E68}" type="presParOf" srcId="{8328439D-E844-4811-AF67-18897A34CCB2}" destId="{18212856-7FD8-4912-BD4B-D6C0932DBB20}" srcOrd="1" destOrd="0" presId="urn:microsoft.com/office/officeart/2005/8/layout/vList2"/>
    <dgm:cxn modelId="{B20E45DC-57F8-4059-AC98-C423FE3AA6C3}" type="presParOf" srcId="{8328439D-E844-4811-AF67-18897A34CCB2}" destId="{489B5C23-7AC5-4227-96C5-3D6C00B2FF48}" srcOrd="2" destOrd="0" presId="urn:microsoft.com/office/officeart/2005/8/layout/vList2"/>
    <dgm:cxn modelId="{1B3888EC-F8B2-456E-AED1-AB0308FB7A0F}" type="presParOf" srcId="{8328439D-E844-4811-AF67-18897A34CCB2}" destId="{D1A0A34D-49C9-4F78-B6DE-D31B2DA48DE5}" srcOrd="3" destOrd="0" presId="urn:microsoft.com/office/officeart/2005/8/layout/vList2"/>
    <dgm:cxn modelId="{4930B619-0D30-46D6-8B12-C0C099609AF0}" type="presParOf" srcId="{8328439D-E844-4811-AF67-18897A34CCB2}" destId="{89AAE2ED-FA10-4BB1-A98E-FBD2F068BC56}" srcOrd="4" destOrd="0" presId="urn:microsoft.com/office/officeart/2005/8/layout/vList2"/>
    <dgm:cxn modelId="{933BF510-6C24-43A4-8B05-AEC345599E90}" type="presParOf" srcId="{8328439D-E844-4811-AF67-18897A34CCB2}" destId="{C0843CF4-0C94-435B-BC28-FF8FEF4143F3}" srcOrd="5" destOrd="0" presId="urn:microsoft.com/office/officeart/2005/8/layout/vList2"/>
    <dgm:cxn modelId="{8BFF187A-C29F-4864-AB8C-24AF33E5E5D7}" type="presParOf" srcId="{8328439D-E844-4811-AF67-18897A34CCB2}" destId="{7FA871DD-6B90-4929-8467-1ED5FB2E043D}"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D612F5-977A-4459-AC79-1CF990D44C80}">
      <dsp:nvSpPr>
        <dsp:cNvPr id="0" name=""/>
        <dsp:cNvSpPr/>
      </dsp:nvSpPr>
      <dsp:spPr>
        <a:xfrm>
          <a:off x="0" y="990196"/>
          <a:ext cx="7587658" cy="83947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Evolution of the Report</a:t>
          </a:r>
        </a:p>
      </dsp:txBody>
      <dsp:txXfrm>
        <a:off x="40980" y="1031176"/>
        <a:ext cx="7505698" cy="757514"/>
      </dsp:txXfrm>
    </dsp:sp>
    <dsp:sp modelId="{489B5C23-7AC5-4227-96C5-3D6C00B2FF48}">
      <dsp:nvSpPr>
        <dsp:cNvPr id="0" name=""/>
        <dsp:cNvSpPr/>
      </dsp:nvSpPr>
      <dsp:spPr>
        <a:xfrm>
          <a:off x="0" y="1930471"/>
          <a:ext cx="7587658" cy="839474"/>
        </a:xfrm>
        <a:prstGeom prst="roundRect">
          <a:avLst/>
        </a:prstGeom>
        <a:solidFill>
          <a:schemeClr val="accent2">
            <a:hueOff val="2357366"/>
            <a:satOff val="-8879"/>
            <a:lumOff val="7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dirty="0"/>
            <a:t>Architecture of the Report</a:t>
          </a:r>
        </a:p>
      </dsp:txBody>
      <dsp:txXfrm>
        <a:off x="40980" y="1971451"/>
        <a:ext cx="7505698" cy="757514"/>
      </dsp:txXfrm>
    </dsp:sp>
    <dsp:sp modelId="{89AAE2ED-FA10-4BB1-A98E-FBD2F068BC56}">
      <dsp:nvSpPr>
        <dsp:cNvPr id="0" name=""/>
        <dsp:cNvSpPr/>
      </dsp:nvSpPr>
      <dsp:spPr>
        <a:xfrm>
          <a:off x="0" y="2870746"/>
          <a:ext cx="7587658" cy="839474"/>
        </a:xfrm>
        <a:prstGeom prst="roundRect">
          <a:avLst/>
        </a:prstGeom>
        <a:solidFill>
          <a:schemeClr val="accent2">
            <a:hueOff val="4714731"/>
            <a:satOff val="-17759"/>
            <a:lumOff val="1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Examples of Comparative Discussion</a:t>
          </a:r>
        </a:p>
      </dsp:txBody>
      <dsp:txXfrm>
        <a:off x="40980" y="2911726"/>
        <a:ext cx="7505698" cy="757514"/>
      </dsp:txXfrm>
    </dsp:sp>
    <dsp:sp modelId="{7FA871DD-6B90-4929-8467-1ED5FB2E043D}">
      <dsp:nvSpPr>
        <dsp:cNvPr id="0" name=""/>
        <dsp:cNvSpPr/>
      </dsp:nvSpPr>
      <dsp:spPr>
        <a:xfrm>
          <a:off x="0" y="3811020"/>
          <a:ext cx="7587658" cy="839474"/>
        </a:xfrm>
        <a:prstGeom prst="roundRect">
          <a:avLst/>
        </a:prstGeom>
        <a:solidFill>
          <a:schemeClr val="accent2">
            <a:hueOff val="7072097"/>
            <a:satOff val="-26638"/>
            <a:lumOff val="2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l" defTabSz="1555750">
            <a:lnSpc>
              <a:spcPct val="90000"/>
            </a:lnSpc>
            <a:spcBef>
              <a:spcPct val="0"/>
            </a:spcBef>
            <a:spcAft>
              <a:spcPct val="35000"/>
            </a:spcAft>
            <a:buNone/>
          </a:pPr>
          <a:r>
            <a:rPr lang="en-US" sz="3500" kern="1200"/>
            <a:t>Questions &amp; Guidance</a:t>
          </a:r>
        </a:p>
      </dsp:txBody>
      <dsp:txXfrm>
        <a:off x="40980" y="3852000"/>
        <a:ext cx="7505698" cy="75751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8AD18E0-1898-4D27-9943-6D9BF50F1B6D}" type="datetimeFigureOut">
              <a:rPr lang="en-US" smtClean="0"/>
              <a:t>8/25/2026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33E421-EE70-4557-9F3B-498748BD314C}" type="slidenum">
              <a:rPr lang="en-US" smtClean="0"/>
              <a:t>‹#›</a:t>
            </a:fld>
            <a:endParaRPr lang="en-US"/>
          </a:p>
        </p:txBody>
      </p:sp>
    </p:spTree>
    <p:extLst>
      <p:ext uri="{BB962C8B-B14F-4D97-AF65-F5344CB8AC3E}">
        <p14:creationId xmlns:p14="http://schemas.microsoft.com/office/powerpoint/2010/main" val="38832316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discussion is not necessarily about the substantive differences between the jurisdictions, but instead a presentation of the structure and scope of the report, and as we continue finalizing this report, we’re asking whether this is the right direction and the right product for the Commission to produce. </a:t>
            </a:r>
          </a:p>
        </p:txBody>
      </p:sp>
      <p:sp>
        <p:nvSpPr>
          <p:cNvPr id="4" name="Slide Number Placeholder 3"/>
          <p:cNvSpPr>
            <a:spLocks noGrp="1"/>
          </p:cNvSpPr>
          <p:nvPr>
            <p:ph type="sldNum" sz="quarter" idx="5"/>
          </p:nvPr>
        </p:nvSpPr>
        <p:spPr/>
        <p:txBody>
          <a:bodyPr/>
          <a:lstStyle/>
          <a:p>
            <a:fld id="{7133E421-EE70-4557-9F3B-498748BD314C}" type="slidenum">
              <a:rPr lang="en-US" smtClean="0"/>
              <a:t>2</a:t>
            </a:fld>
            <a:endParaRPr lang="en-US"/>
          </a:p>
        </p:txBody>
      </p:sp>
    </p:spTree>
    <p:extLst>
      <p:ext uri="{BB962C8B-B14F-4D97-AF65-F5344CB8AC3E}">
        <p14:creationId xmlns:p14="http://schemas.microsoft.com/office/powerpoint/2010/main" val="4154292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Despite the visual set up, this is not intended to encourage comparison</a:t>
            </a:r>
          </a:p>
        </p:txBody>
      </p:sp>
      <p:sp>
        <p:nvSpPr>
          <p:cNvPr id="4" name="Slide Number Placeholder 3"/>
          <p:cNvSpPr>
            <a:spLocks noGrp="1"/>
          </p:cNvSpPr>
          <p:nvPr>
            <p:ph type="sldNum" sz="quarter" idx="5"/>
          </p:nvPr>
        </p:nvSpPr>
        <p:spPr/>
        <p:txBody>
          <a:bodyPr/>
          <a:lstStyle/>
          <a:p>
            <a:fld id="{7133E421-EE70-4557-9F3B-498748BD314C}" type="slidenum">
              <a:rPr lang="en-US" smtClean="0"/>
              <a:t>3</a:t>
            </a:fld>
            <a:endParaRPr lang="en-US"/>
          </a:p>
        </p:txBody>
      </p:sp>
    </p:spTree>
    <p:extLst>
      <p:ext uri="{BB962C8B-B14F-4D97-AF65-F5344CB8AC3E}">
        <p14:creationId xmlns:p14="http://schemas.microsoft.com/office/powerpoint/2010/main" val="33200772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Be sure to develop a script emphasizing the importance of D.C., and Edwards as the touch stone for many practices. Touch on unique qualities of Ne Mexico and Illinois; confusion and challenges. These are not necessarily talking about the statutory differences, but instead touch on the challenges of these jurisdictions over the course of implementing reform</a:t>
            </a:r>
            <a:br>
              <a:rPr lang="en-US" dirty="0"/>
            </a:br>
            <a:br>
              <a:rPr lang="en-US" dirty="0"/>
            </a:br>
            <a:r>
              <a:rPr lang="en-US" dirty="0"/>
              <a:t>Contextualize CT as following the development of these reports.</a:t>
            </a:r>
          </a:p>
        </p:txBody>
      </p:sp>
      <p:sp>
        <p:nvSpPr>
          <p:cNvPr id="4" name="Slide Number Placeholder 3"/>
          <p:cNvSpPr>
            <a:spLocks noGrp="1"/>
          </p:cNvSpPr>
          <p:nvPr>
            <p:ph type="sldNum" sz="quarter" idx="5"/>
          </p:nvPr>
        </p:nvSpPr>
        <p:spPr/>
        <p:txBody>
          <a:bodyPr/>
          <a:lstStyle/>
          <a:p>
            <a:fld id="{7133E421-EE70-4557-9F3B-498748BD314C}" type="slidenum">
              <a:rPr lang="en-US" smtClean="0"/>
              <a:t>8</a:t>
            </a:fld>
            <a:endParaRPr lang="en-US"/>
          </a:p>
        </p:txBody>
      </p:sp>
    </p:spTree>
    <p:extLst>
      <p:ext uri="{BB962C8B-B14F-4D97-AF65-F5344CB8AC3E}">
        <p14:creationId xmlns:p14="http://schemas.microsoft.com/office/powerpoint/2010/main" val="660941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DFF4DE-9769-7379-8F50-BB2D39D4AE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A2C338-F088-DA6D-15AD-5DFD62308A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943A40-7FCA-397D-382B-AAC0ED6E814D}"/>
              </a:ext>
            </a:extLst>
          </p:cNvPr>
          <p:cNvSpPr>
            <a:spLocks noGrp="1"/>
          </p:cNvSpPr>
          <p:nvPr>
            <p:ph type="body" idx="1"/>
          </p:nvPr>
        </p:nvSpPr>
        <p:spPr/>
        <p:txBody>
          <a:bodyPr/>
          <a:lstStyle/>
          <a:p>
            <a:r>
              <a:rPr lang="en-US" dirty="0"/>
              <a:t>Of course, there is some overlap between this section and the prior sections. For example, the Best practice section provided a high level summary of some of the discussion, whereas under the implementation section, those points are elaborated on.  And that’s why this section is double the length of the others. </a:t>
            </a:r>
            <a:br>
              <a:rPr lang="en-US" dirty="0"/>
            </a:br>
            <a:r>
              <a:rPr lang="en-US" dirty="0"/>
              <a:t>But there’s a dual intent here: while there is elaboration, a lot of this report also acts as a sign post for where you can seek more information about specific practices. For example, publications by each of these states are utilized throughout, so if one wanted to read about how New Jersey responded to Domestic violence concerns, there’s the summary here, but specific detailed information would be available in new Jersey’s recordation of that experience</a:t>
            </a:r>
            <a:br>
              <a:rPr lang="en-US" dirty="0"/>
            </a:br>
            <a:br>
              <a:rPr lang="en-US" dirty="0"/>
            </a:br>
            <a:endParaRPr lang="en-US" dirty="0"/>
          </a:p>
        </p:txBody>
      </p:sp>
      <p:sp>
        <p:nvSpPr>
          <p:cNvPr id="4" name="Slide Number Placeholder 3">
            <a:extLst>
              <a:ext uri="{FF2B5EF4-FFF2-40B4-BE49-F238E27FC236}">
                <a16:creationId xmlns:a16="http://schemas.microsoft.com/office/drawing/2014/main" id="{D4527618-FB6D-9633-25E7-EB32606317A5}"/>
              </a:ext>
            </a:extLst>
          </p:cNvPr>
          <p:cNvSpPr>
            <a:spLocks noGrp="1"/>
          </p:cNvSpPr>
          <p:nvPr>
            <p:ph type="sldNum" sz="quarter" idx="5"/>
          </p:nvPr>
        </p:nvSpPr>
        <p:spPr/>
        <p:txBody>
          <a:bodyPr/>
          <a:lstStyle/>
          <a:p>
            <a:fld id="{7133E421-EE70-4557-9F3B-498748BD314C}" type="slidenum">
              <a:rPr lang="en-US" smtClean="0"/>
              <a:t>9</a:t>
            </a:fld>
            <a:endParaRPr lang="en-US"/>
          </a:p>
        </p:txBody>
      </p:sp>
    </p:spTree>
    <p:extLst>
      <p:ext uri="{BB962C8B-B14F-4D97-AF65-F5344CB8AC3E}">
        <p14:creationId xmlns:p14="http://schemas.microsoft.com/office/powerpoint/2010/main" val="522749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FAA87-7389-46D7-DA22-7CC834D62D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BEC2E4-7797-8FDB-5887-10D97E66630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8C02F5-3A57-1FED-A2FD-B995B276AEF2}"/>
              </a:ext>
            </a:extLst>
          </p:cNvPr>
          <p:cNvSpPr>
            <a:spLocks noGrp="1"/>
          </p:cNvSpPr>
          <p:nvPr>
            <p:ph type="body" idx="1"/>
          </p:nvPr>
        </p:nvSpPr>
        <p:spPr/>
        <p:txBody>
          <a:bodyPr/>
          <a:lstStyle/>
          <a:p>
            <a:r>
              <a:rPr lang="en-US" dirty="0"/>
              <a:t>In effect, this section is providing the majority of the work, and it’s been the most challenging to filter the language and make more accessible. The comparative work between the jurisdictions and practices is happening here. Because we are developing this report with accessibility and conciseness in mind, some of these sections are deceptively brief. Each of you could read the breadth of this paragraph right now, and that’s most of this particular section. And understand the proposition generally. But the devil is in the details. The differences between, say D.C., and N.J.’s approach to release revocation, as opposed to the approach of New Mexico and Illinois is highlighted with specificity in the footnotes. And that goes back to the design of the report: we have bourn in mind that quick reference utility is incredibly helpful.  When juggling multiple obligations, practitioners don’t always have the time to read about how New Jersey frames pretrial detention by authorizing detention, while New Mexico probits it, unless certain circumstances are </a:t>
            </a:r>
            <a:r>
              <a:rPr lang="en-US" dirty="0" err="1"/>
              <a:t>mett</a:t>
            </a:r>
            <a:r>
              <a:rPr lang="en-US" dirty="0"/>
              <a:t>. </a:t>
            </a:r>
          </a:p>
        </p:txBody>
      </p:sp>
      <p:sp>
        <p:nvSpPr>
          <p:cNvPr id="4" name="Slide Number Placeholder 3">
            <a:extLst>
              <a:ext uri="{FF2B5EF4-FFF2-40B4-BE49-F238E27FC236}">
                <a16:creationId xmlns:a16="http://schemas.microsoft.com/office/drawing/2014/main" id="{B56AEC4C-6206-7451-B72A-64710B555B71}"/>
              </a:ext>
            </a:extLst>
          </p:cNvPr>
          <p:cNvSpPr>
            <a:spLocks noGrp="1"/>
          </p:cNvSpPr>
          <p:nvPr>
            <p:ph type="sldNum" sz="quarter" idx="5"/>
          </p:nvPr>
        </p:nvSpPr>
        <p:spPr/>
        <p:txBody>
          <a:bodyPr/>
          <a:lstStyle/>
          <a:p>
            <a:fld id="{7133E421-EE70-4557-9F3B-498748BD314C}" type="slidenum">
              <a:rPr lang="en-US" smtClean="0"/>
              <a:t>10</a:t>
            </a:fld>
            <a:endParaRPr lang="en-US"/>
          </a:p>
        </p:txBody>
      </p:sp>
    </p:spTree>
    <p:extLst>
      <p:ext uri="{BB962C8B-B14F-4D97-AF65-F5344CB8AC3E}">
        <p14:creationId xmlns:p14="http://schemas.microsoft.com/office/powerpoint/2010/main" val="94671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113B33-D806-E89B-A8E8-172D715021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3B5998-3280-4EC9-653D-E6A04482A1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31FCC3-66F7-D5D5-1779-883D8C63F7BA}"/>
              </a:ext>
            </a:extLst>
          </p:cNvPr>
          <p:cNvSpPr>
            <a:spLocks noGrp="1"/>
          </p:cNvSpPr>
          <p:nvPr>
            <p:ph type="body" idx="1"/>
          </p:nvPr>
        </p:nvSpPr>
        <p:spPr/>
        <p:txBody>
          <a:bodyPr/>
          <a:lstStyle/>
          <a:p>
            <a:r>
              <a:rPr lang="en-US" dirty="0"/>
              <a:t>Here’s another example of the comparisons between jurisdictions while also referring back to the development and adjustments to the states’ implementation of pretrial reformation. In this case, it’s observing a common practice in several jurisdictions. </a:t>
            </a:r>
            <a:br>
              <a:rPr lang="en-US" dirty="0"/>
            </a:br>
            <a:r>
              <a:rPr lang="en-US" dirty="0"/>
              <a:t>(Slide) While the footnote instead is discussing specific statutory differences such as qualifying language in the statutory provision.</a:t>
            </a:r>
          </a:p>
          <a:p>
            <a:br>
              <a:rPr lang="en-US" dirty="0"/>
            </a:br>
            <a:br>
              <a:rPr lang="en-US" dirty="0"/>
            </a:br>
            <a:r>
              <a:rPr lang="en-US" dirty="0"/>
              <a:t>The implementation section also has an analytical component that attempts to break down the reasoning and framework of preventive detention into its most basic components and functions. For example, here, the report defines and then discusses basic minimal elements that are common to those models. </a:t>
            </a:r>
          </a:p>
        </p:txBody>
      </p:sp>
      <p:sp>
        <p:nvSpPr>
          <p:cNvPr id="4" name="Slide Number Placeholder 3">
            <a:extLst>
              <a:ext uri="{FF2B5EF4-FFF2-40B4-BE49-F238E27FC236}">
                <a16:creationId xmlns:a16="http://schemas.microsoft.com/office/drawing/2014/main" id="{B517704A-CB6A-BF00-59AE-D1AEBB2D4620}"/>
              </a:ext>
            </a:extLst>
          </p:cNvPr>
          <p:cNvSpPr>
            <a:spLocks noGrp="1"/>
          </p:cNvSpPr>
          <p:nvPr>
            <p:ph type="sldNum" sz="quarter" idx="5"/>
          </p:nvPr>
        </p:nvSpPr>
        <p:spPr/>
        <p:txBody>
          <a:bodyPr/>
          <a:lstStyle/>
          <a:p>
            <a:fld id="{7133E421-EE70-4557-9F3B-498748BD314C}" type="slidenum">
              <a:rPr lang="en-US" smtClean="0"/>
              <a:t>11</a:t>
            </a:fld>
            <a:endParaRPr lang="en-US"/>
          </a:p>
        </p:txBody>
      </p:sp>
    </p:spTree>
    <p:extLst>
      <p:ext uri="{BB962C8B-B14F-4D97-AF65-F5344CB8AC3E}">
        <p14:creationId xmlns:p14="http://schemas.microsoft.com/office/powerpoint/2010/main" val="23373368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51F8A0-72CB-2960-5BB6-AA806D908D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9187E5-0DEE-8765-9F01-256FE4FF3B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A22A4EA-613C-A1AA-240F-9139A26178AD}"/>
              </a:ext>
            </a:extLst>
          </p:cNvPr>
          <p:cNvSpPr>
            <a:spLocks noGrp="1"/>
          </p:cNvSpPr>
          <p:nvPr>
            <p:ph type="body" idx="1"/>
          </p:nvPr>
        </p:nvSpPr>
        <p:spPr/>
        <p:txBody>
          <a:bodyPr/>
          <a:lstStyle/>
          <a:p>
            <a:r>
              <a:rPr lang="en-US" dirty="0"/>
              <a:t>In effect, this section is providing the majority of the work, and it’s been the most challenging to filter the language and make more accessible. The comparative work between the jurisdictions and practices is happening here. Because we are developing this report with accessibility and conciseness in mind, some of these sections are deceptively brief. Each of you could read the breadth of this paragraph right now, and that’s most of this particular section. And understand the proposition generally. But the devil is in the details. The differences between, say D.C., and N.J.’s approach to release revocation, as opposed to the approach of New Mexico and Illinois is highlighted with specificity in the footnotes. And that goes back to the design of the report: we have bourn in mind that quick reference utility is incredibly helpful.  When juggling multiple obligations, practitioners don’t always have the time to read about how New Jersey frames pretrial detention by authorizing detention, while New Mexico probits it, unless certain circumstances are </a:t>
            </a:r>
            <a:r>
              <a:rPr lang="en-US" dirty="0" err="1"/>
              <a:t>mett</a:t>
            </a:r>
            <a:r>
              <a:rPr lang="en-US" dirty="0"/>
              <a:t>. </a:t>
            </a:r>
          </a:p>
        </p:txBody>
      </p:sp>
      <p:sp>
        <p:nvSpPr>
          <p:cNvPr id="4" name="Slide Number Placeholder 3">
            <a:extLst>
              <a:ext uri="{FF2B5EF4-FFF2-40B4-BE49-F238E27FC236}">
                <a16:creationId xmlns:a16="http://schemas.microsoft.com/office/drawing/2014/main" id="{C03929E0-7EE3-F5D1-A6AC-63E254BE254A}"/>
              </a:ext>
            </a:extLst>
          </p:cNvPr>
          <p:cNvSpPr>
            <a:spLocks noGrp="1"/>
          </p:cNvSpPr>
          <p:nvPr>
            <p:ph type="sldNum" sz="quarter" idx="5"/>
          </p:nvPr>
        </p:nvSpPr>
        <p:spPr/>
        <p:txBody>
          <a:bodyPr/>
          <a:lstStyle/>
          <a:p>
            <a:fld id="{7133E421-EE70-4557-9F3B-498748BD314C}" type="slidenum">
              <a:rPr lang="en-US" smtClean="0"/>
              <a:t>12</a:t>
            </a:fld>
            <a:endParaRPr lang="en-US"/>
          </a:p>
        </p:txBody>
      </p:sp>
    </p:spTree>
    <p:extLst>
      <p:ext uri="{BB962C8B-B14F-4D97-AF65-F5344CB8AC3E}">
        <p14:creationId xmlns:p14="http://schemas.microsoft.com/office/powerpoint/2010/main" val="3698647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5610A-17B4-4656-93CF-E1D9982860F7}"/>
              </a:ext>
            </a:extLst>
          </p:cNvPr>
          <p:cNvSpPr>
            <a:spLocks noGrp="1"/>
          </p:cNvSpPr>
          <p:nvPr>
            <p:ph type="ctrTitle"/>
          </p:nvPr>
        </p:nvSpPr>
        <p:spPr>
          <a:xfrm>
            <a:off x="640080" y="1371599"/>
            <a:ext cx="6675120" cy="2951825"/>
          </a:xfrm>
        </p:spPr>
        <p:txBody>
          <a:bodyPr anchor="t">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A451C80B-DFD6-415B-BA5B-E56E510CD12B}"/>
              </a:ext>
            </a:extLst>
          </p:cNvPr>
          <p:cNvSpPr>
            <a:spLocks noGrp="1"/>
          </p:cNvSpPr>
          <p:nvPr>
            <p:ph type="subTitle" idx="1"/>
          </p:nvPr>
        </p:nvSpPr>
        <p:spPr>
          <a:xfrm>
            <a:off x="640080" y="4584879"/>
            <a:ext cx="6675120" cy="1287887"/>
          </a:xfrm>
        </p:spPr>
        <p:txBody>
          <a:bodyPr anchor="b">
            <a:normAutofit/>
          </a:bodyPr>
          <a:lstStyle>
            <a:lvl1pPr marL="0" indent="0" algn="l">
              <a:lnSpc>
                <a:spcPct val="13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67A2065B-06FF-4991-9F8A-4BE25457B479}"/>
              </a:ext>
            </a:extLst>
          </p:cNvPr>
          <p:cNvSpPr>
            <a:spLocks noGrp="1"/>
          </p:cNvSpPr>
          <p:nvPr>
            <p:ph type="dt" sz="half" idx="10"/>
          </p:nvPr>
        </p:nvSpPr>
        <p:spPr/>
        <p:txBody>
          <a:bodyPr/>
          <a:lstStyle/>
          <a:p>
            <a:fld id="{6444479B-705B-4489-957E-7E8A228BDFA0}" type="datetime1">
              <a:rPr lang="en-US" smtClean="0"/>
              <a:t>8/25/2026</a:t>
            </a:fld>
            <a:endParaRPr lang="en-US"/>
          </a:p>
        </p:txBody>
      </p:sp>
      <p:sp>
        <p:nvSpPr>
          <p:cNvPr id="5" name="Footer Placeholder 4">
            <a:extLst>
              <a:ext uri="{FF2B5EF4-FFF2-40B4-BE49-F238E27FC236}">
                <a16:creationId xmlns:a16="http://schemas.microsoft.com/office/drawing/2014/main" id="{B20DF2FA-C604-45D8-A633-11D3742EC14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2EE5DA9-2D04-4850-AB9F-BD353816504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183359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08B246-6A68-46BE-9DBD-614FA8CF4E26}"/>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3E47706-8D18-4093-A7C1-F30D7543CED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EC7C8FC-AAEA-4AB6-9DB5-2503F58F0E69}"/>
              </a:ext>
            </a:extLst>
          </p:cNvPr>
          <p:cNvSpPr>
            <a:spLocks noGrp="1"/>
          </p:cNvSpPr>
          <p:nvPr>
            <p:ph type="dt" sz="half" idx="10"/>
          </p:nvPr>
        </p:nvSpPr>
        <p:spPr/>
        <p:txBody>
          <a:bodyPr/>
          <a:lstStyle/>
          <a:p>
            <a:fld id="{9F89F774-3FA6-43B8-9241-99959C8FD463}" type="datetime1">
              <a:rPr lang="en-US" smtClean="0"/>
              <a:t>8/25/2026</a:t>
            </a:fld>
            <a:endParaRPr lang="en-US"/>
          </a:p>
        </p:txBody>
      </p:sp>
      <p:sp>
        <p:nvSpPr>
          <p:cNvPr id="5" name="Footer Placeholder 4">
            <a:extLst>
              <a:ext uri="{FF2B5EF4-FFF2-40B4-BE49-F238E27FC236}">
                <a16:creationId xmlns:a16="http://schemas.microsoft.com/office/drawing/2014/main" id="{E8B1616B-3F08-4869-A522-773C38940F6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E030CE6-9124-4B3A-A912-AE16B5C34003}"/>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883789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1BB59B6-79B9-97F5-AC3B-DF65899D39D8}"/>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C78885-57B2-4930-BD7D-CBF916EDF1C6}"/>
              </a:ext>
            </a:extLst>
          </p:cNvPr>
          <p:cNvSpPr>
            <a:spLocks noGrp="1"/>
          </p:cNvSpPr>
          <p:nvPr>
            <p:ph type="title"/>
          </p:nvPr>
        </p:nvSpPr>
        <p:spPr>
          <a:xfrm>
            <a:off x="640080" y="1291366"/>
            <a:ext cx="9214884" cy="3159974"/>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BE495E4-2F8B-4CC7-88AC-A312067E60D2}"/>
              </a:ext>
            </a:extLst>
          </p:cNvPr>
          <p:cNvSpPr>
            <a:spLocks noGrp="1"/>
          </p:cNvSpPr>
          <p:nvPr>
            <p:ph type="body" idx="1"/>
          </p:nvPr>
        </p:nvSpPr>
        <p:spPr>
          <a:xfrm>
            <a:off x="640080" y="5018567"/>
            <a:ext cx="7907079" cy="1073889"/>
          </a:xfrm>
        </p:spPr>
        <p:txBody>
          <a:bodyP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8585CC9-BAD3-4807-90BB-97DA2D6A6BE2}"/>
              </a:ext>
            </a:extLst>
          </p:cNvPr>
          <p:cNvSpPr>
            <a:spLocks noGrp="1"/>
          </p:cNvSpPr>
          <p:nvPr>
            <p:ph type="dt" sz="half" idx="10"/>
          </p:nvPr>
        </p:nvSpPr>
        <p:spPr/>
        <p:txBody>
          <a:bodyPr/>
          <a:lstStyle/>
          <a:p>
            <a:fld id="{F9504452-5DCC-4FE2-A5C9-8A5EF6714D65}" type="datetime1">
              <a:rPr lang="en-US" smtClean="0"/>
              <a:t>8/25/2026</a:t>
            </a:fld>
            <a:endParaRPr lang="en-US"/>
          </a:p>
        </p:txBody>
      </p:sp>
      <p:sp>
        <p:nvSpPr>
          <p:cNvPr id="5" name="Footer Placeholder 4">
            <a:extLst>
              <a:ext uri="{FF2B5EF4-FFF2-40B4-BE49-F238E27FC236}">
                <a16:creationId xmlns:a16="http://schemas.microsoft.com/office/drawing/2014/main" id="{5F108CEF-165F-4D7E-9666-5CD0156B497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0EBC3D-3277-4D34-9F67-71040C21E3B3}"/>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FF05EAE5-4812-F718-6D75-9627884180BF}"/>
              </a:ext>
              <a:ext uri="{C183D7F6-B498-43B3-948B-1728B52AA6E4}">
                <adec:decorative xmlns:adec="http://schemas.microsoft.com/office/drawing/2017/decorative" val="1"/>
              </a:ext>
            </a:extLst>
          </p:cNvPr>
          <p:cNvCxnSpPr>
            <a:cxnSpLocks/>
          </p:cNvCxnSpPr>
          <p:nvPr/>
        </p:nvCxnSpPr>
        <p:spPr>
          <a:xfrm>
            <a:off x="716281" y="4715234"/>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0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477A4-4D01-45B6-9563-0BF13BA72F7C}"/>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EE17E00-96AC-45F0-82B2-9F601E9B93C2}"/>
              </a:ext>
            </a:extLst>
          </p:cNvPr>
          <p:cNvSpPr>
            <a:spLocks noGrp="1"/>
          </p:cNvSpPr>
          <p:nvPr>
            <p:ph sz="half" idx="1"/>
          </p:nvPr>
        </p:nvSpPr>
        <p:spPr>
          <a:xfrm>
            <a:off x="640080"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2BA30CD-95C0-427B-A571-A7D8A53278F4}"/>
              </a:ext>
            </a:extLst>
          </p:cNvPr>
          <p:cNvSpPr>
            <a:spLocks noGrp="1"/>
          </p:cNvSpPr>
          <p:nvPr>
            <p:ph sz="half" idx="2"/>
          </p:nvPr>
        </p:nvSpPr>
        <p:spPr>
          <a:xfrm>
            <a:off x="6318928" y="2633472"/>
            <a:ext cx="5212080" cy="35661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6F67CAC-53E4-44AF-BEAC-8FFB96F05A86}"/>
              </a:ext>
            </a:extLst>
          </p:cNvPr>
          <p:cNvSpPr>
            <a:spLocks noGrp="1"/>
          </p:cNvSpPr>
          <p:nvPr>
            <p:ph type="dt" sz="half" idx="10"/>
          </p:nvPr>
        </p:nvSpPr>
        <p:spPr/>
        <p:txBody>
          <a:bodyPr/>
          <a:lstStyle/>
          <a:p>
            <a:fld id="{E579ABC2-0180-4F3A-A895-A85BC724D472}" type="datetime1">
              <a:rPr lang="en-US" smtClean="0"/>
              <a:t>8/25/2026</a:t>
            </a:fld>
            <a:endParaRPr lang="en-US"/>
          </a:p>
        </p:txBody>
      </p:sp>
      <p:sp>
        <p:nvSpPr>
          <p:cNvPr id="6" name="Footer Placeholder 5">
            <a:extLst>
              <a:ext uri="{FF2B5EF4-FFF2-40B4-BE49-F238E27FC236}">
                <a16:creationId xmlns:a16="http://schemas.microsoft.com/office/drawing/2014/main" id="{083D9F3A-E7F0-45E7-AFA8-0D4A669EC16C}"/>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F008B-58BB-45FF-923F-5909DAB49D34}"/>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489492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B549-9E51-42E0-992A-73E775957773}"/>
              </a:ext>
            </a:extLst>
          </p:cNvPr>
          <p:cNvSpPr>
            <a:spLocks noGrp="1"/>
          </p:cNvSpPr>
          <p:nvPr>
            <p:ph type="title"/>
          </p:nvPr>
        </p:nvSpPr>
        <p:spPr>
          <a:xfrm>
            <a:off x="640079" y="1371599"/>
            <a:ext cx="10890929" cy="939753"/>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81A5FDC-7C4B-45FB-8462-E2CE79919F33}"/>
              </a:ext>
            </a:extLst>
          </p:cNvPr>
          <p:cNvSpPr>
            <a:spLocks noGrp="1"/>
          </p:cNvSpPr>
          <p:nvPr>
            <p:ph type="body" idx="1"/>
          </p:nvPr>
        </p:nvSpPr>
        <p:spPr>
          <a:xfrm>
            <a:off x="640079"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BD8B686-2E92-45B9-A3D7-9DCAA0C50B36}"/>
              </a:ext>
            </a:extLst>
          </p:cNvPr>
          <p:cNvSpPr>
            <a:spLocks noGrp="1"/>
          </p:cNvSpPr>
          <p:nvPr>
            <p:ph sz="half" idx="2"/>
          </p:nvPr>
        </p:nvSpPr>
        <p:spPr>
          <a:xfrm>
            <a:off x="640079"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86ADB526-4A44-47B6-8D14-93202E590AA7}"/>
              </a:ext>
            </a:extLst>
          </p:cNvPr>
          <p:cNvSpPr>
            <a:spLocks noGrp="1"/>
          </p:cNvSpPr>
          <p:nvPr>
            <p:ph type="body" sz="quarter" idx="3"/>
          </p:nvPr>
        </p:nvSpPr>
        <p:spPr>
          <a:xfrm>
            <a:off x="6318928" y="2311352"/>
            <a:ext cx="5212080" cy="695373"/>
          </a:xfrm>
        </p:spPr>
        <p:txBody>
          <a:bodyPr anchor="b">
            <a:normAutofit/>
          </a:bodyPr>
          <a:lstStyle>
            <a:lvl1pPr marL="0" indent="0">
              <a:buNone/>
              <a:defRPr sz="18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4177CA-5C13-4311-BFD3-B98FBD942DA5}"/>
              </a:ext>
            </a:extLst>
          </p:cNvPr>
          <p:cNvSpPr>
            <a:spLocks noGrp="1"/>
          </p:cNvSpPr>
          <p:nvPr>
            <p:ph sz="quarter" idx="4"/>
          </p:nvPr>
        </p:nvSpPr>
        <p:spPr>
          <a:xfrm>
            <a:off x="6318928" y="3006725"/>
            <a:ext cx="5212080" cy="3191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DEA255A-4CB5-40CA-B756-1AA5E27C20BF}"/>
              </a:ext>
            </a:extLst>
          </p:cNvPr>
          <p:cNvSpPr>
            <a:spLocks noGrp="1"/>
          </p:cNvSpPr>
          <p:nvPr>
            <p:ph type="dt" sz="half" idx="10"/>
          </p:nvPr>
        </p:nvSpPr>
        <p:spPr/>
        <p:txBody>
          <a:bodyPr/>
          <a:lstStyle/>
          <a:p>
            <a:fld id="{6AEEA9BA-4E8F-439E-BEA4-91FBA01E3F5F}" type="datetime1">
              <a:rPr lang="en-US" smtClean="0"/>
              <a:t>8/25/2026</a:t>
            </a:fld>
            <a:endParaRPr lang="en-US"/>
          </a:p>
        </p:txBody>
      </p:sp>
      <p:sp>
        <p:nvSpPr>
          <p:cNvPr id="8" name="Footer Placeholder 7">
            <a:extLst>
              <a:ext uri="{FF2B5EF4-FFF2-40B4-BE49-F238E27FC236}">
                <a16:creationId xmlns:a16="http://schemas.microsoft.com/office/drawing/2014/main" id="{FF3072C4-10F1-49B8-B0BF-69204EDDCFAE}"/>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4A5ACC97-44C1-4887-909B-E6732D3C1FF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664315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D313-943A-47E0-8A7A-DFFBCC297AB7}"/>
              </a:ext>
            </a:extLst>
          </p:cNvPr>
          <p:cNvSpPr>
            <a:spLocks noGrp="1"/>
          </p:cNvSpPr>
          <p:nvPr>
            <p:ph type="title"/>
          </p:nvPr>
        </p:nvSpPr>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23AC25A7-81C8-4AA1-AD9F-C78A451FDE2E}"/>
              </a:ext>
            </a:extLst>
          </p:cNvPr>
          <p:cNvSpPr>
            <a:spLocks noGrp="1"/>
          </p:cNvSpPr>
          <p:nvPr>
            <p:ph type="dt" sz="half" idx="10"/>
          </p:nvPr>
        </p:nvSpPr>
        <p:spPr/>
        <p:txBody>
          <a:bodyPr/>
          <a:lstStyle/>
          <a:p>
            <a:fld id="{BE15BF18-0007-481C-AA29-413124BC3EE7}" type="datetime1">
              <a:rPr lang="en-US" smtClean="0"/>
              <a:t>8/25/2026</a:t>
            </a:fld>
            <a:endParaRPr lang="en-US"/>
          </a:p>
        </p:txBody>
      </p:sp>
      <p:sp>
        <p:nvSpPr>
          <p:cNvPr id="4" name="Footer Placeholder 3">
            <a:extLst>
              <a:ext uri="{FF2B5EF4-FFF2-40B4-BE49-F238E27FC236}">
                <a16:creationId xmlns:a16="http://schemas.microsoft.com/office/drawing/2014/main" id="{6EF54740-6022-46B2-9C55-B60E9651684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089497C9-6B5E-46D6-8FE9-0A5E0CF7F95B}"/>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798321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149F9F0F-FB8C-5565-247C-BDCC156B5CAF}"/>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a:extLst>
              <a:ext uri="{FF2B5EF4-FFF2-40B4-BE49-F238E27FC236}">
                <a16:creationId xmlns:a16="http://schemas.microsoft.com/office/drawing/2014/main" id="{92740D3C-270A-401A-810C-2F86BBBB87D4}"/>
              </a:ext>
            </a:extLst>
          </p:cNvPr>
          <p:cNvSpPr>
            <a:spLocks noGrp="1"/>
          </p:cNvSpPr>
          <p:nvPr>
            <p:ph type="dt" sz="half" idx="10"/>
          </p:nvPr>
        </p:nvSpPr>
        <p:spPr/>
        <p:txBody>
          <a:bodyPr/>
          <a:lstStyle/>
          <a:p>
            <a:fld id="{09BE9870-3748-43AD-B547-02A075CB4A1D}" type="datetime1">
              <a:rPr lang="en-US" smtClean="0"/>
              <a:t>8/25/2026</a:t>
            </a:fld>
            <a:endParaRPr lang="en-US"/>
          </a:p>
        </p:txBody>
      </p:sp>
      <p:sp>
        <p:nvSpPr>
          <p:cNvPr id="3" name="Footer Placeholder 2">
            <a:extLst>
              <a:ext uri="{FF2B5EF4-FFF2-40B4-BE49-F238E27FC236}">
                <a16:creationId xmlns:a16="http://schemas.microsoft.com/office/drawing/2014/main" id="{DDCBE9F8-1765-4F36-A4DE-1DB136025AC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7790CF9E-A6C6-4873-ADBE-7A2939319E58}"/>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1986209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CDF8-00AD-4441-A6D5-9D7A659EB6C0}"/>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8C330AF-CB7E-420A-AE8A-E02E90325885}"/>
              </a:ext>
            </a:extLst>
          </p:cNvPr>
          <p:cNvSpPr>
            <a:spLocks noGrp="1"/>
          </p:cNvSpPr>
          <p:nvPr>
            <p:ph idx="1"/>
          </p:nvPr>
        </p:nvSpPr>
        <p:spPr>
          <a:xfrm>
            <a:off x="4936519" y="1031001"/>
            <a:ext cx="6594490" cy="5166360"/>
          </a:xfrm>
        </p:spPr>
        <p:txBody>
          <a:bodyPr>
            <a:normAutofit/>
          </a:bodyPr>
          <a:lstStyle>
            <a:lvl1pPr>
              <a:defRPr sz="28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F43257AD-2422-4CDA-9C55-700F4B5BF251}"/>
              </a:ext>
            </a:extLst>
          </p:cNvPr>
          <p:cNvSpPr>
            <a:spLocks noGrp="1"/>
          </p:cNvSpPr>
          <p:nvPr>
            <p:ph type="body" sz="half" idx="2"/>
          </p:nvPr>
        </p:nvSpPr>
        <p:spPr>
          <a:xfrm>
            <a:off x="640080" y="2972168"/>
            <a:ext cx="3859397" cy="322682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51B7454-C1CC-46F2-A6FB-1FE786C48F49}"/>
              </a:ext>
            </a:extLst>
          </p:cNvPr>
          <p:cNvSpPr>
            <a:spLocks noGrp="1"/>
          </p:cNvSpPr>
          <p:nvPr>
            <p:ph type="dt" sz="half" idx="10"/>
          </p:nvPr>
        </p:nvSpPr>
        <p:spPr/>
        <p:txBody>
          <a:bodyPr/>
          <a:lstStyle/>
          <a:p>
            <a:fld id="{558E7897-33C5-4F1A-9307-D068E37F3DC7}" type="datetime1">
              <a:rPr lang="en-US" smtClean="0"/>
              <a:t>8/25/2026</a:t>
            </a:fld>
            <a:endParaRPr lang="en-US"/>
          </a:p>
        </p:txBody>
      </p:sp>
      <p:sp>
        <p:nvSpPr>
          <p:cNvPr id="6" name="Footer Placeholder 5">
            <a:extLst>
              <a:ext uri="{FF2B5EF4-FFF2-40B4-BE49-F238E27FC236}">
                <a16:creationId xmlns:a16="http://schemas.microsoft.com/office/drawing/2014/main" id="{49077DBE-6CC7-421B-AB5E-341E20BD92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D6EAB8F-7526-4CDB-B782-FAD8B3E70B0A}"/>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262895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31647F-5A61-44C9-81DC-331C9AE5DDAE}"/>
              </a:ext>
            </a:extLst>
          </p:cNvPr>
          <p:cNvSpPr>
            <a:spLocks noGrp="1"/>
          </p:cNvSpPr>
          <p:nvPr>
            <p:ph type="title"/>
          </p:nvPr>
        </p:nvSpPr>
        <p:spPr>
          <a:xfrm>
            <a:off x="640080" y="1371600"/>
            <a:ext cx="3859397" cy="1451723"/>
          </a:xfrm>
        </p:spPr>
        <p:txBody>
          <a:bodyPr anchor="t">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31627A0F-F1B8-49BE-A0FF-7FE16E3BDCC1}"/>
              </a:ext>
            </a:extLst>
          </p:cNvPr>
          <p:cNvSpPr>
            <a:spLocks noGrp="1"/>
          </p:cNvSpPr>
          <p:nvPr>
            <p:ph type="pic" idx="1"/>
          </p:nvPr>
        </p:nvSpPr>
        <p:spPr>
          <a:xfrm>
            <a:off x="4937760" y="1033271"/>
            <a:ext cx="6592824" cy="51663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C86D1BD6-1519-4431-9FAF-7D4F4129972C}"/>
              </a:ext>
            </a:extLst>
          </p:cNvPr>
          <p:cNvSpPr>
            <a:spLocks noGrp="1"/>
          </p:cNvSpPr>
          <p:nvPr>
            <p:ph type="body" sz="half" idx="2"/>
          </p:nvPr>
        </p:nvSpPr>
        <p:spPr>
          <a:xfrm>
            <a:off x="640080" y="2972167"/>
            <a:ext cx="3859397" cy="32268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A587A0-353B-42C2-BA96-B1ADEDF642BE}"/>
              </a:ext>
            </a:extLst>
          </p:cNvPr>
          <p:cNvSpPr>
            <a:spLocks noGrp="1"/>
          </p:cNvSpPr>
          <p:nvPr>
            <p:ph type="dt" sz="half" idx="10"/>
          </p:nvPr>
        </p:nvSpPr>
        <p:spPr/>
        <p:txBody>
          <a:bodyPr/>
          <a:lstStyle/>
          <a:p>
            <a:fld id="{82E171BA-CC09-47C8-A6DF-F5C5CB59CEEC}" type="datetime1">
              <a:rPr lang="en-US" smtClean="0"/>
              <a:t>8/25/2026</a:t>
            </a:fld>
            <a:endParaRPr lang="en-US"/>
          </a:p>
        </p:txBody>
      </p:sp>
      <p:sp>
        <p:nvSpPr>
          <p:cNvPr id="6" name="Footer Placeholder 5">
            <a:extLst>
              <a:ext uri="{FF2B5EF4-FFF2-40B4-BE49-F238E27FC236}">
                <a16:creationId xmlns:a16="http://schemas.microsoft.com/office/drawing/2014/main" id="{44D5A88E-3957-4B76-B1BE-4164029217B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A5F7C5FD-E56A-4C66-8F23-087F95A2FD0E}"/>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789038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E4BB7-3F30-4C31-9BB2-8EC24FC0A1D6}"/>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1ECF4134-70F5-4EE6-88BE-49D129630CD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C19EABC7-C044-44DE-B303-55A0581DA1E8}"/>
              </a:ext>
            </a:extLst>
          </p:cNvPr>
          <p:cNvSpPr>
            <a:spLocks noGrp="1"/>
          </p:cNvSpPr>
          <p:nvPr>
            <p:ph type="dt" sz="half" idx="10"/>
          </p:nvPr>
        </p:nvSpPr>
        <p:spPr/>
        <p:txBody>
          <a:bodyPr/>
          <a:lstStyle/>
          <a:p>
            <a:fld id="{C07B66AD-7C08-490A-ADA4-B47E10FB2407}" type="datetime1">
              <a:rPr lang="en-US" smtClean="0"/>
              <a:t>8/25/2026</a:t>
            </a:fld>
            <a:endParaRPr lang="en-US"/>
          </a:p>
        </p:txBody>
      </p:sp>
      <p:sp>
        <p:nvSpPr>
          <p:cNvPr id="5" name="Footer Placeholder 4">
            <a:extLst>
              <a:ext uri="{FF2B5EF4-FFF2-40B4-BE49-F238E27FC236}">
                <a16:creationId xmlns:a16="http://schemas.microsoft.com/office/drawing/2014/main" id="{4D4A63E1-5BC5-402E-9916-BAB84BCF0BB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A2EF915-AF64-4ECC-8B1A-B7E6A89B7917}"/>
              </a:ext>
            </a:extLst>
          </p:cNvPr>
          <p:cNvSpPr>
            <a:spLocks noGrp="1"/>
          </p:cNvSpPr>
          <p:nvPr>
            <p:ph type="sldNum" sz="quarter" idx="12"/>
          </p:nvPr>
        </p:nvSpPr>
        <p:spPr/>
        <p:txBody>
          <a:bodyPr/>
          <a:lstStyle/>
          <a:p>
            <a:fld id="{70C12960-6E85-460F-B6E3-5B82CB31AF3D}" type="slidenum">
              <a:rPr lang="en-US" smtClean="0"/>
              <a:t>‹#›</a:t>
            </a:fld>
            <a:endParaRPr lang="en-US"/>
          </a:p>
        </p:txBody>
      </p:sp>
    </p:spTree>
    <p:extLst>
      <p:ext uri="{BB962C8B-B14F-4D97-AF65-F5344CB8AC3E}">
        <p14:creationId xmlns:p14="http://schemas.microsoft.com/office/powerpoint/2010/main" val="3266793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1CB3635-47E1-90D8-B693-DA85A66B3831}"/>
              </a:ext>
            </a:extLst>
          </p:cNvPr>
          <p:cNvSpPr/>
          <p:nvPr/>
        </p:nvSpPr>
        <p:spPr>
          <a:xfrm>
            <a:off x="0" y="0"/>
            <a:ext cx="12192000" cy="685800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6EB09414-2AA1-4D8E-A00A-C092FBC92D91}"/>
              </a:ext>
            </a:extLst>
          </p:cNvPr>
          <p:cNvSpPr>
            <a:spLocks noGrp="1"/>
          </p:cNvSpPr>
          <p:nvPr>
            <p:ph type="title" orient="vert"/>
          </p:nvPr>
        </p:nvSpPr>
        <p:spPr>
          <a:xfrm>
            <a:off x="9209219" y="640079"/>
            <a:ext cx="1811773" cy="5536884"/>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D42C3A78-37C5-46D0-9DF4-CB78AF883C2C}"/>
              </a:ext>
            </a:extLst>
          </p:cNvPr>
          <p:cNvSpPr>
            <a:spLocks noGrp="1"/>
          </p:cNvSpPr>
          <p:nvPr>
            <p:ph type="body" orient="vert" idx="1"/>
          </p:nvPr>
        </p:nvSpPr>
        <p:spPr>
          <a:xfrm>
            <a:off x="640080" y="640080"/>
            <a:ext cx="8412422" cy="553688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9D8705E-925D-4F57-8268-107CE3CF4C45}"/>
              </a:ext>
            </a:extLst>
          </p:cNvPr>
          <p:cNvSpPr>
            <a:spLocks noGrp="1"/>
          </p:cNvSpPr>
          <p:nvPr>
            <p:ph type="dt" sz="half" idx="10"/>
          </p:nvPr>
        </p:nvSpPr>
        <p:spPr/>
        <p:txBody>
          <a:bodyPr/>
          <a:lstStyle/>
          <a:p>
            <a:fld id="{05B95027-4255-49E7-9841-CD21BCC99996}" type="datetime1">
              <a:rPr lang="en-US" smtClean="0"/>
              <a:t>8/25/2026</a:t>
            </a:fld>
            <a:endParaRPr lang="en-US"/>
          </a:p>
        </p:txBody>
      </p:sp>
      <p:sp>
        <p:nvSpPr>
          <p:cNvPr id="5" name="Footer Placeholder 4">
            <a:extLst>
              <a:ext uri="{FF2B5EF4-FFF2-40B4-BE49-F238E27FC236}">
                <a16:creationId xmlns:a16="http://schemas.microsoft.com/office/drawing/2014/main" id="{50FE207E-070D-4EC8-A44C-21F1815FDAA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5D01D1-C266-4161-A820-C084B980131C}"/>
              </a:ext>
            </a:extLst>
          </p:cNvPr>
          <p:cNvSpPr>
            <a:spLocks noGrp="1"/>
          </p:cNvSpPr>
          <p:nvPr>
            <p:ph type="sldNum" sz="quarter" idx="12"/>
          </p:nvPr>
        </p:nvSpPr>
        <p:spPr/>
        <p:txBody>
          <a:bodyPr/>
          <a:lstStyle/>
          <a:p>
            <a:fld id="{70C12960-6E85-460F-B6E3-5B82CB31AF3D}" type="slidenum">
              <a:rPr lang="en-US" smtClean="0"/>
              <a:t>‹#›</a:t>
            </a:fld>
            <a:endParaRPr lang="en-US"/>
          </a:p>
        </p:txBody>
      </p:sp>
      <p:cxnSp>
        <p:nvCxnSpPr>
          <p:cNvPr id="7" name="Straight Connector 6">
            <a:extLst>
              <a:ext uri="{FF2B5EF4-FFF2-40B4-BE49-F238E27FC236}">
                <a16:creationId xmlns:a16="http://schemas.microsoft.com/office/drawing/2014/main" id="{3230604F-219C-2DEE-830E-27274CC2FE19}"/>
              </a:ext>
              <a:ext uri="{C183D7F6-B498-43B3-948B-1728B52AA6E4}">
                <adec:decorative xmlns:adec="http://schemas.microsoft.com/office/drawing/2017/decorative" val="1"/>
              </a:ext>
            </a:extLst>
          </p:cNvPr>
          <p:cNvCxnSpPr>
            <a:cxnSpLocks/>
          </p:cNvCxnSpPr>
          <p:nvPr/>
        </p:nvCxnSpPr>
        <p:spPr>
          <a:xfrm rot="5400000">
            <a:off x="10872154" y="1192438"/>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01120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AB4E786-7636-4278-8595-D365D28A796A}"/>
              </a:ext>
            </a:extLst>
          </p:cNvPr>
          <p:cNvSpPr>
            <a:spLocks noGrp="1"/>
          </p:cNvSpPr>
          <p:nvPr>
            <p:ph type="title"/>
          </p:nvPr>
        </p:nvSpPr>
        <p:spPr>
          <a:xfrm>
            <a:off x="640079" y="1371601"/>
            <a:ext cx="10890929" cy="109728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A740849-7059-4C70-992B-5304D2EE9BAB}"/>
              </a:ext>
            </a:extLst>
          </p:cNvPr>
          <p:cNvSpPr>
            <a:spLocks noGrp="1"/>
          </p:cNvSpPr>
          <p:nvPr>
            <p:ph type="body" idx="1"/>
          </p:nvPr>
        </p:nvSpPr>
        <p:spPr>
          <a:xfrm>
            <a:off x="640080" y="2633472"/>
            <a:ext cx="10890928" cy="356616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09FEBF6-CEA6-4332-87B3-697807571C84}"/>
              </a:ext>
            </a:extLst>
          </p:cNvPr>
          <p:cNvSpPr>
            <a:spLocks noGrp="1"/>
          </p:cNvSpPr>
          <p:nvPr>
            <p:ph type="dt" sz="half" idx="2"/>
          </p:nvPr>
        </p:nvSpPr>
        <p:spPr>
          <a:xfrm>
            <a:off x="640080" y="6356350"/>
            <a:ext cx="2743200" cy="365125"/>
          </a:xfrm>
          <a:prstGeom prst="rect">
            <a:avLst/>
          </a:prstGeom>
        </p:spPr>
        <p:txBody>
          <a:bodyPr vert="horz" lIns="91440" tIns="45720" rIns="91440" bIns="45720" rtlCol="0" anchor="ctr"/>
          <a:lstStyle>
            <a:lvl1pPr algn="l">
              <a:defRPr sz="900" b="1" cap="all" spc="300" baseline="0">
                <a:solidFill>
                  <a:schemeClr val="tx1"/>
                </a:solidFill>
              </a:defRPr>
            </a:lvl1pPr>
          </a:lstStyle>
          <a:p>
            <a:fld id="{7DA38F49-B3E2-4BF0-BEC7-C30D34ABBB8D}" type="datetime1">
              <a:rPr lang="en-US" smtClean="0"/>
              <a:t>8/25/2026</a:t>
            </a:fld>
            <a:endParaRPr lang="en-US"/>
          </a:p>
        </p:txBody>
      </p:sp>
      <p:sp>
        <p:nvSpPr>
          <p:cNvPr id="5" name="Footer Placeholder 4">
            <a:extLst>
              <a:ext uri="{FF2B5EF4-FFF2-40B4-BE49-F238E27FC236}">
                <a16:creationId xmlns:a16="http://schemas.microsoft.com/office/drawing/2014/main" id="{BC6BAF94-621C-43E1-BA0C-410A6899031B}"/>
              </a:ext>
            </a:extLst>
          </p:cNvPr>
          <p:cNvSpPr>
            <a:spLocks noGrp="1"/>
          </p:cNvSpPr>
          <p:nvPr>
            <p:ph type="ftr" sz="quarter" idx="3"/>
          </p:nvPr>
        </p:nvSpPr>
        <p:spPr>
          <a:xfrm>
            <a:off x="6767622" y="6356350"/>
            <a:ext cx="4040373" cy="365125"/>
          </a:xfrm>
          <a:prstGeom prst="rect">
            <a:avLst/>
          </a:prstGeom>
        </p:spPr>
        <p:txBody>
          <a:bodyPr vert="horz" lIns="91440" tIns="45720" rIns="91440" bIns="45720" rtlCol="0" anchor="ctr"/>
          <a:lstStyle>
            <a:lvl1pPr algn="r">
              <a:defRPr sz="9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137D19E5-9E16-48C9-AAE2-0C70679A8D7B}"/>
              </a:ext>
            </a:extLst>
          </p:cNvPr>
          <p:cNvSpPr>
            <a:spLocks noGrp="1"/>
          </p:cNvSpPr>
          <p:nvPr>
            <p:ph type="sldNum" sz="quarter" idx="4"/>
          </p:nvPr>
        </p:nvSpPr>
        <p:spPr>
          <a:xfrm>
            <a:off x="10807995" y="6356350"/>
            <a:ext cx="723014" cy="365125"/>
          </a:xfrm>
          <a:prstGeom prst="rect">
            <a:avLst/>
          </a:prstGeom>
        </p:spPr>
        <p:txBody>
          <a:bodyPr vert="horz" lIns="91440" tIns="45720" rIns="91440" bIns="45720" rtlCol="0" anchor="ctr"/>
          <a:lstStyle>
            <a:lvl1pPr algn="r">
              <a:defRPr sz="900" b="1" cap="all" spc="300" baseline="0">
                <a:solidFill>
                  <a:schemeClr val="tx1"/>
                </a:solidFill>
              </a:defRPr>
            </a:lvl1pPr>
          </a:lstStyle>
          <a:p>
            <a:fld id="{70C12960-6E85-460F-B6E3-5B82CB31AF3D}" type="slidenum">
              <a:rPr lang="en-US" smtClean="0"/>
              <a:t>‹#›</a:t>
            </a:fld>
            <a:endParaRPr lang="en-US"/>
          </a:p>
        </p:txBody>
      </p:sp>
      <p:cxnSp>
        <p:nvCxnSpPr>
          <p:cNvPr id="9" name="Straight Connector 8">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p:cNvCxnSpPr>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1081477"/>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hf sldNum="0" hdr="0" ftr="0" dt="0"/>
  <p:txStyles>
    <p:title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FD1D2CD-954D-4C4D-B505-05EAD159B2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AC0896-F377-A974-BA0D-639B30B7AE80}"/>
              </a:ext>
            </a:extLst>
          </p:cNvPr>
          <p:cNvSpPr>
            <a:spLocks noGrp="1"/>
          </p:cNvSpPr>
          <p:nvPr>
            <p:ph type="ctrTitle"/>
          </p:nvPr>
        </p:nvSpPr>
        <p:spPr>
          <a:xfrm>
            <a:off x="640080" y="1371600"/>
            <a:ext cx="4670661" cy="3030842"/>
          </a:xfrm>
        </p:spPr>
        <p:txBody>
          <a:bodyPr>
            <a:normAutofit fontScale="90000"/>
          </a:bodyPr>
          <a:lstStyle/>
          <a:p>
            <a:r>
              <a:rPr lang="en-US" dirty="0"/>
              <a:t>Pretrial Comparative Report Overview</a:t>
            </a:r>
          </a:p>
        </p:txBody>
      </p:sp>
      <p:sp>
        <p:nvSpPr>
          <p:cNvPr id="3" name="Subtitle 2">
            <a:extLst>
              <a:ext uri="{FF2B5EF4-FFF2-40B4-BE49-F238E27FC236}">
                <a16:creationId xmlns:a16="http://schemas.microsoft.com/office/drawing/2014/main" id="{EF8700D1-19A8-F88C-E714-5541108A5793}"/>
              </a:ext>
            </a:extLst>
          </p:cNvPr>
          <p:cNvSpPr>
            <a:spLocks noGrp="1"/>
          </p:cNvSpPr>
          <p:nvPr>
            <p:ph type="subTitle" idx="1"/>
          </p:nvPr>
        </p:nvSpPr>
        <p:spPr>
          <a:xfrm>
            <a:off x="640080" y="4584879"/>
            <a:ext cx="4670660" cy="1287887"/>
          </a:xfrm>
        </p:spPr>
        <p:txBody>
          <a:bodyPr>
            <a:normAutofit/>
          </a:bodyPr>
          <a:lstStyle/>
          <a:p>
            <a:pPr>
              <a:lnSpc>
                <a:spcPct val="120000"/>
              </a:lnSpc>
            </a:pPr>
            <a:r>
              <a:rPr lang="en-US" sz="1500"/>
              <a:t>Connecticut Sentencing Commission Steering Committee</a:t>
            </a:r>
          </a:p>
          <a:p>
            <a:pPr>
              <a:lnSpc>
                <a:spcPct val="120000"/>
              </a:lnSpc>
            </a:pPr>
            <a:r>
              <a:rPr lang="en-US" sz="1500"/>
              <a:t>August 26, 2026</a:t>
            </a:r>
          </a:p>
          <a:p>
            <a:pPr>
              <a:lnSpc>
                <a:spcPct val="120000"/>
              </a:lnSpc>
            </a:pPr>
            <a:endParaRPr lang="en-US" sz="1500"/>
          </a:p>
        </p:txBody>
      </p:sp>
      <p:cxnSp>
        <p:nvCxnSpPr>
          <p:cNvPr id="11" name="Straight Connector 10">
            <a:extLst>
              <a:ext uri="{FF2B5EF4-FFF2-40B4-BE49-F238E27FC236}">
                <a16:creationId xmlns:a16="http://schemas.microsoft.com/office/drawing/2014/main" id="{D132AEA7-A24A-45A9-BF8F-D0AFF34DF6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805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D8E9345-4485-22B2-4E66-FF3BB958777B}"/>
              </a:ext>
            </a:extLst>
          </p:cNvPr>
          <p:cNvPicPr>
            <a:picLocks noChangeAspect="1"/>
          </p:cNvPicPr>
          <p:nvPr/>
        </p:nvPicPr>
        <p:blipFill>
          <a:blip r:embed="rId2"/>
          <a:srcRect l="11544" r="43342" b="1"/>
          <a:stretch>
            <a:fillRect/>
          </a:stretch>
        </p:blipFill>
        <p:spPr>
          <a:xfrm>
            <a:off x="6515100" y="10"/>
            <a:ext cx="5676900" cy="6857990"/>
          </a:xfrm>
          <a:prstGeom prst="rect">
            <a:avLst/>
          </a:prstGeom>
        </p:spPr>
      </p:pic>
    </p:spTree>
    <p:extLst>
      <p:ext uri="{BB962C8B-B14F-4D97-AF65-F5344CB8AC3E}">
        <p14:creationId xmlns:p14="http://schemas.microsoft.com/office/powerpoint/2010/main" val="4259000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063F27BC-7079-4FF7-8F7C-ABC82FA3C2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047305-E1A6-38A6-69D4-F2049718D2CE}"/>
              </a:ext>
            </a:extLst>
          </p:cNvPr>
          <p:cNvSpPr>
            <a:spLocks noGrp="1"/>
          </p:cNvSpPr>
          <p:nvPr>
            <p:ph type="title"/>
          </p:nvPr>
        </p:nvSpPr>
        <p:spPr>
          <a:xfrm>
            <a:off x="582930" y="323850"/>
            <a:ext cx="5513070" cy="3919267"/>
          </a:xfrm>
        </p:spPr>
        <p:txBody>
          <a:bodyPr anchor="t">
            <a:normAutofit/>
          </a:bodyPr>
          <a:lstStyle/>
          <a:p>
            <a:r>
              <a:rPr lang="en-US" dirty="0"/>
              <a:t>Presentation Roadmap</a:t>
            </a:r>
          </a:p>
        </p:txBody>
      </p:sp>
      <p:cxnSp>
        <p:nvCxnSpPr>
          <p:cNvPr id="14" name="Straight Connector 13">
            <a:extLst>
              <a:ext uri="{FF2B5EF4-FFF2-40B4-BE49-F238E27FC236}">
                <a16:creationId xmlns:a16="http://schemas.microsoft.com/office/drawing/2014/main" id="{40BBF191-9CC8-4313-B1CA-8DF1A53AE4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graphicFrame>
        <p:nvGraphicFramePr>
          <p:cNvPr id="15" name="Content Placeholder 2">
            <a:extLst>
              <a:ext uri="{FF2B5EF4-FFF2-40B4-BE49-F238E27FC236}">
                <a16:creationId xmlns:a16="http://schemas.microsoft.com/office/drawing/2014/main" id="{0C9E9D99-7628-FFE8-C08A-1A13FF0AE4C2}"/>
              </a:ext>
            </a:extLst>
          </p:cNvPr>
          <p:cNvGraphicFramePr>
            <a:graphicFrameLocks noGrp="1"/>
          </p:cNvGraphicFramePr>
          <p:nvPr>
            <p:ph idx="1"/>
            <p:extLst>
              <p:ext uri="{D42A27DB-BD31-4B8C-83A1-F6EECF244321}">
                <p14:modId xmlns:p14="http://schemas.microsoft.com/office/powerpoint/2010/main" val="1962580438"/>
              </p:ext>
            </p:extLst>
          </p:nvPr>
        </p:nvGraphicFramePr>
        <p:xfrm>
          <a:off x="2855215" y="684658"/>
          <a:ext cx="7587658" cy="56406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Rectangle 5">
            <a:extLst>
              <a:ext uri="{FF2B5EF4-FFF2-40B4-BE49-F238E27FC236}">
                <a16:creationId xmlns:a16="http://schemas.microsoft.com/office/drawing/2014/main" id="{DBC0E817-EE4C-9CC9-77CB-07B894597E69}"/>
              </a:ext>
            </a:extLst>
          </p:cNvPr>
          <p:cNvSpPr/>
          <p:nvPr/>
        </p:nvSpPr>
        <p:spPr>
          <a:xfrm>
            <a:off x="1749127" y="1555142"/>
            <a:ext cx="9620250" cy="10055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E0DA14A9-F127-A54F-707D-9153F610A9E9}"/>
              </a:ext>
            </a:extLst>
          </p:cNvPr>
          <p:cNvSpPr/>
          <p:nvPr/>
        </p:nvSpPr>
        <p:spPr>
          <a:xfrm>
            <a:off x="1868805" y="2454941"/>
            <a:ext cx="9620250" cy="10055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190C5A3B-DC31-2BB8-154A-B03AF99EC241}"/>
              </a:ext>
            </a:extLst>
          </p:cNvPr>
          <p:cNvSpPr/>
          <p:nvPr/>
        </p:nvSpPr>
        <p:spPr>
          <a:xfrm>
            <a:off x="1988820" y="3482037"/>
            <a:ext cx="9620250" cy="10055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9832E0B-FE0D-2756-5475-5CB87B1EF92A}"/>
              </a:ext>
            </a:extLst>
          </p:cNvPr>
          <p:cNvSpPr/>
          <p:nvPr/>
        </p:nvSpPr>
        <p:spPr>
          <a:xfrm>
            <a:off x="1749127" y="4400930"/>
            <a:ext cx="9620250" cy="1005526"/>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89941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grpId="0" nodeType="clickEffect">
                                  <p:stCondLst>
                                    <p:cond delay="0"/>
                                  </p:stCondLst>
                                  <p:childTnLst>
                                    <p:animEffect transition="out" filter="barn(inVertic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grpId="0" nodeType="clickEffect">
                                  <p:stCondLst>
                                    <p:cond delay="0"/>
                                  </p:stCondLst>
                                  <p:childTnLst>
                                    <p:animEffect transition="out" filter="barn(inVertical)">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6" presetClass="exit" presetSubtype="21" fill="hold" grpId="0" nodeType="clickEffect">
                                  <p:stCondLst>
                                    <p:cond delay="0"/>
                                  </p:stCondLst>
                                  <p:childTnLst>
                                    <p:animEffect transition="out" filter="barn(inVertical)">
                                      <p:cBhvr>
                                        <p:cTn id="16" dur="500"/>
                                        <p:tgtEl>
                                          <p:spTgt spid="8"/>
                                        </p:tgtEl>
                                      </p:cBhvr>
                                    </p:animEffect>
                                    <p:set>
                                      <p:cBhvr>
                                        <p:cTn id="17" dur="1" fill="hold">
                                          <p:stCondLst>
                                            <p:cond delay="499"/>
                                          </p:stCondLst>
                                        </p:cTn>
                                        <p:tgtEl>
                                          <p:spTgt spid="8"/>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0" nodeType="clickEffect">
                                  <p:stCondLst>
                                    <p:cond delay="0"/>
                                  </p:stCondLst>
                                  <p:childTnLst>
                                    <p:animEffect transition="out" filter="barn(inVertical)">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D9666-5B62-1AD0-C382-A34759785027}"/>
              </a:ext>
            </a:extLst>
          </p:cNvPr>
          <p:cNvSpPr>
            <a:spLocks noGrp="1"/>
          </p:cNvSpPr>
          <p:nvPr>
            <p:ph type="title"/>
          </p:nvPr>
        </p:nvSpPr>
        <p:spPr>
          <a:xfrm>
            <a:off x="571986" y="359924"/>
            <a:ext cx="10890929" cy="1097280"/>
          </a:xfrm>
        </p:spPr>
        <p:txBody>
          <a:bodyPr/>
          <a:lstStyle/>
          <a:p>
            <a:r>
              <a:rPr lang="en-US" dirty="0"/>
              <a:t>Evolution of the Report</a:t>
            </a:r>
          </a:p>
        </p:txBody>
      </p:sp>
      <p:sp>
        <p:nvSpPr>
          <p:cNvPr id="3" name="Content Placeholder 2">
            <a:extLst>
              <a:ext uri="{FF2B5EF4-FFF2-40B4-BE49-F238E27FC236}">
                <a16:creationId xmlns:a16="http://schemas.microsoft.com/office/drawing/2014/main" id="{2D2197FF-4126-EAA4-204B-DC88CC5D6EB9}"/>
              </a:ext>
            </a:extLst>
          </p:cNvPr>
          <p:cNvSpPr>
            <a:spLocks noGrp="1"/>
          </p:cNvSpPr>
          <p:nvPr>
            <p:ph sz="half" idx="1"/>
          </p:nvPr>
        </p:nvSpPr>
        <p:spPr>
          <a:xfrm>
            <a:off x="684242" y="1349421"/>
            <a:ext cx="5333208" cy="3221062"/>
          </a:xfrm>
        </p:spPr>
        <p:txBody>
          <a:bodyPr/>
          <a:lstStyle/>
          <a:p>
            <a:r>
              <a:rPr lang="en-US" sz="2400" dirty="0">
                <a:latin typeface="Arial" panose="020B0604020202020204" pitchFamily="34" charset="0"/>
                <a:cs typeface="Arial" panose="020B0604020202020204" pitchFamily="34" charset="0"/>
              </a:rPr>
              <a:t>Alex </a:t>
            </a:r>
            <a:r>
              <a:rPr lang="en-US" sz="2400" dirty="0" err="1">
                <a:latin typeface="Arial" panose="020B0604020202020204" pitchFamily="34" charset="0"/>
                <a:cs typeface="Arial" panose="020B0604020202020204" pitchFamily="34" charset="0"/>
              </a:rPr>
              <a:t>Tsarkov</a:t>
            </a:r>
            <a:endParaRPr lang="en-US" sz="2400" dirty="0">
              <a:latin typeface="Arial" panose="020B0604020202020204" pitchFamily="34" charset="0"/>
              <a:cs typeface="Arial" panose="020B0604020202020204" pitchFamily="34" charset="0"/>
            </a:endParaRPr>
          </a:p>
          <a:p>
            <a:pPr lvl="1"/>
            <a:r>
              <a:rPr lang="en-US" sz="2400" dirty="0">
                <a:latin typeface="Arial" panose="020B0604020202020204" pitchFamily="34" charset="0"/>
                <a:cs typeface="Arial" panose="020B0604020202020204" pitchFamily="34" charset="0"/>
              </a:rPr>
              <a:t>Prior reports</a:t>
            </a:r>
          </a:p>
          <a:p>
            <a:pPr lvl="1"/>
            <a:r>
              <a:rPr lang="en-US" sz="2400" dirty="0">
                <a:latin typeface="Arial" panose="020B0604020202020204" pitchFamily="34" charset="0"/>
                <a:cs typeface="Arial" panose="020B0604020202020204" pitchFamily="34" charset="0"/>
              </a:rPr>
              <a:t>Judge Cronin’s guidance</a:t>
            </a:r>
          </a:p>
          <a:p>
            <a:pPr lvl="1"/>
            <a:r>
              <a:rPr lang="en-US" sz="2400" dirty="0">
                <a:latin typeface="Arial" panose="020B0604020202020204" pitchFamily="34" charset="0"/>
                <a:cs typeface="Arial" panose="020B0604020202020204" pitchFamily="34" charset="0"/>
              </a:rPr>
              <a:t>Alex &amp; Judge Cronin departure</a:t>
            </a:r>
          </a:p>
          <a:p>
            <a:pPr lvl="1"/>
            <a:endParaRPr lang="en-US" dirty="0">
              <a:latin typeface="Arial" panose="020B0604020202020204" pitchFamily="34" charset="0"/>
              <a:cs typeface="Arial" panose="020B0604020202020204" pitchFamily="34" charset="0"/>
            </a:endParaRPr>
          </a:p>
          <a:p>
            <a:pPr marL="265176" lvl="1" indent="0">
              <a:buNone/>
            </a:pPr>
            <a:endParaRPr lang="en-US" dirty="0">
              <a:latin typeface="Arial" panose="020B0604020202020204" pitchFamily="34" charset="0"/>
              <a:cs typeface="Arial" panose="020B0604020202020204" pitchFamily="34" charset="0"/>
            </a:endParaRPr>
          </a:p>
          <a:p>
            <a:pPr marL="265176" lvl="1" indent="0">
              <a:buNone/>
            </a:pPr>
            <a:endParaRPr lang="en-US" dirty="0">
              <a:latin typeface="Arial" panose="020B0604020202020204" pitchFamily="34" charset="0"/>
              <a:cs typeface="Arial" panose="020B0604020202020204" pitchFamily="34" charset="0"/>
            </a:endParaRPr>
          </a:p>
          <a:p>
            <a:pPr marL="502920" lvl="2" indent="0">
              <a:buNone/>
            </a:pPr>
            <a:endParaRPr lang="en-US" dirty="0">
              <a:latin typeface="Arial" panose="020B0604020202020204" pitchFamily="34" charset="0"/>
              <a:cs typeface="Arial" panose="020B0604020202020204" pitchFamily="34" charset="0"/>
            </a:endParaRPr>
          </a:p>
          <a:p>
            <a:pPr marL="502920" lvl="2" indent="0">
              <a:buNone/>
            </a:pPr>
            <a:endParaRPr lang="en-US" dirty="0">
              <a:latin typeface="Arial" panose="020B0604020202020204" pitchFamily="34" charset="0"/>
              <a:cs typeface="Arial" panose="020B0604020202020204" pitchFamily="34" charset="0"/>
            </a:endParaRPr>
          </a:p>
        </p:txBody>
      </p:sp>
      <p:sp>
        <p:nvSpPr>
          <p:cNvPr id="5" name="Content Placeholder 2">
            <a:extLst>
              <a:ext uri="{FF2B5EF4-FFF2-40B4-BE49-F238E27FC236}">
                <a16:creationId xmlns:a16="http://schemas.microsoft.com/office/drawing/2014/main" id="{ED199C60-4087-B3AA-735E-2EA9542A13EF}"/>
              </a:ext>
            </a:extLst>
          </p:cNvPr>
          <p:cNvSpPr txBox="1">
            <a:spLocks/>
          </p:cNvSpPr>
          <p:nvPr/>
        </p:nvSpPr>
        <p:spPr>
          <a:xfrm>
            <a:off x="6096000" y="1349420"/>
            <a:ext cx="5212080" cy="4441779"/>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SzPct val="87000"/>
              <a:buFont typeface="Arial" panose="020B0604020202020204" pitchFamily="34" charset="0"/>
              <a:buChar char="•"/>
              <a:defRPr sz="2000" kern="1200">
                <a:solidFill>
                  <a:schemeClr val="tx1"/>
                </a:solidFill>
                <a:latin typeface="+mn-lt"/>
                <a:ea typeface="+mn-ea"/>
                <a:cs typeface="+mn-cs"/>
              </a:defRPr>
            </a:lvl1pPr>
            <a:lvl2pPr marL="493776" indent="-228600" algn="l" defTabSz="914400" rtl="0" eaLnBrk="1" latinLnBrk="0" hangingPunct="1">
              <a:lnSpc>
                <a:spcPct val="120000"/>
              </a:lnSpc>
              <a:spcBef>
                <a:spcPts val="500"/>
              </a:spcBef>
              <a:buSzPct val="87000"/>
              <a:buFont typeface="Arial" panose="020B0604020202020204" pitchFamily="34" charset="0"/>
              <a:buChar char="•"/>
              <a:defRPr sz="1800" kern="1200">
                <a:solidFill>
                  <a:schemeClr val="tx1"/>
                </a:solidFill>
                <a:latin typeface="+mn-lt"/>
                <a:ea typeface="+mn-ea"/>
                <a:cs typeface="+mn-cs"/>
              </a:defRPr>
            </a:lvl2pPr>
            <a:lvl3pPr marL="731520" indent="-228600" algn="l" defTabSz="914400" rtl="0" eaLnBrk="1" latinLnBrk="0" hangingPunct="1">
              <a:lnSpc>
                <a:spcPct val="120000"/>
              </a:lnSpc>
              <a:spcBef>
                <a:spcPts val="500"/>
              </a:spcBef>
              <a:buSzPct val="87000"/>
              <a:buFont typeface="Arial" panose="020B0604020202020204" pitchFamily="34" charset="0"/>
              <a:buChar char="•"/>
              <a:defRPr sz="1600" kern="1200">
                <a:solidFill>
                  <a:schemeClr val="tx1"/>
                </a:solidFill>
                <a:latin typeface="+mn-lt"/>
                <a:ea typeface="+mn-ea"/>
                <a:cs typeface="+mn-cs"/>
              </a:defRPr>
            </a:lvl3pPr>
            <a:lvl4pPr marL="1051560" indent="-28575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4pPr>
            <a:lvl5pPr marL="1298448" indent="-228600" algn="l" defTabSz="914400" rtl="0" eaLnBrk="1" latinLnBrk="0" hangingPunct="1">
              <a:lnSpc>
                <a:spcPct val="120000"/>
              </a:lnSpc>
              <a:spcBef>
                <a:spcPts val="500"/>
              </a:spcBef>
              <a:buSzPct val="87000"/>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Arial" panose="020B0604020202020204" pitchFamily="34" charset="0"/>
                <a:cs typeface="Arial" panose="020B0604020202020204" pitchFamily="34" charset="0"/>
              </a:rPr>
              <a:t>Rich Sparaco </a:t>
            </a:r>
          </a:p>
          <a:p>
            <a:pPr lvl="1"/>
            <a:r>
              <a:rPr lang="en-US" sz="2400" dirty="0">
                <a:latin typeface="Arial" panose="020B0604020202020204" pitchFamily="34" charset="0"/>
                <a:cs typeface="Arial" panose="020B0604020202020204" pitchFamily="34" charset="0"/>
              </a:rPr>
              <a:t>Lessen N.J. focus</a:t>
            </a:r>
          </a:p>
          <a:p>
            <a:pPr lvl="1"/>
            <a:r>
              <a:rPr lang="en-US" sz="2400" dirty="0">
                <a:latin typeface="Arial" panose="020B0604020202020204" pitchFamily="34" charset="0"/>
                <a:cs typeface="Arial" panose="020B0604020202020204" pitchFamily="34" charset="0"/>
              </a:rPr>
              <a:t>Refine accessibility</a:t>
            </a:r>
          </a:p>
          <a:p>
            <a:pPr lvl="1"/>
            <a:r>
              <a:rPr lang="en-US" sz="2400" dirty="0">
                <a:latin typeface="Arial" panose="020B0604020202020204" pitchFamily="34" charset="0"/>
                <a:cs typeface="Arial" panose="020B0604020202020204" pitchFamily="34" charset="0"/>
              </a:rPr>
              <a:t>Refine report focus</a:t>
            </a:r>
          </a:p>
          <a:p>
            <a:pPr lvl="1"/>
            <a:r>
              <a:rPr lang="en-US" sz="2400" dirty="0">
                <a:latin typeface="Arial" panose="020B0604020202020204" pitchFamily="34" charset="0"/>
                <a:cs typeface="Arial" panose="020B0604020202020204" pitchFamily="34" charset="0"/>
              </a:rPr>
              <a:t>Condense content</a:t>
            </a:r>
          </a:p>
          <a:p>
            <a:pPr lvl="1"/>
            <a:r>
              <a:rPr lang="en-US" sz="2400" dirty="0">
                <a:latin typeface="Arial" panose="020B0604020202020204" pitchFamily="34" charset="0"/>
                <a:cs typeface="Arial" panose="020B0604020202020204" pitchFamily="34" charset="0"/>
              </a:rPr>
              <a:t>Thomas Dowd’s Assistance &amp; development</a:t>
            </a:r>
            <a:br>
              <a:rPr lang="en-US" sz="2400" dirty="0">
                <a:latin typeface="Arial" panose="020B0604020202020204" pitchFamily="34" charset="0"/>
                <a:cs typeface="Arial" panose="020B0604020202020204" pitchFamily="34" charset="0"/>
              </a:rPr>
            </a:br>
            <a:endParaRPr lang="en-US" sz="2400" dirty="0">
              <a:latin typeface="Arial" panose="020B0604020202020204" pitchFamily="34" charset="0"/>
              <a:cs typeface="Arial" panose="020B0604020202020204" pitchFamily="34" charset="0"/>
            </a:endParaRPr>
          </a:p>
          <a:p>
            <a:pPr lvl="1"/>
            <a:endParaRPr lang="en-US" sz="2400" dirty="0">
              <a:latin typeface="Arial" panose="020B0604020202020204" pitchFamily="34" charset="0"/>
              <a:cs typeface="Arial" panose="020B0604020202020204" pitchFamily="34" charset="0"/>
            </a:endParaRPr>
          </a:p>
          <a:p>
            <a:pPr marL="265176" lvl="1" indent="0">
              <a:buFont typeface="Arial" panose="020B0604020202020204" pitchFamily="34" charset="0"/>
              <a:buNone/>
            </a:pPr>
            <a:endParaRPr lang="en-US" sz="2400" dirty="0"/>
          </a:p>
          <a:p>
            <a:pPr marL="265176" lvl="1" indent="0">
              <a:buFont typeface="Arial" panose="020B0604020202020204" pitchFamily="34" charset="0"/>
              <a:buNone/>
            </a:pPr>
            <a:endParaRPr lang="en-US" sz="2400" dirty="0"/>
          </a:p>
          <a:p>
            <a:pPr marL="502920" lvl="2" indent="0">
              <a:buFont typeface="Arial" panose="020B0604020202020204" pitchFamily="34" charset="0"/>
              <a:buNone/>
            </a:pPr>
            <a:endParaRPr lang="en-US" sz="2400" dirty="0"/>
          </a:p>
          <a:p>
            <a:pPr marL="502920" lvl="2" indent="0">
              <a:buFont typeface="Arial" panose="020B0604020202020204" pitchFamily="34" charset="0"/>
              <a:buNone/>
            </a:pPr>
            <a:endParaRPr lang="en-US" sz="2400" dirty="0"/>
          </a:p>
        </p:txBody>
      </p:sp>
    </p:spTree>
    <p:extLst>
      <p:ext uri="{BB962C8B-B14F-4D97-AF65-F5344CB8AC3E}">
        <p14:creationId xmlns:p14="http://schemas.microsoft.com/office/powerpoint/2010/main" val="3260579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BFEE87B-9FB0-327A-3C06-B9973C6FBFED}"/>
              </a:ext>
            </a:extLst>
          </p:cNvPr>
          <p:cNvPicPr>
            <a:picLocks noChangeAspect="1"/>
          </p:cNvPicPr>
          <p:nvPr/>
        </p:nvPicPr>
        <p:blipFill>
          <a:blip r:embed="rId2"/>
          <a:stretch>
            <a:fillRect/>
          </a:stretch>
        </p:blipFill>
        <p:spPr>
          <a:xfrm>
            <a:off x="2111502" y="1232992"/>
            <a:ext cx="9620250" cy="4930378"/>
          </a:xfrm>
          <a:prstGeom prst="rect">
            <a:avLst/>
          </a:prstGeom>
        </p:spPr>
      </p:pic>
      <p:sp>
        <p:nvSpPr>
          <p:cNvPr id="2" name="Title 1">
            <a:extLst>
              <a:ext uri="{FF2B5EF4-FFF2-40B4-BE49-F238E27FC236}">
                <a16:creationId xmlns:a16="http://schemas.microsoft.com/office/drawing/2014/main" id="{C7678931-7620-61E8-1597-AEFD87BAFE87}"/>
              </a:ext>
            </a:extLst>
          </p:cNvPr>
          <p:cNvSpPr>
            <a:spLocks noGrp="1"/>
          </p:cNvSpPr>
          <p:nvPr>
            <p:ph type="title"/>
          </p:nvPr>
        </p:nvSpPr>
        <p:spPr>
          <a:xfrm>
            <a:off x="650535" y="320040"/>
            <a:ext cx="10890929" cy="1097280"/>
          </a:xfrm>
        </p:spPr>
        <p:txBody>
          <a:bodyPr/>
          <a:lstStyle/>
          <a:p>
            <a:r>
              <a:rPr lang="en-US" dirty="0"/>
              <a:t>Architecture</a:t>
            </a:r>
          </a:p>
        </p:txBody>
      </p:sp>
      <p:sp>
        <p:nvSpPr>
          <p:cNvPr id="7" name="Rectangle 6">
            <a:extLst>
              <a:ext uri="{FF2B5EF4-FFF2-40B4-BE49-F238E27FC236}">
                <a16:creationId xmlns:a16="http://schemas.microsoft.com/office/drawing/2014/main" id="{845F0A28-C136-90EE-94D8-C57978F198E0}"/>
              </a:ext>
            </a:extLst>
          </p:cNvPr>
          <p:cNvSpPr/>
          <p:nvPr/>
        </p:nvSpPr>
        <p:spPr>
          <a:xfrm>
            <a:off x="2111502" y="5779322"/>
            <a:ext cx="9620250" cy="38404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38457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7"/>
                                        </p:tgtEl>
                                      </p:cBhvr>
                                    </p:animEffect>
                                    <p:set>
                                      <p:cBhvr>
                                        <p:cTn id="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A1F45-FCE5-CBBE-C7EF-165C489290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DD724B6-D7F9-8674-8F29-CC4467FC483C}"/>
              </a:ext>
            </a:extLst>
          </p:cNvPr>
          <p:cNvSpPr>
            <a:spLocks noGrp="1"/>
          </p:cNvSpPr>
          <p:nvPr>
            <p:ph type="title"/>
          </p:nvPr>
        </p:nvSpPr>
        <p:spPr>
          <a:xfrm>
            <a:off x="650535" y="320040"/>
            <a:ext cx="10890929" cy="1097280"/>
          </a:xfrm>
        </p:spPr>
        <p:txBody>
          <a:bodyPr/>
          <a:lstStyle/>
          <a:p>
            <a:r>
              <a:rPr lang="en-US" dirty="0"/>
              <a:t>Architecture</a:t>
            </a:r>
          </a:p>
        </p:txBody>
      </p:sp>
      <p:pic>
        <p:nvPicPr>
          <p:cNvPr id="8" name="Picture 7">
            <a:extLst>
              <a:ext uri="{FF2B5EF4-FFF2-40B4-BE49-F238E27FC236}">
                <a16:creationId xmlns:a16="http://schemas.microsoft.com/office/drawing/2014/main" id="{4CDF07F6-B486-B061-B6A7-A5E52736FC6A}"/>
              </a:ext>
            </a:extLst>
          </p:cNvPr>
          <p:cNvPicPr>
            <a:picLocks noChangeAspect="1"/>
          </p:cNvPicPr>
          <p:nvPr/>
        </p:nvPicPr>
        <p:blipFill>
          <a:blip r:embed="rId2"/>
          <a:stretch>
            <a:fillRect/>
          </a:stretch>
        </p:blipFill>
        <p:spPr>
          <a:xfrm>
            <a:off x="2159628" y="1227357"/>
            <a:ext cx="8782921" cy="5310603"/>
          </a:xfrm>
          <a:prstGeom prst="rect">
            <a:avLst/>
          </a:prstGeom>
        </p:spPr>
      </p:pic>
    </p:spTree>
    <p:extLst>
      <p:ext uri="{BB962C8B-B14F-4D97-AF65-F5344CB8AC3E}">
        <p14:creationId xmlns:p14="http://schemas.microsoft.com/office/powerpoint/2010/main" val="1936063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041E394-91BC-6100-510A-AE7D0E732485}"/>
              </a:ext>
            </a:extLst>
          </p:cNvPr>
          <p:cNvSpPr>
            <a:spLocks noGrp="1"/>
          </p:cNvSpPr>
          <p:nvPr>
            <p:ph type="title"/>
          </p:nvPr>
        </p:nvSpPr>
        <p:spPr>
          <a:xfrm>
            <a:off x="640079" y="1051560"/>
            <a:ext cx="3859397" cy="1451723"/>
          </a:xfrm>
        </p:spPr>
        <p:txBody>
          <a:bodyPr/>
          <a:lstStyle/>
          <a:p>
            <a:r>
              <a:rPr lang="en-US" dirty="0"/>
              <a:t>Constitutional Framework</a:t>
            </a:r>
          </a:p>
        </p:txBody>
      </p:sp>
      <p:pic>
        <p:nvPicPr>
          <p:cNvPr id="10" name="Content Placeholder 9">
            <a:extLst>
              <a:ext uri="{FF2B5EF4-FFF2-40B4-BE49-F238E27FC236}">
                <a16:creationId xmlns:a16="http://schemas.microsoft.com/office/drawing/2014/main" id="{F1EE2B44-8FA5-7F7B-405E-446F50B8154A}"/>
              </a:ext>
            </a:extLst>
          </p:cNvPr>
          <p:cNvPicPr>
            <a:picLocks noGrp="1" noChangeAspect="1"/>
          </p:cNvPicPr>
          <p:nvPr>
            <p:ph idx="1"/>
          </p:nvPr>
        </p:nvPicPr>
        <p:blipFill>
          <a:blip r:embed="rId2"/>
          <a:stretch>
            <a:fillRect/>
          </a:stretch>
        </p:blipFill>
        <p:spPr>
          <a:xfrm>
            <a:off x="5354640" y="217176"/>
            <a:ext cx="5331660" cy="2598126"/>
          </a:xfrm>
          <a:prstGeom prst="rect">
            <a:avLst/>
          </a:prstGeom>
          <a:ln>
            <a:noFill/>
          </a:ln>
          <a:effectLst>
            <a:outerShdw blurRad="292100" dist="139700" dir="2700000" algn="tl" rotWithShape="0">
              <a:srgbClr val="333333">
                <a:alpha val="65000"/>
              </a:srgbClr>
            </a:outerShdw>
          </a:effectLst>
        </p:spPr>
      </p:pic>
      <p:sp>
        <p:nvSpPr>
          <p:cNvPr id="7" name="Text Placeholder 6">
            <a:extLst>
              <a:ext uri="{FF2B5EF4-FFF2-40B4-BE49-F238E27FC236}">
                <a16:creationId xmlns:a16="http://schemas.microsoft.com/office/drawing/2014/main" id="{51B31494-EE91-0AA1-5C22-08BA26554D9B}"/>
              </a:ext>
            </a:extLst>
          </p:cNvPr>
          <p:cNvSpPr>
            <a:spLocks noGrp="1"/>
          </p:cNvSpPr>
          <p:nvPr>
            <p:ph type="body" sz="half" idx="2"/>
          </p:nvPr>
        </p:nvSpPr>
        <p:spPr>
          <a:xfrm>
            <a:off x="660991" y="2670453"/>
            <a:ext cx="4313345" cy="2081095"/>
          </a:xfrm>
        </p:spPr>
        <p:txBody>
          <a:bodyPr>
            <a:normAutofit fontScale="55000" lnSpcReduction="20000"/>
          </a:bodyPr>
          <a:lstStyle/>
          <a:p>
            <a:r>
              <a:rPr lang="en-US" sz="2900" dirty="0">
                <a:latin typeface="Arial" panose="020B0604020202020204" pitchFamily="34" charset="0"/>
                <a:cs typeface="Arial" panose="020B0604020202020204" pitchFamily="34" charset="0"/>
              </a:rPr>
              <a:t>Wider discussion of Constitutional development and case law, including:</a:t>
            </a:r>
          </a:p>
          <a:p>
            <a:pPr marL="285750" indent="-285750">
              <a:buFont typeface="Arial" panose="020B0604020202020204" pitchFamily="34" charset="0"/>
              <a:buChar char="•"/>
            </a:pPr>
            <a:r>
              <a:rPr lang="en-US" sz="2900" dirty="0">
                <a:latin typeface="Arial" panose="020B0604020202020204" pitchFamily="34" charset="0"/>
                <a:cs typeface="Arial" panose="020B0604020202020204" pitchFamily="34" charset="0"/>
              </a:rPr>
              <a:t>Eighth Amendment Bail Clause </a:t>
            </a:r>
          </a:p>
          <a:p>
            <a:pPr marL="285750" indent="-285750">
              <a:buFont typeface="Arial" panose="020B0604020202020204" pitchFamily="34" charset="0"/>
              <a:buChar char="•"/>
            </a:pPr>
            <a:r>
              <a:rPr lang="en-US" sz="2900" dirty="0">
                <a:latin typeface="Arial" panose="020B0604020202020204" pitchFamily="34" charset="0"/>
                <a:cs typeface="Arial" panose="020B0604020202020204" pitchFamily="34" charset="0"/>
              </a:rPr>
              <a:t>Stack v. Boyle</a:t>
            </a:r>
          </a:p>
          <a:p>
            <a:pPr marL="742950" lvl="1" indent="-285750">
              <a:buFont typeface="Arial" panose="020B0604020202020204" pitchFamily="34" charset="0"/>
              <a:buChar char="•"/>
            </a:pPr>
            <a:r>
              <a:rPr lang="en-US" sz="2600" dirty="0">
                <a:latin typeface="Arial" panose="020B0604020202020204" pitchFamily="34" charset="0"/>
                <a:cs typeface="Arial" panose="020B0604020202020204" pitchFamily="34" charset="0"/>
              </a:rPr>
              <a:t>Ruling pretrial bail set higher than reasonably calculated to ensure appearance is excessive</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4" name="Title 1">
            <a:extLst>
              <a:ext uri="{FF2B5EF4-FFF2-40B4-BE49-F238E27FC236}">
                <a16:creationId xmlns:a16="http://schemas.microsoft.com/office/drawing/2014/main" id="{AFD3C7F8-3192-5BEC-C2AC-C564CF433D66}"/>
              </a:ext>
            </a:extLst>
          </p:cNvPr>
          <p:cNvSpPr txBox="1">
            <a:spLocks/>
          </p:cNvSpPr>
          <p:nvPr/>
        </p:nvSpPr>
        <p:spPr>
          <a:xfrm>
            <a:off x="650535" y="320040"/>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a:t>Architecture</a:t>
            </a:r>
            <a:endParaRPr lang="en-US" dirty="0"/>
          </a:p>
        </p:txBody>
      </p:sp>
      <p:sp>
        <p:nvSpPr>
          <p:cNvPr id="8" name="Text Placeholder 6">
            <a:extLst>
              <a:ext uri="{FF2B5EF4-FFF2-40B4-BE49-F238E27FC236}">
                <a16:creationId xmlns:a16="http://schemas.microsoft.com/office/drawing/2014/main" id="{F2BB0312-9EE4-2891-F277-A1340F1DB3E9}"/>
              </a:ext>
            </a:extLst>
          </p:cNvPr>
          <p:cNvSpPr txBox="1">
            <a:spLocks/>
          </p:cNvSpPr>
          <p:nvPr/>
        </p:nvSpPr>
        <p:spPr>
          <a:xfrm>
            <a:off x="640079" y="4739072"/>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marL="285750" indent="-285750">
              <a:buFont typeface="Arial" panose="020B0604020202020204" pitchFamily="34" charset="0"/>
              <a:buChar char="•"/>
            </a:pPr>
            <a:r>
              <a:rPr lang="en-US" dirty="0">
                <a:latin typeface="Arial" panose="020B0604020202020204" pitchFamily="34" charset="0"/>
                <a:cs typeface="Arial" panose="020B0604020202020204" pitchFamily="34" charset="0"/>
              </a:rPr>
              <a:t>United States v. Salerno</a:t>
            </a:r>
          </a:p>
          <a:p>
            <a:pPr marL="742950" lvl="1" indent="-285750">
              <a:buFont typeface="Arial" panose="020B0604020202020204" pitchFamily="34" charset="0"/>
              <a:buChar char="•"/>
            </a:pPr>
            <a:r>
              <a:rPr lang="en-US" sz="1600" dirty="0">
                <a:latin typeface="Arial" panose="020B0604020202020204" pitchFamily="34" charset="0"/>
                <a:cs typeface="Arial" panose="020B0604020202020204" pitchFamily="34" charset="0"/>
              </a:rPr>
              <a:t>Permitting preventive detention under the 1984 Bail Reform Act</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pic>
        <p:nvPicPr>
          <p:cNvPr id="12" name="Picture 11">
            <a:extLst>
              <a:ext uri="{FF2B5EF4-FFF2-40B4-BE49-F238E27FC236}">
                <a16:creationId xmlns:a16="http://schemas.microsoft.com/office/drawing/2014/main" id="{74C90134-C5D5-2E16-E628-F8F9A12C6389}"/>
              </a:ext>
            </a:extLst>
          </p:cNvPr>
          <p:cNvPicPr>
            <a:picLocks noChangeAspect="1"/>
          </p:cNvPicPr>
          <p:nvPr/>
        </p:nvPicPr>
        <p:blipFill>
          <a:blip r:embed="rId3"/>
          <a:stretch>
            <a:fillRect/>
          </a:stretch>
        </p:blipFill>
        <p:spPr>
          <a:xfrm>
            <a:off x="5358128" y="3017053"/>
            <a:ext cx="5331660" cy="352090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214131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4F4184-55EB-940A-44E5-0848FD88DCA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2BE48D31-87B4-1587-7249-09FF15A65AD8}"/>
              </a:ext>
            </a:extLst>
          </p:cNvPr>
          <p:cNvSpPr>
            <a:spLocks noGrp="1"/>
          </p:cNvSpPr>
          <p:nvPr>
            <p:ph type="title"/>
          </p:nvPr>
        </p:nvSpPr>
        <p:spPr>
          <a:xfrm>
            <a:off x="640079" y="1030671"/>
            <a:ext cx="3859397" cy="1451723"/>
          </a:xfrm>
        </p:spPr>
        <p:txBody>
          <a:bodyPr/>
          <a:lstStyle/>
          <a:p>
            <a:r>
              <a:rPr lang="en-US" dirty="0"/>
              <a:t>Best Practices</a:t>
            </a:r>
          </a:p>
        </p:txBody>
      </p:sp>
      <p:sp>
        <p:nvSpPr>
          <p:cNvPr id="7" name="Text Placeholder 6">
            <a:extLst>
              <a:ext uri="{FF2B5EF4-FFF2-40B4-BE49-F238E27FC236}">
                <a16:creationId xmlns:a16="http://schemas.microsoft.com/office/drawing/2014/main" id="{0C8EB121-2B56-103E-76F7-4B35097738C9}"/>
              </a:ext>
            </a:extLst>
          </p:cNvPr>
          <p:cNvSpPr>
            <a:spLocks noGrp="1"/>
          </p:cNvSpPr>
          <p:nvPr>
            <p:ph type="body" sz="half" idx="2"/>
          </p:nvPr>
        </p:nvSpPr>
        <p:spPr>
          <a:xfrm>
            <a:off x="650535" y="1730511"/>
            <a:ext cx="4186641" cy="2645096"/>
          </a:xfrm>
        </p:spPr>
        <p:txBody>
          <a:bodyPr>
            <a:noAutofit/>
          </a:bodyPr>
          <a:lstStyle/>
          <a:p>
            <a:r>
              <a:rPr lang="en-US" dirty="0">
                <a:latin typeface="Arial" panose="020B0604020202020204" pitchFamily="34" charset="0"/>
                <a:cs typeface="Arial" panose="020B0604020202020204" pitchFamily="34" charset="0"/>
              </a:rPr>
              <a:t>A brief overview of the practices recommended by leading professional, research, and policy organizations, including:</a:t>
            </a:r>
          </a:p>
          <a:p>
            <a:pPr marL="285750" indent="-285750">
              <a:lnSpc>
                <a:spcPct val="100000"/>
              </a:lnSpc>
              <a:spcBef>
                <a:spcPts val="0"/>
              </a:spcBef>
              <a:buFont typeface="Arial" panose="020B0604020202020204" pitchFamily="34" charset="0"/>
              <a:buChar char="•"/>
            </a:pPr>
            <a:r>
              <a:rPr lang="en-US" dirty="0">
                <a:latin typeface="Arial" panose="020B0604020202020204" pitchFamily="34" charset="0"/>
                <a:cs typeface="Arial" panose="020B0604020202020204" pitchFamily="34" charset="0"/>
              </a:rPr>
              <a:t>American Bar Association</a:t>
            </a:r>
          </a:p>
          <a:p>
            <a:pPr marL="285750" indent="-285750">
              <a:lnSpc>
                <a:spcPct val="100000"/>
              </a:lnSpc>
              <a:spcBef>
                <a:spcPts val="0"/>
              </a:spcBef>
              <a:buFont typeface="Arial" panose="020B0604020202020204" pitchFamily="34" charset="0"/>
              <a:buChar char="•"/>
            </a:pPr>
            <a:r>
              <a:rPr lang="en-US" dirty="0">
                <a:latin typeface="Arial" panose="020B0604020202020204" pitchFamily="34" charset="0"/>
                <a:cs typeface="Arial" panose="020B0604020202020204" pitchFamily="34" charset="0"/>
              </a:rPr>
              <a:t>National Association of Pretrial Services Agencies</a:t>
            </a:r>
          </a:p>
          <a:p>
            <a:pPr marL="285750" indent="-285750">
              <a:lnSpc>
                <a:spcPct val="100000"/>
              </a:lnSpc>
              <a:spcBef>
                <a:spcPts val="0"/>
              </a:spcBef>
              <a:buFont typeface="Arial" panose="020B0604020202020204" pitchFamily="34" charset="0"/>
              <a:buChar char="•"/>
            </a:pPr>
            <a:r>
              <a:rPr lang="en-US" dirty="0">
                <a:latin typeface="Arial" panose="020B0604020202020204" pitchFamily="34" charset="0"/>
                <a:cs typeface="Arial" panose="020B0604020202020204" pitchFamily="34" charset="0"/>
              </a:rPr>
              <a:t>National Institute of Corrections</a:t>
            </a:r>
          </a:p>
          <a:p>
            <a:pPr marL="285750" indent="-285750">
              <a:lnSpc>
                <a:spcPct val="100000"/>
              </a:lnSpc>
              <a:spcBef>
                <a:spcPts val="0"/>
              </a:spcBef>
              <a:buFont typeface="Arial" panose="020B0604020202020204" pitchFamily="34" charset="0"/>
              <a:buChar char="•"/>
            </a:pPr>
            <a:r>
              <a:rPr lang="en-US" dirty="0">
                <a:latin typeface="Arial" panose="020B0604020202020204" pitchFamily="34" charset="0"/>
                <a:cs typeface="Arial" panose="020B0604020202020204" pitchFamily="34" charset="0"/>
              </a:rPr>
              <a:t>Advancing Pretrial Policy &amp; Research</a:t>
            </a:r>
          </a:p>
          <a:p>
            <a:pPr marL="742950" lvl="1"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742950" lvl="1" indent="-285750">
              <a:buFont typeface="Arial" panose="020B0604020202020204" pitchFamily="34" charset="0"/>
              <a:buChar char="•"/>
            </a:pPr>
            <a:endParaRPr lang="en-US" sz="1600" dirty="0"/>
          </a:p>
          <a:p>
            <a:pPr marL="285750" indent="-285750">
              <a:buFont typeface="Arial" panose="020B0604020202020204" pitchFamily="34" charset="0"/>
              <a:buChar char="•"/>
            </a:pPr>
            <a:endParaRPr lang="en-US" dirty="0"/>
          </a:p>
        </p:txBody>
      </p:sp>
      <p:sp>
        <p:nvSpPr>
          <p:cNvPr id="4" name="Title 1">
            <a:extLst>
              <a:ext uri="{FF2B5EF4-FFF2-40B4-BE49-F238E27FC236}">
                <a16:creationId xmlns:a16="http://schemas.microsoft.com/office/drawing/2014/main" id="{3A0DCAB4-89E0-3290-9455-D5D60850A831}"/>
              </a:ext>
            </a:extLst>
          </p:cNvPr>
          <p:cNvSpPr txBox="1">
            <a:spLocks/>
          </p:cNvSpPr>
          <p:nvPr/>
        </p:nvSpPr>
        <p:spPr>
          <a:xfrm>
            <a:off x="650535" y="320040"/>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dirty="0"/>
              <a:t>Architecture</a:t>
            </a:r>
          </a:p>
        </p:txBody>
      </p:sp>
      <p:sp>
        <p:nvSpPr>
          <p:cNvPr id="8" name="Text Placeholder 6">
            <a:extLst>
              <a:ext uri="{FF2B5EF4-FFF2-40B4-BE49-F238E27FC236}">
                <a16:creationId xmlns:a16="http://schemas.microsoft.com/office/drawing/2014/main" id="{C7A0D051-3819-591D-90FF-D171A61C4ADE}"/>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pic>
        <p:nvPicPr>
          <p:cNvPr id="14" name="Picture 13">
            <a:extLst>
              <a:ext uri="{FF2B5EF4-FFF2-40B4-BE49-F238E27FC236}">
                <a16:creationId xmlns:a16="http://schemas.microsoft.com/office/drawing/2014/main" id="{58C785E1-5AB4-966C-C3D5-30BBB3C76AE1}"/>
              </a:ext>
            </a:extLst>
          </p:cNvPr>
          <p:cNvPicPr>
            <a:picLocks noChangeAspect="1"/>
          </p:cNvPicPr>
          <p:nvPr/>
        </p:nvPicPr>
        <p:blipFill>
          <a:blip r:embed="rId2"/>
          <a:stretch>
            <a:fillRect/>
          </a:stretch>
        </p:blipFill>
        <p:spPr>
          <a:xfrm>
            <a:off x="5384639" y="299766"/>
            <a:ext cx="6039693" cy="2774925"/>
          </a:xfrm>
          <a:prstGeom prst="rect">
            <a:avLst/>
          </a:prstGeom>
          <a:ln>
            <a:noFill/>
          </a:ln>
          <a:effectLst>
            <a:outerShdw blurRad="292100" dist="139700" dir="2700000" algn="tl" rotWithShape="0">
              <a:srgbClr val="333333">
                <a:alpha val="65000"/>
              </a:srgbClr>
            </a:outerShdw>
          </a:effectLst>
        </p:spPr>
      </p:pic>
      <p:pic>
        <p:nvPicPr>
          <p:cNvPr id="11" name="Picture 10">
            <a:extLst>
              <a:ext uri="{FF2B5EF4-FFF2-40B4-BE49-F238E27FC236}">
                <a16:creationId xmlns:a16="http://schemas.microsoft.com/office/drawing/2014/main" id="{32C76AC1-1A35-059C-3FAC-3A16E81B3B3A}"/>
              </a:ext>
            </a:extLst>
          </p:cNvPr>
          <p:cNvPicPr>
            <a:picLocks noChangeAspect="1"/>
          </p:cNvPicPr>
          <p:nvPr/>
        </p:nvPicPr>
        <p:blipFill>
          <a:blip r:embed="rId3"/>
          <a:stretch>
            <a:fillRect/>
          </a:stretch>
        </p:blipFill>
        <p:spPr>
          <a:xfrm>
            <a:off x="5384639" y="3400050"/>
            <a:ext cx="6039693" cy="3134162"/>
          </a:xfrm>
          <a:prstGeom prst="rect">
            <a:avLst/>
          </a:prstGeom>
          <a:ln>
            <a:noFill/>
          </a:ln>
          <a:effectLst>
            <a:outerShdw blurRad="292100" dist="139700" dir="2700000" algn="tl" rotWithShape="0">
              <a:srgbClr val="333333">
                <a:alpha val="65000"/>
              </a:srgbClr>
            </a:outerShdw>
          </a:effectLst>
        </p:spPr>
      </p:pic>
      <p:sp>
        <p:nvSpPr>
          <p:cNvPr id="2" name="Text Placeholder 6">
            <a:extLst>
              <a:ext uri="{FF2B5EF4-FFF2-40B4-BE49-F238E27FC236}">
                <a16:creationId xmlns:a16="http://schemas.microsoft.com/office/drawing/2014/main" id="{310620EA-BC78-072F-113F-7A71B1D28AFD}"/>
              </a:ext>
            </a:extLst>
          </p:cNvPr>
          <p:cNvSpPr txBox="1">
            <a:spLocks/>
          </p:cNvSpPr>
          <p:nvPr/>
        </p:nvSpPr>
        <p:spPr>
          <a:xfrm>
            <a:off x="640079" y="4200590"/>
            <a:ext cx="4096514" cy="20810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Brief descriptor of those recommendations and practices, designed for quick reference:</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Minimizing reliance on secured bond</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Detention/release factors</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Standard Conditions of Release</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Responsibilities of Pretrial Service Agencies</a:t>
            </a: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pic>
        <p:nvPicPr>
          <p:cNvPr id="16" name="Picture 15">
            <a:extLst>
              <a:ext uri="{FF2B5EF4-FFF2-40B4-BE49-F238E27FC236}">
                <a16:creationId xmlns:a16="http://schemas.microsoft.com/office/drawing/2014/main" id="{971D2C9C-05A2-718F-5FAD-448F915EAC4A}"/>
              </a:ext>
            </a:extLst>
          </p:cNvPr>
          <p:cNvPicPr>
            <a:picLocks noChangeAspect="1"/>
          </p:cNvPicPr>
          <p:nvPr/>
        </p:nvPicPr>
        <p:blipFill>
          <a:blip r:embed="rId4"/>
          <a:stretch>
            <a:fillRect/>
          </a:stretch>
        </p:blipFill>
        <p:spPr>
          <a:xfrm>
            <a:off x="5384639" y="1936867"/>
            <a:ext cx="6039693" cy="243874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56467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16"/>
                                        </p:tgtEl>
                                      </p:cBhvr>
                                    </p:animEffect>
                                    <p:set>
                                      <p:cBhvr>
                                        <p:cTn id="7" dur="1" fill="hold">
                                          <p:stCondLst>
                                            <p:cond delay="499"/>
                                          </p:stCondLst>
                                        </p:cTn>
                                        <p:tgtEl>
                                          <p:spTgt spid="16"/>
                                        </p:tgtEl>
                                        <p:attrNameLst>
                                          <p:attrName>style.visibility</p:attrName>
                                        </p:attrNameLst>
                                      </p:cBhvr>
                                      <p:to>
                                        <p:strVal val="hidden"/>
                                      </p:to>
                                    </p:se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barn(inVertical)">
                                      <p:cBhvr>
                                        <p:cTn id="11" dur="500"/>
                                        <p:tgtEl>
                                          <p:spTgt spid="14"/>
                                        </p:tgtEl>
                                      </p:cBhvr>
                                    </p:animEffect>
                                  </p:childTnLst>
                                </p:cTn>
                              </p:par>
                              <p:par>
                                <p:cTn id="12" presetID="16" presetClass="entr" presetSubtype="21" fill="hold" nodeType="with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barn(inVertical)">
                                      <p:cBhvr>
                                        <p:cTn id="1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683FE-0862-DA06-4E92-B7F3C4DA91B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E9CC6BD8-9DC6-E771-ADFC-B340E6A79E9B}"/>
              </a:ext>
            </a:extLst>
          </p:cNvPr>
          <p:cNvSpPr>
            <a:spLocks noGrp="1"/>
          </p:cNvSpPr>
          <p:nvPr>
            <p:ph type="title"/>
          </p:nvPr>
        </p:nvSpPr>
        <p:spPr>
          <a:xfrm>
            <a:off x="640079" y="1030671"/>
            <a:ext cx="3859397" cy="1451723"/>
          </a:xfrm>
        </p:spPr>
        <p:txBody>
          <a:bodyPr/>
          <a:lstStyle/>
          <a:p>
            <a:r>
              <a:rPr lang="en-US" dirty="0"/>
              <a:t>Evolution Across Jurisdictions</a:t>
            </a:r>
          </a:p>
        </p:txBody>
      </p:sp>
      <p:sp>
        <p:nvSpPr>
          <p:cNvPr id="4" name="Title 1">
            <a:extLst>
              <a:ext uri="{FF2B5EF4-FFF2-40B4-BE49-F238E27FC236}">
                <a16:creationId xmlns:a16="http://schemas.microsoft.com/office/drawing/2014/main" id="{EEE59C34-938D-B19E-E542-2E75ABC9DBED}"/>
              </a:ext>
            </a:extLst>
          </p:cNvPr>
          <p:cNvSpPr txBox="1">
            <a:spLocks/>
          </p:cNvSpPr>
          <p:nvPr/>
        </p:nvSpPr>
        <p:spPr>
          <a:xfrm>
            <a:off x="650535" y="320040"/>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dirty="0"/>
              <a:t>Architecture</a:t>
            </a:r>
          </a:p>
        </p:txBody>
      </p:sp>
      <p:sp>
        <p:nvSpPr>
          <p:cNvPr id="8" name="Text Placeholder 6">
            <a:extLst>
              <a:ext uri="{FF2B5EF4-FFF2-40B4-BE49-F238E27FC236}">
                <a16:creationId xmlns:a16="http://schemas.microsoft.com/office/drawing/2014/main" id="{54BB5249-5920-EB20-C72E-62A0837F69F7}"/>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2" name="Text Placeholder 6">
            <a:extLst>
              <a:ext uri="{FF2B5EF4-FFF2-40B4-BE49-F238E27FC236}">
                <a16:creationId xmlns:a16="http://schemas.microsoft.com/office/drawing/2014/main" id="{A65D0089-2A73-9A5D-4849-B2ED04CDD9A9}"/>
              </a:ext>
            </a:extLst>
          </p:cNvPr>
          <p:cNvSpPr txBox="1">
            <a:spLocks/>
          </p:cNvSpPr>
          <p:nvPr/>
        </p:nvSpPr>
        <p:spPr>
          <a:xfrm>
            <a:off x="640079" y="2347064"/>
            <a:ext cx="4096514" cy="20810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Retained initially identified “model jurisdictions”:</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D.C. </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New Jersey</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New Mexico</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Illinois</a:t>
            </a:r>
          </a:p>
          <a:p>
            <a:pPr marL="285750" indent="-285750">
              <a:lnSpc>
                <a:spcPct val="100000"/>
              </a:lnSpc>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
        <p:nvSpPr>
          <p:cNvPr id="10" name="Text Placeholder 6">
            <a:extLst>
              <a:ext uri="{FF2B5EF4-FFF2-40B4-BE49-F238E27FC236}">
                <a16:creationId xmlns:a16="http://schemas.microsoft.com/office/drawing/2014/main" id="{9EBF032A-DFEB-4874-2A0F-DD8E7AAF96D3}"/>
              </a:ext>
            </a:extLst>
          </p:cNvPr>
          <p:cNvSpPr txBox="1">
            <a:spLocks/>
          </p:cNvSpPr>
          <p:nvPr/>
        </p:nvSpPr>
        <p:spPr>
          <a:xfrm>
            <a:off x="650535" y="4522188"/>
            <a:ext cx="4096514" cy="20810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Other jurisdictions discussed:</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Connecticut</a:t>
            </a:r>
          </a:p>
          <a:p>
            <a:pPr marL="742950" lvl="1" indent="-285750">
              <a:lnSpc>
                <a:spcPct val="100000"/>
              </a:lnSpc>
              <a:buFont typeface="Arial" panose="020B0604020202020204" pitchFamily="34" charset="0"/>
              <a:buChar char="•"/>
            </a:pPr>
            <a:r>
              <a:rPr lang="en-US" sz="1200" dirty="0">
                <a:latin typeface="Arial" panose="020B0604020202020204" pitchFamily="34" charset="0"/>
                <a:cs typeface="Arial" panose="020B0604020202020204" pitchFamily="34" charset="0"/>
              </a:rPr>
              <a:t>Ground the reader in practices as a comparative point</a:t>
            </a:r>
          </a:p>
          <a:p>
            <a:pPr marL="285750" indent="-285750">
              <a:lnSpc>
                <a:spcPct val="100000"/>
              </a:lnSpc>
              <a:buFont typeface="Arial" panose="020B0604020202020204" pitchFamily="34" charset="0"/>
              <a:buChar char="•"/>
            </a:pPr>
            <a:r>
              <a:rPr lang="en-US" sz="1400" dirty="0">
                <a:latin typeface="Arial" panose="020B0604020202020204" pitchFamily="34" charset="0"/>
                <a:cs typeface="Arial" panose="020B0604020202020204" pitchFamily="34" charset="0"/>
              </a:rPr>
              <a:t>California</a:t>
            </a:r>
          </a:p>
          <a:p>
            <a:pPr marL="742950" lvl="1" indent="-285750">
              <a:lnSpc>
                <a:spcPct val="100000"/>
              </a:lnSpc>
              <a:buFont typeface="Arial" panose="020B0604020202020204" pitchFamily="34" charset="0"/>
              <a:buChar char="•"/>
            </a:pPr>
            <a:r>
              <a:rPr lang="en-US" sz="1200" dirty="0">
                <a:latin typeface="Arial" panose="020B0604020202020204" pitchFamily="34" charset="0"/>
                <a:cs typeface="Arial" panose="020B0604020202020204" pitchFamily="34" charset="0"/>
              </a:rPr>
              <a:t>Noting recent developments potentially beginning the state’s pretrial reformation</a:t>
            </a:r>
          </a:p>
          <a:p>
            <a:pPr marL="285750" indent="-285750">
              <a:lnSpc>
                <a:spcPct val="100000"/>
              </a:lnSpc>
              <a:buFont typeface="Arial" panose="020B0604020202020204" pitchFamily="34" charset="0"/>
              <a:buChar char="•"/>
            </a:pPr>
            <a:endParaRPr lang="en-US" sz="14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pic>
        <p:nvPicPr>
          <p:cNvPr id="13" name="Picture 12">
            <a:extLst>
              <a:ext uri="{FF2B5EF4-FFF2-40B4-BE49-F238E27FC236}">
                <a16:creationId xmlns:a16="http://schemas.microsoft.com/office/drawing/2014/main" id="{6AC04C91-CD77-04C6-3494-530544DF1EF9}"/>
              </a:ext>
            </a:extLst>
          </p:cNvPr>
          <p:cNvPicPr>
            <a:picLocks noChangeAspect="1"/>
          </p:cNvPicPr>
          <p:nvPr/>
        </p:nvPicPr>
        <p:blipFill>
          <a:blip r:embed="rId3"/>
          <a:stretch>
            <a:fillRect/>
          </a:stretch>
        </p:blipFill>
        <p:spPr>
          <a:xfrm>
            <a:off x="5295438" y="674731"/>
            <a:ext cx="6256482" cy="1165619"/>
          </a:xfrm>
          <a:prstGeom prst="rect">
            <a:avLst/>
          </a:prstGeom>
          <a:ln>
            <a:noFill/>
          </a:ln>
          <a:effectLst>
            <a:outerShdw blurRad="292100" dist="139700" dir="2700000" algn="tl" rotWithShape="0">
              <a:srgbClr val="333333">
                <a:alpha val="65000"/>
              </a:srgbClr>
            </a:outerShdw>
          </a:effectLst>
        </p:spPr>
      </p:pic>
      <p:pic>
        <p:nvPicPr>
          <p:cNvPr id="17" name="Picture 16">
            <a:extLst>
              <a:ext uri="{FF2B5EF4-FFF2-40B4-BE49-F238E27FC236}">
                <a16:creationId xmlns:a16="http://schemas.microsoft.com/office/drawing/2014/main" id="{35346C47-D75A-8F97-2686-1E9FA171EAE2}"/>
              </a:ext>
            </a:extLst>
          </p:cNvPr>
          <p:cNvPicPr>
            <a:picLocks noChangeAspect="1"/>
          </p:cNvPicPr>
          <p:nvPr/>
        </p:nvPicPr>
        <p:blipFill>
          <a:blip r:embed="rId4"/>
          <a:stretch>
            <a:fillRect/>
          </a:stretch>
        </p:blipFill>
        <p:spPr>
          <a:xfrm>
            <a:off x="5295438" y="2021884"/>
            <a:ext cx="6246026" cy="1942124"/>
          </a:xfrm>
          <a:prstGeom prst="rect">
            <a:avLst/>
          </a:prstGeom>
          <a:ln>
            <a:noFill/>
          </a:ln>
          <a:effectLst>
            <a:outerShdw blurRad="292100" dist="139700" dir="2700000" algn="tl" rotWithShape="0">
              <a:srgbClr val="333333">
                <a:alpha val="65000"/>
              </a:srgbClr>
            </a:outerShdw>
          </a:effectLst>
        </p:spPr>
      </p:pic>
      <p:pic>
        <p:nvPicPr>
          <p:cNvPr id="19" name="Picture 18">
            <a:extLst>
              <a:ext uri="{FF2B5EF4-FFF2-40B4-BE49-F238E27FC236}">
                <a16:creationId xmlns:a16="http://schemas.microsoft.com/office/drawing/2014/main" id="{DA3A66FD-62F1-83AD-C260-D38B83D28B9B}"/>
              </a:ext>
            </a:extLst>
          </p:cNvPr>
          <p:cNvPicPr>
            <a:picLocks noChangeAspect="1"/>
          </p:cNvPicPr>
          <p:nvPr/>
        </p:nvPicPr>
        <p:blipFill>
          <a:blip r:embed="rId5"/>
          <a:stretch>
            <a:fillRect/>
          </a:stretch>
        </p:blipFill>
        <p:spPr>
          <a:xfrm>
            <a:off x="5295438" y="4188822"/>
            <a:ext cx="6246026" cy="1865951"/>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063E3253-B867-50E6-6B17-217B327EB73B}"/>
              </a:ext>
            </a:extLst>
          </p:cNvPr>
          <p:cNvPicPr>
            <a:picLocks noChangeAspect="1"/>
          </p:cNvPicPr>
          <p:nvPr/>
        </p:nvPicPr>
        <p:blipFill>
          <a:blip r:embed="rId6"/>
          <a:stretch>
            <a:fillRect/>
          </a:stretch>
        </p:blipFill>
        <p:spPr>
          <a:xfrm>
            <a:off x="5295438" y="4137282"/>
            <a:ext cx="6262352" cy="237195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145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down)">
                                      <p:cBhvr>
                                        <p:cTn id="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137F4-B1B9-0515-B903-4AB27389A37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A55E6FCB-13B3-9662-E367-2E7FC12B0487}"/>
              </a:ext>
            </a:extLst>
          </p:cNvPr>
          <p:cNvSpPr>
            <a:spLocks noGrp="1"/>
          </p:cNvSpPr>
          <p:nvPr>
            <p:ph type="title"/>
          </p:nvPr>
        </p:nvSpPr>
        <p:spPr>
          <a:xfrm>
            <a:off x="640079" y="1030671"/>
            <a:ext cx="3859397" cy="1451723"/>
          </a:xfrm>
        </p:spPr>
        <p:txBody>
          <a:bodyPr/>
          <a:lstStyle/>
          <a:p>
            <a:r>
              <a:rPr lang="en-US" dirty="0"/>
              <a:t>Implementation Section</a:t>
            </a:r>
          </a:p>
        </p:txBody>
      </p:sp>
      <p:sp>
        <p:nvSpPr>
          <p:cNvPr id="4" name="Title 1">
            <a:extLst>
              <a:ext uri="{FF2B5EF4-FFF2-40B4-BE49-F238E27FC236}">
                <a16:creationId xmlns:a16="http://schemas.microsoft.com/office/drawing/2014/main" id="{6956531C-E7F1-B09A-B0CB-C186F5D358FC}"/>
              </a:ext>
            </a:extLst>
          </p:cNvPr>
          <p:cNvSpPr txBox="1">
            <a:spLocks/>
          </p:cNvSpPr>
          <p:nvPr/>
        </p:nvSpPr>
        <p:spPr>
          <a:xfrm>
            <a:off x="650535" y="320040"/>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dirty="0"/>
              <a:t>Architecture</a:t>
            </a:r>
          </a:p>
        </p:txBody>
      </p:sp>
      <p:sp>
        <p:nvSpPr>
          <p:cNvPr id="8" name="Text Placeholder 6">
            <a:extLst>
              <a:ext uri="{FF2B5EF4-FFF2-40B4-BE49-F238E27FC236}">
                <a16:creationId xmlns:a16="http://schemas.microsoft.com/office/drawing/2014/main" id="{3A433025-487D-039B-E07F-3673EF39200F}"/>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
        <p:nvSpPr>
          <p:cNvPr id="10" name="Text Placeholder 6">
            <a:extLst>
              <a:ext uri="{FF2B5EF4-FFF2-40B4-BE49-F238E27FC236}">
                <a16:creationId xmlns:a16="http://schemas.microsoft.com/office/drawing/2014/main" id="{2AB9A970-6E7C-E3A9-7D7B-9932E8E4823A}"/>
              </a:ext>
            </a:extLst>
          </p:cNvPr>
          <p:cNvSpPr txBox="1">
            <a:spLocks/>
          </p:cNvSpPr>
          <p:nvPr/>
        </p:nvSpPr>
        <p:spPr>
          <a:xfrm>
            <a:off x="650535" y="2294512"/>
            <a:ext cx="4096514" cy="2081095"/>
          </a:xfrm>
          <a:prstGeom prst="rect">
            <a:avLst/>
          </a:prstGeom>
        </p:spPr>
        <p:txBody>
          <a:bodyPr vert="horz" lIns="91440" tIns="45720" rIns="91440" bIns="45720" rtlCol="0">
            <a:no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r>
              <a:rPr lang="en-US" dirty="0">
                <a:latin typeface="Arial" panose="020B0604020202020204" pitchFamily="34" charset="0"/>
                <a:cs typeface="Arial" panose="020B0604020202020204" pitchFamily="34" charset="0"/>
              </a:rPr>
              <a:t>Develops the previous sections for a more in-depth comparison and discussion of procedures and practices.</a:t>
            </a:r>
          </a:p>
          <a:p>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Builds on the context of the prior passages.</a:t>
            </a:r>
            <a:endParaRPr lang="en-US" sz="1600" dirty="0">
              <a:latin typeface="Arial" panose="020B0604020202020204" pitchFamily="34" charset="0"/>
              <a:cs typeface="Arial" panose="020B0604020202020204" pitchFamily="34" charset="0"/>
            </a:endParaRPr>
          </a:p>
          <a:p>
            <a:pPr marL="742950" lvl="1" indent="-285750">
              <a:lnSpc>
                <a:spcPct val="100000"/>
              </a:lnSpc>
              <a:buFont typeface="Arial" panose="020B0604020202020204" pitchFamily="34" charset="0"/>
              <a:buChar char="•"/>
            </a:pPr>
            <a:endParaRPr lang="en-US" sz="16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35438FC5-147C-928F-045D-B92B3A017B69}"/>
              </a:ext>
            </a:extLst>
          </p:cNvPr>
          <p:cNvPicPr>
            <a:picLocks noChangeAspect="1"/>
          </p:cNvPicPr>
          <p:nvPr/>
        </p:nvPicPr>
        <p:blipFill>
          <a:blip r:embed="rId3"/>
          <a:stretch>
            <a:fillRect/>
          </a:stretch>
        </p:blipFill>
        <p:spPr>
          <a:xfrm>
            <a:off x="5596128" y="284201"/>
            <a:ext cx="5750619" cy="644175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470780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81CDF-2486-7606-EF64-CD20FA724DC3}"/>
            </a:ext>
          </a:extLst>
        </p:cNvPr>
        <p:cNvGrpSpPr/>
        <p:nvPr/>
      </p:nvGrpSpPr>
      <p:grpSpPr>
        <a:xfrm>
          <a:off x="0" y="0"/>
          <a:ext cx="0" cy="0"/>
          <a:chOff x="0" y="0"/>
          <a:chExt cx="0" cy="0"/>
        </a:xfrm>
      </p:grpSpPr>
      <p:sp>
        <p:nvSpPr>
          <p:cNvPr id="4" name="Title 1">
            <a:extLst>
              <a:ext uri="{FF2B5EF4-FFF2-40B4-BE49-F238E27FC236}">
                <a16:creationId xmlns:a16="http://schemas.microsoft.com/office/drawing/2014/main" id="{DF3D532F-A8F1-760B-2967-4205E1C479DF}"/>
              </a:ext>
            </a:extLst>
          </p:cNvPr>
          <p:cNvSpPr txBox="1">
            <a:spLocks/>
          </p:cNvSpPr>
          <p:nvPr/>
        </p:nvSpPr>
        <p:spPr>
          <a:xfrm>
            <a:off x="650535" y="276333"/>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dirty="0"/>
              <a:t>Comparative Discussion Examples</a:t>
            </a:r>
          </a:p>
        </p:txBody>
      </p:sp>
      <p:sp>
        <p:nvSpPr>
          <p:cNvPr id="8" name="Text Placeholder 6">
            <a:extLst>
              <a:ext uri="{FF2B5EF4-FFF2-40B4-BE49-F238E27FC236}">
                <a16:creationId xmlns:a16="http://schemas.microsoft.com/office/drawing/2014/main" id="{B9B342AC-3517-4E9F-C604-582D245B1619}"/>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pic>
        <p:nvPicPr>
          <p:cNvPr id="3" name="Picture 2">
            <a:extLst>
              <a:ext uri="{FF2B5EF4-FFF2-40B4-BE49-F238E27FC236}">
                <a16:creationId xmlns:a16="http://schemas.microsoft.com/office/drawing/2014/main" id="{C0C06625-0004-8289-EC2B-053630BD4921}"/>
              </a:ext>
            </a:extLst>
          </p:cNvPr>
          <p:cNvPicPr>
            <a:picLocks noChangeAspect="1"/>
          </p:cNvPicPr>
          <p:nvPr/>
        </p:nvPicPr>
        <p:blipFill>
          <a:blip r:embed="rId3"/>
          <a:stretch>
            <a:fillRect/>
          </a:stretch>
        </p:blipFill>
        <p:spPr>
          <a:xfrm>
            <a:off x="1040081" y="2079742"/>
            <a:ext cx="9577431" cy="2339858"/>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299E7AE8-F040-2914-EA4B-46D9804A71B3}"/>
              </a:ext>
            </a:extLst>
          </p:cNvPr>
          <p:cNvPicPr>
            <a:picLocks noChangeAspect="1"/>
          </p:cNvPicPr>
          <p:nvPr/>
        </p:nvPicPr>
        <p:blipFill>
          <a:blip r:embed="rId4"/>
          <a:stretch>
            <a:fillRect/>
          </a:stretch>
        </p:blipFill>
        <p:spPr>
          <a:xfrm>
            <a:off x="5572125" y="982462"/>
            <a:ext cx="6101192" cy="58088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cxnSp>
        <p:nvCxnSpPr>
          <p:cNvPr id="15" name="Straight Connector 14">
            <a:extLst>
              <a:ext uri="{FF2B5EF4-FFF2-40B4-BE49-F238E27FC236}">
                <a16:creationId xmlns:a16="http://schemas.microsoft.com/office/drawing/2014/main" id="{324C378D-2884-85E1-C3DA-5C1E450FE1E5}"/>
              </a:ext>
            </a:extLst>
          </p:cNvPr>
          <p:cNvCxnSpPr/>
          <p:nvPr/>
        </p:nvCxnSpPr>
        <p:spPr>
          <a:xfrm>
            <a:off x="8622721" y="2798064"/>
            <a:ext cx="266097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F946566-DB89-36C3-B7EE-7679A33A1269}"/>
              </a:ext>
            </a:extLst>
          </p:cNvPr>
          <p:cNvCxnSpPr/>
          <p:nvPr/>
        </p:nvCxnSpPr>
        <p:spPr>
          <a:xfrm flipH="1">
            <a:off x="5605272" y="2935224"/>
            <a:ext cx="567842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280BCB9-1A39-F251-B267-696B423FBC64}"/>
              </a:ext>
            </a:extLst>
          </p:cNvPr>
          <p:cNvCxnSpPr>
            <a:cxnSpLocks/>
          </p:cNvCxnSpPr>
          <p:nvPr/>
        </p:nvCxnSpPr>
        <p:spPr>
          <a:xfrm flipH="1">
            <a:off x="5572125" y="3508248"/>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D9990-64F3-D3A6-8550-EDB37251FBB0}"/>
              </a:ext>
            </a:extLst>
          </p:cNvPr>
          <p:cNvCxnSpPr>
            <a:cxnSpLocks/>
          </p:cNvCxnSpPr>
          <p:nvPr/>
        </p:nvCxnSpPr>
        <p:spPr>
          <a:xfrm flipH="1">
            <a:off x="5588698" y="3660648"/>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2522181-030B-82CB-57DA-A1967EE9F7FE}"/>
              </a:ext>
            </a:extLst>
          </p:cNvPr>
          <p:cNvCxnSpPr>
            <a:cxnSpLocks/>
          </p:cNvCxnSpPr>
          <p:nvPr/>
        </p:nvCxnSpPr>
        <p:spPr>
          <a:xfrm flipH="1">
            <a:off x="5572124" y="3788664"/>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580B0AD-F4A7-4E31-9787-E980EAFE23FE}"/>
              </a:ext>
            </a:extLst>
          </p:cNvPr>
          <p:cNvCxnSpPr>
            <a:cxnSpLocks/>
          </p:cNvCxnSpPr>
          <p:nvPr/>
        </p:nvCxnSpPr>
        <p:spPr>
          <a:xfrm flipH="1">
            <a:off x="5654421" y="2091934"/>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4B59B8F-15FE-E63C-472B-2B4BA57450A9}"/>
              </a:ext>
            </a:extLst>
          </p:cNvPr>
          <p:cNvCxnSpPr>
            <a:cxnSpLocks/>
          </p:cNvCxnSpPr>
          <p:nvPr/>
        </p:nvCxnSpPr>
        <p:spPr>
          <a:xfrm flipH="1">
            <a:off x="5654421" y="5545318"/>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E25336-E9A7-DA66-F67E-0740674E9F4B}"/>
              </a:ext>
            </a:extLst>
          </p:cNvPr>
          <p:cNvCxnSpPr>
            <a:cxnSpLocks/>
          </p:cNvCxnSpPr>
          <p:nvPr/>
        </p:nvCxnSpPr>
        <p:spPr>
          <a:xfrm flipH="1">
            <a:off x="5654420" y="5679430"/>
            <a:ext cx="57115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AF7431B-43AA-29A9-D5D9-3FA6E804AFF4}"/>
              </a:ext>
            </a:extLst>
          </p:cNvPr>
          <p:cNvCxnSpPr>
            <a:cxnSpLocks/>
          </p:cNvCxnSpPr>
          <p:nvPr/>
        </p:nvCxnSpPr>
        <p:spPr>
          <a:xfrm flipH="1">
            <a:off x="5654421" y="5844022"/>
            <a:ext cx="5711571"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74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1)">
                                      <p:cBhvr>
                                        <p:cTn id="7" dur="1000"/>
                                        <p:tgtEl>
                                          <p:spTgt spid="9"/>
                                        </p:tgtEl>
                                      </p:cBhvr>
                                    </p:animEffect>
                                  </p:childTnLst>
                                </p:cTn>
                              </p:par>
                            </p:childTnLst>
                          </p:cTn>
                        </p:par>
                        <p:par>
                          <p:cTn id="8" fill="hold">
                            <p:stCondLst>
                              <p:cond delay="1000"/>
                            </p:stCondLst>
                            <p:childTnLst>
                              <p:par>
                                <p:cTn id="9" presetID="1" presetClass="entr" presetSubtype="0"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814A6-A161-3BA4-C35F-C5FC21178981}"/>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617E575B-851A-A2AF-76DA-877976AA521C}"/>
              </a:ext>
            </a:extLst>
          </p:cNvPr>
          <p:cNvPicPr>
            <a:picLocks noChangeAspect="1"/>
          </p:cNvPicPr>
          <p:nvPr/>
        </p:nvPicPr>
        <p:blipFill>
          <a:blip r:embed="rId3"/>
          <a:stretch>
            <a:fillRect/>
          </a:stretch>
        </p:blipFill>
        <p:spPr>
          <a:xfrm>
            <a:off x="1693726" y="1334955"/>
            <a:ext cx="6796199" cy="3997764"/>
          </a:xfrm>
          <a:prstGeom prst="rect">
            <a:avLst/>
          </a:prstGeom>
          <a:ln>
            <a:noFill/>
          </a:ln>
          <a:effectLst>
            <a:outerShdw blurRad="292100" dist="139700" dir="2700000" algn="tl" rotWithShape="0">
              <a:srgbClr val="333333">
                <a:alpha val="65000"/>
              </a:srgbClr>
            </a:outerShdw>
          </a:effectLst>
        </p:spPr>
      </p:pic>
      <p:sp>
        <p:nvSpPr>
          <p:cNvPr id="4" name="Title 1">
            <a:extLst>
              <a:ext uri="{FF2B5EF4-FFF2-40B4-BE49-F238E27FC236}">
                <a16:creationId xmlns:a16="http://schemas.microsoft.com/office/drawing/2014/main" id="{F470BFCE-D1C8-1CEF-320B-31A91AC8F97E}"/>
              </a:ext>
            </a:extLst>
          </p:cNvPr>
          <p:cNvSpPr txBox="1">
            <a:spLocks/>
          </p:cNvSpPr>
          <p:nvPr/>
        </p:nvSpPr>
        <p:spPr>
          <a:xfrm>
            <a:off x="650535" y="276333"/>
            <a:ext cx="10890929" cy="1097280"/>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r>
              <a:rPr lang="en-US" dirty="0"/>
              <a:t>Comparative Discussion Examples</a:t>
            </a:r>
          </a:p>
        </p:txBody>
      </p:sp>
      <p:sp>
        <p:nvSpPr>
          <p:cNvPr id="8" name="Text Placeholder 6">
            <a:extLst>
              <a:ext uri="{FF2B5EF4-FFF2-40B4-BE49-F238E27FC236}">
                <a16:creationId xmlns:a16="http://schemas.microsoft.com/office/drawing/2014/main" id="{99DA07D3-E047-D7B4-AD01-91B89FC43021}"/>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pic>
        <p:nvPicPr>
          <p:cNvPr id="10" name="Picture 9">
            <a:extLst>
              <a:ext uri="{FF2B5EF4-FFF2-40B4-BE49-F238E27FC236}">
                <a16:creationId xmlns:a16="http://schemas.microsoft.com/office/drawing/2014/main" id="{27A90729-1A0E-A47E-4052-DAF3BF2DCBF4}"/>
              </a:ext>
            </a:extLst>
          </p:cNvPr>
          <p:cNvPicPr>
            <a:picLocks noChangeAspect="1"/>
          </p:cNvPicPr>
          <p:nvPr/>
        </p:nvPicPr>
        <p:blipFill>
          <a:blip r:embed="rId4"/>
          <a:stretch>
            <a:fillRect/>
          </a:stretch>
        </p:blipFill>
        <p:spPr>
          <a:xfrm>
            <a:off x="2713356" y="2230642"/>
            <a:ext cx="7016142" cy="3615681"/>
          </a:xfrm>
          <a:prstGeom prst="rect">
            <a:avLst/>
          </a:prstGeom>
          <a:ln w="127000" cap="sq">
            <a:solidFill>
              <a:srgbClr val="000000"/>
            </a:solidFill>
            <a:miter lim="800000"/>
          </a:ln>
          <a:effectLst>
            <a:outerShdw blurRad="57150" dist="50800" dir="2700000" algn="tl" rotWithShape="0">
              <a:srgbClr val="000000">
                <a:alpha val="40000"/>
              </a:srgbClr>
            </a:outerShdw>
          </a:effectLst>
        </p:spPr>
      </p:pic>
      <p:pic>
        <p:nvPicPr>
          <p:cNvPr id="5" name="Picture 4">
            <a:extLst>
              <a:ext uri="{FF2B5EF4-FFF2-40B4-BE49-F238E27FC236}">
                <a16:creationId xmlns:a16="http://schemas.microsoft.com/office/drawing/2014/main" id="{BC785695-EE88-A2A6-8858-B12F00B5E91C}"/>
              </a:ext>
            </a:extLst>
          </p:cNvPr>
          <p:cNvPicPr>
            <a:picLocks noChangeAspect="1"/>
          </p:cNvPicPr>
          <p:nvPr/>
        </p:nvPicPr>
        <p:blipFill>
          <a:blip r:embed="rId5"/>
          <a:stretch>
            <a:fillRect/>
          </a:stretch>
        </p:blipFill>
        <p:spPr>
          <a:xfrm>
            <a:off x="3564520" y="2735375"/>
            <a:ext cx="7449296" cy="3846292"/>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90450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06E641-E7FC-80C1-FBCA-4BACC3A3CE4E}"/>
            </a:ext>
          </a:extLst>
        </p:cNvPr>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118E06E4-607B-144B-382B-AD3D06B1EE8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1031001"/>
            <a:ext cx="978862" cy="0"/>
          </a:xfrm>
          <a:prstGeom prst="line">
            <a:avLst/>
          </a:prstGeom>
          <a:ln w="76200"/>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19F9BF86-FE94-4517-B97D-026C7515E5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979E0267-E4B4-2D24-CFCE-359BEA083F88}"/>
              </a:ext>
            </a:extLst>
          </p:cNvPr>
          <p:cNvSpPr txBox="1">
            <a:spLocks/>
          </p:cNvSpPr>
          <p:nvPr/>
        </p:nvSpPr>
        <p:spPr>
          <a:xfrm>
            <a:off x="640080" y="1302091"/>
            <a:ext cx="3291840" cy="2770216"/>
          </a:xfrm>
          <a:prstGeom prst="rect">
            <a:avLst/>
          </a:prstGeom>
        </p:spPr>
        <p:txBody>
          <a:bodyPr vert="horz" lIns="91440" tIns="45720" rIns="91440" bIns="45720" rtlCol="0" anchor="t">
            <a:normAutofit/>
          </a:bodyPr>
          <a:lstStyle>
            <a:lvl1pPr algn="l" defTabSz="914400" rtl="0" eaLnBrk="1" latinLnBrk="0" hangingPunct="1">
              <a:lnSpc>
                <a:spcPct val="100000"/>
              </a:lnSpc>
              <a:spcBef>
                <a:spcPct val="0"/>
              </a:spcBef>
              <a:buNone/>
              <a:defRPr sz="4000" b="1" kern="1200">
                <a:solidFill>
                  <a:schemeClr val="tx1"/>
                </a:solidFill>
                <a:latin typeface="+mj-lt"/>
                <a:ea typeface="+mj-ea"/>
                <a:cs typeface="+mj-cs"/>
              </a:defRPr>
            </a:lvl1pPr>
          </a:lstStyle>
          <a:p>
            <a:pPr>
              <a:spcAft>
                <a:spcPts val="600"/>
              </a:spcAft>
            </a:pPr>
            <a:r>
              <a:rPr lang="en-US" sz="4400" dirty="0"/>
              <a:t>Questions and Comments</a:t>
            </a:r>
          </a:p>
        </p:txBody>
      </p:sp>
      <p:cxnSp>
        <p:nvCxnSpPr>
          <p:cNvPr id="13" name="Straight Connector 12">
            <a:extLst>
              <a:ext uri="{FF2B5EF4-FFF2-40B4-BE49-F238E27FC236}">
                <a16:creationId xmlns:a16="http://schemas.microsoft.com/office/drawing/2014/main" id="{59D7B6BE-A4E0-4483-BEC5-493AC3E5D2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3232" y="4459606"/>
            <a:ext cx="978862"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2" name="Graphic 11" descr="Question mark">
            <a:extLst>
              <a:ext uri="{FF2B5EF4-FFF2-40B4-BE49-F238E27FC236}">
                <a16:creationId xmlns:a16="http://schemas.microsoft.com/office/drawing/2014/main" id="{82F3219B-FD16-0574-4A29-12BEF9D639EB}"/>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550408" y="966978"/>
            <a:ext cx="4873752" cy="4873752"/>
          </a:xfrm>
          <a:prstGeom prst="rect">
            <a:avLst/>
          </a:prstGeom>
        </p:spPr>
      </p:pic>
      <p:sp>
        <p:nvSpPr>
          <p:cNvPr id="8" name="Text Placeholder 6">
            <a:extLst>
              <a:ext uri="{FF2B5EF4-FFF2-40B4-BE49-F238E27FC236}">
                <a16:creationId xmlns:a16="http://schemas.microsoft.com/office/drawing/2014/main" id="{383356D4-BC56-EA3D-33C3-DE20399BCE2C}"/>
              </a:ext>
            </a:extLst>
          </p:cNvPr>
          <p:cNvSpPr txBox="1">
            <a:spLocks/>
          </p:cNvSpPr>
          <p:nvPr/>
        </p:nvSpPr>
        <p:spPr>
          <a:xfrm>
            <a:off x="640079" y="4751548"/>
            <a:ext cx="3859397" cy="3226826"/>
          </a:xfrm>
          <a:prstGeom prst="rect">
            <a:avLst/>
          </a:prstGeom>
        </p:spPr>
        <p:txBody>
          <a:bodyPr vert="horz" lIns="91440" tIns="45720" rIns="91440" bIns="45720" rtlCol="0">
            <a:normAutofit/>
          </a:bodyPr>
          <a:lstStyle>
            <a:lvl1pPr marL="0" indent="0" algn="l" defTabSz="914400" rtl="0" eaLnBrk="1" latinLnBrk="0" hangingPunct="1">
              <a:lnSpc>
                <a:spcPct val="120000"/>
              </a:lnSpc>
              <a:spcBef>
                <a:spcPts val="1000"/>
              </a:spcBef>
              <a:buSzPct val="87000"/>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120000"/>
              </a:lnSpc>
              <a:spcBef>
                <a:spcPts val="500"/>
              </a:spcBef>
              <a:buSzPct val="87000"/>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120000"/>
              </a:lnSpc>
              <a:spcBef>
                <a:spcPts val="500"/>
              </a:spcBef>
              <a:buSzPct val="87000"/>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120000"/>
              </a:lnSpc>
              <a:spcBef>
                <a:spcPts val="500"/>
              </a:spcBef>
              <a:buSzPct val="87000"/>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1"/>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3642003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iterate>
                                    <p:tmPct val="10000"/>
                                  </p:iterate>
                                  <p:childTnLst>
                                    <p:set>
                                      <p:cBhvr>
                                        <p:cTn id="6" dur="1" fill="hold">
                                          <p:stCondLst>
                                            <p:cond delay="0"/>
                                          </p:stCondLst>
                                        </p:cTn>
                                        <p:tgtEl>
                                          <p:spTgt spid="12"/>
                                        </p:tgtEl>
                                        <p:attrNameLst>
                                          <p:attrName>style.visibility</p:attrName>
                                        </p:attrNameLst>
                                      </p:cBhvr>
                                      <p:to>
                                        <p:strVal val="visible"/>
                                      </p:to>
                                    </p:set>
                                    <p:animEffect transition="in" filter="fade">
                                      <p:cBhvr>
                                        <p:cTn id="7" dur="7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ashVTI">
  <a:themeElements>
    <a:clrScheme name="Custom 6">
      <a:dk1>
        <a:sysClr val="windowText" lastClr="000000"/>
      </a:dk1>
      <a:lt1>
        <a:sysClr val="window" lastClr="FFFFFF"/>
      </a:lt1>
      <a:dk2>
        <a:srgbClr val="0D1C3B"/>
      </a:dk2>
      <a:lt2>
        <a:srgbClr val="F5F2F9"/>
      </a:lt2>
      <a:accent1>
        <a:srgbClr val="1973EB"/>
      </a:accent1>
      <a:accent2>
        <a:srgbClr val="25C8A2"/>
      </a:accent2>
      <a:accent3>
        <a:srgbClr val="BF8ED1"/>
      </a:accent3>
      <a:accent4>
        <a:srgbClr val="FE733C"/>
      </a:accent4>
      <a:accent5>
        <a:srgbClr val="FE5A5A"/>
      </a:accent5>
      <a:accent6>
        <a:srgbClr val="1AC16E"/>
      </a:accent6>
      <a:hlink>
        <a:srgbClr val="1AC16E"/>
      </a:hlink>
      <a:folHlink>
        <a:srgbClr val="00B0F0"/>
      </a:folHlink>
    </a:clrScheme>
    <a:fontScheme name="grandview display">
      <a:majorFont>
        <a:latin typeface="Grandview Display"/>
        <a:ea typeface=""/>
        <a:cs typeface=""/>
      </a:majorFont>
      <a:minorFont>
        <a:latin typeface="Grandview Displ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shVTI" id="{0A75137F-CDEB-4E94-A788-9D255EBE1B91}" vid="{DE9A6A09-5855-45A3-8E99-4290ED24057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A25F989FD55F743A0CB7E09715B9AC0" ma:contentTypeVersion="15" ma:contentTypeDescription="Create a new document." ma:contentTypeScope="" ma:versionID="1f5c92f8a7761ab261d07af174bdb22c">
  <xsd:schema xmlns:xsd="http://www.w3.org/2001/XMLSchema" xmlns:xs="http://www.w3.org/2001/XMLSchema" xmlns:p="http://schemas.microsoft.com/office/2006/metadata/properties" xmlns:ns3="fb579f39-57d6-4a13-9ae9-6727fbe6aba8" xmlns:ns4="c5ea133f-0bdf-440b-a5e1-b321ee97fa68" targetNamespace="http://schemas.microsoft.com/office/2006/metadata/properties" ma:root="true" ma:fieldsID="1558d2fbc09ece187bd35e9ac874ee0c" ns3:_="" ns4:_="">
    <xsd:import namespace="fb579f39-57d6-4a13-9ae9-6727fbe6aba8"/>
    <xsd:import namespace="c5ea133f-0bdf-440b-a5e1-b321ee97fa68"/>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4:SharedWithUsers" minOccurs="0"/>
                <xsd:element ref="ns4:SharedWithDetails" minOccurs="0"/>
                <xsd:element ref="ns4:SharingHintHash" minOccurs="0"/>
                <xsd:element ref="ns3:MediaServiceSearchProperties" minOccurs="0"/>
                <xsd:element ref="ns3:MediaServiceDateTaken" minOccurs="0"/>
                <xsd:element ref="ns3:MediaServiceSystemTags" minOccurs="0"/>
                <xsd:element ref="ns3:MediaServiceOCR" minOccurs="0"/>
                <xsd:element ref="ns3:MediaServiceGenerationTime" minOccurs="0"/>
                <xsd:element ref="ns3:MediaServiceEventHashCode"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b579f39-57d6-4a13-9ae9-6727fbe6ab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ystemTags" ma:index="17" nillable="true" ma:displayName="MediaServiceSystemTags" ma:hidden="true" ma:internalName="MediaServiceSystemTags"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5ea133f-0bdf-440b-a5e1-b321ee97fa68"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fb579f39-57d6-4a13-9ae9-6727fbe6aba8" xsi:nil="true"/>
  </documentManagement>
</p:properties>
</file>

<file path=customXml/itemProps1.xml><?xml version="1.0" encoding="utf-8"?>
<ds:datastoreItem xmlns:ds="http://schemas.openxmlformats.org/officeDocument/2006/customXml" ds:itemID="{9017E31E-7F67-4456-9E3E-078AA20EA3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b579f39-57d6-4a13-9ae9-6727fbe6aba8"/>
    <ds:schemaRef ds:uri="c5ea133f-0bdf-440b-a5e1-b321ee97fa6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64404F9-8720-451F-9D9A-012B29556936}">
  <ds:schemaRefs>
    <ds:schemaRef ds:uri="http://schemas.microsoft.com/sharepoint/v3/contenttype/forms"/>
  </ds:schemaRefs>
</ds:datastoreItem>
</file>

<file path=customXml/itemProps3.xml><?xml version="1.0" encoding="utf-8"?>
<ds:datastoreItem xmlns:ds="http://schemas.openxmlformats.org/officeDocument/2006/customXml" ds:itemID="{C1AA0938-67C4-4714-803A-3B64FB77E697}">
  <ds:schemaRefs>
    <ds:schemaRef ds:uri="http://schemas.microsoft.com/office/2006/metadata/properties"/>
    <ds:schemaRef ds:uri="http://purl.org/dc/terms/"/>
    <ds:schemaRef ds:uri="http://purl.org/dc/elements/1.1/"/>
    <ds:schemaRef ds:uri="http://schemas.microsoft.com/office/infopath/2007/PartnerControls"/>
    <ds:schemaRef ds:uri="http://schemas.openxmlformats.org/package/2006/metadata/core-properties"/>
    <ds:schemaRef ds:uri="fb579f39-57d6-4a13-9ae9-6727fbe6aba8"/>
    <ds:schemaRef ds:uri="http://schemas.microsoft.com/office/2006/documentManagement/types"/>
    <ds:schemaRef ds:uri="http://www.w3.org/XML/1998/namespace"/>
    <ds:schemaRef ds:uri="http://purl.org/dc/dcmitype/"/>
    <ds:schemaRef ds:uri="c5ea133f-0bdf-440b-a5e1-b321ee97fa68"/>
  </ds:schemaRefs>
</ds:datastoreItem>
</file>

<file path=docProps/app.xml><?xml version="1.0" encoding="utf-8"?>
<Properties xmlns="http://schemas.openxmlformats.org/officeDocument/2006/extended-properties" xmlns:vt="http://schemas.openxmlformats.org/officeDocument/2006/docPropsVTypes">
  <TotalTime>945</TotalTime>
  <Words>1061</Words>
  <Application>Microsoft Office PowerPoint</Application>
  <PresentationFormat>Widescreen</PresentationFormat>
  <Paragraphs>120</Paragraphs>
  <Slides>12</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Aptos</vt:lpstr>
      <vt:lpstr>Arial</vt:lpstr>
      <vt:lpstr>Grandview Display</vt:lpstr>
      <vt:lpstr>DashVTI</vt:lpstr>
      <vt:lpstr>Pretrial Comparative Report Overview</vt:lpstr>
      <vt:lpstr>Presentation Roadmap</vt:lpstr>
      <vt:lpstr>Evolution of the Report</vt:lpstr>
      <vt:lpstr>Architecture</vt:lpstr>
      <vt:lpstr>Architecture</vt:lpstr>
      <vt:lpstr>Constitutional Framework</vt:lpstr>
      <vt:lpstr>Best Practices</vt:lpstr>
      <vt:lpstr>Evolution Across Jurisdictions</vt:lpstr>
      <vt:lpstr>Implementation Section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Isidoro, Christian J.</dc:creator>
  <cp:lastModifiedBy>Isidoro, Christian J.</cp:lastModifiedBy>
  <cp:revision>8</cp:revision>
  <dcterms:created xsi:type="dcterms:W3CDTF">2026-08-21T15:09:43Z</dcterms:created>
  <dcterms:modified xsi:type="dcterms:W3CDTF">2026-08-25T23:35:03Z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0x010100EA25F989FD55F743A0CB7E09715B9AC0</vt:lpwstr>
  </property>
</Properties>
</file>