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4"/>
  </p:sldMasterIdLst>
  <p:notesMasterIdLst>
    <p:notesMasterId r:id="rId22"/>
  </p:notesMasterIdLst>
  <p:sldIdLst>
    <p:sldId id="257" r:id="rId5"/>
    <p:sldId id="258" r:id="rId6"/>
    <p:sldId id="259" r:id="rId7"/>
    <p:sldId id="261" r:id="rId8"/>
    <p:sldId id="262" r:id="rId9"/>
    <p:sldId id="271" r:id="rId10"/>
    <p:sldId id="260" r:id="rId11"/>
    <p:sldId id="264" r:id="rId12"/>
    <p:sldId id="265" r:id="rId13"/>
    <p:sldId id="266" r:id="rId14"/>
    <p:sldId id="267" r:id="rId15"/>
    <p:sldId id="268" r:id="rId16"/>
    <p:sldId id="269" r:id="rId17"/>
    <p:sldId id="270" r:id="rId18"/>
    <p:sldId id="272" r:id="rId19"/>
    <p:sldId id="273" r:id="rId20"/>
    <p:sldId id="274"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484388B-0F44-EB30-2590-075F79DAB8F5}" name="Isidoro, Christian J." initials="CI" userId="S::cjisidoro@quinnipiac.edu::9787ad63-fb65-4f4d-a9bf-1fb080f1b3b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013FFC5-B929-4A9B-A6E4-91383CA15471}" v="105" dt="2026-09-08T03:25:20.85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712" autoAdjust="0"/>
    <p:restoredTop sz="83414" autoAdjust="0"/>
  </p:normalViewPr>
  <p:slideViewPr>
    <p:cSldViewPr snapToGrid="0">
      <p:cViewPr varScale="1">
        <p:scale>
          <a:sx n="92" d="100"/>
          <a:sy n="92" d="100"/>
        </p:scale>
        <p:origin x="1158" y="9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4" d="100"/>
          <a:sy n="84" d="100"/>
        </p:scale>
        <p:origin x="3912"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sidoro, Christian J." userId="9787ad63-fb65-4f4d-a9bf-1fb080f1b3ba" providerId="ADAL" clId="{2769710A-E5A8-43F7-8403-816D8775DC62}"/>
    <pc:docChg chg="undo custSel addSld delSld modSld sldOrd modShowInfo">
      <pc:chgData name="Isidoro, Christian J." userId="9787ad63-fb65-4f4d-a9bf-1fb080f1b3ba" providerId="ADAL" clId="{2769710A-E5A8-43F7-8403-816D8775DC62}" dt="2026-09-08T03:33:27.329" v="17236" actId="26606"/>
      <pc:docMkLst>
        <pc:docMk/>
      </pc:docMkLst>
      <pc:sldChg chg="addSp delSp modSp mod delAnim modAnim chgLayout">
        <pc:chgData name="Isidoro, Christian J." userId="9787ad63-fb65-4f4d-a9bf-1fb080f1b3ba" providerId="ADAL" clId="{2769710A-E5A8-43F7-8403-816D8775DC62}" dt="2026-09-08T01:02:54.900" v="16030" actId="6549"/>
        <pc:sldMkLst>
          <pc:docMk/>
          <pc:sldMk cId="2130404123" sldId="258"/>
        </pc:sldMkLst>
        <pc:spChg chg="mod ord">
          <ac:chgData name="Isidoro, Christian J." userId="9787ad63-fb65-4f4d-a9bf-1fb080f1b3ba" providerId="ADAL" clId="{2769710A-E5A8-43F7-8403-816D8775DC62}" dt="2026-09-04T15:28:29.340" v="8829" actId="700"/>
          <ac:spMkLst>
            <pc:docMk/>
            <pc:sldMk cId="2130404123" sldId="258"/>
            <ac:spMk id="2" creationId="{AA6710DF-D723-B936-C1B4-26E1F13B0D0E}"/>
          </ac:spMkLst>
        </pc:spChg>
        <pc:spChg chg="add mod">
          <ac:chgData name="Isidoro, Christian J." userId="9787ad63-fb65-4f4d-a9bf-1fb080f1b3ba" providerId="ADAL" clId="{2769710A-E5A8-43F7-8403-816D8775DC62}" dt="2026-09-08T01:02:54.900" v="16030" actId="6549"/>
          <ac:spMkLst>
            <pc:docMk/>
            <pc:sldMk cId="2130404123" sldId="258"/>
            <ac:spMk id="9" creationId="{4B98BC20-0587-5F89-3CFD-A1C323F484C1}"/>
          </ac:spMkLst>
        </pc:spChg>
        <pc:spChg chg="add mod">
          <ac:chgData name="Isidoro, Christian J." userId="9787ad63-fb65-4f4d-a9bf-1fb080f1b3ba" providerId="ADAL" clId="{2769710A-E5A8-43F7-8403-816D8775DC62}" dt="2026-09-04T16:32:40.500" v="9437" actId="1076"/>
          <ac:spMkLst>
            <pc:docMk/>
            <pc:sldMk cId="2130404123" sldId="258"/>
            <ac:spMk id="11" creationId="{37DF78F0-2650-F61E-B594-D3AC68D23C38}"/>
          </ac:spMkLst>
        </pc:spChg>
        <pc:spChg chg="add mod">
          <ac:chgData name="Isidoro, Christian J." userId="9787ad63-fb65-4f4d-a9bf-1fb080f1b3ba" providerId="ADAL" clId="{2769710A-E5A8-43F7-8403-816D8775DC62}" dt="2026-09-04T16:33:27.652" v="9442" actId="1076"/>
          <ac:spMkLst>
            <pc:docMk/>
            <pc:sldMk cId="2130404123" sldId="258"/>
            <ac:spMk id="13" creationId="{FCA88FB4-E7E0-A92D-3271-326AAB120351}"/>
          </ac:spMkLst>
        </pc:spChg>
      </pc:sldChg>
      <pc:sldChg chg="addSp delSp modSp mod addAnim delAnim modAnim modNotesTx">
        <pc:chgData name="Isidoro, Christian J." userId="9787ad63-fb65-4f4d-a9bf-1fb080f1b3ba" providerId="ADAL" clId="{2769710A-E5A8-43F7-8403-816D8775DC62}" dt="2026-09-05T14:40:31.893" v="9917" actId="20577"/>
        <pc:sldMkLst>
          <pc:docMk/>
          <pc:sldMk cId="2876942940" sldId="259"/>
        </pc:sldMkLst>
        <pc:spChg chg="add mod">
          <ac:chgData name="Isidoro, Christian J." userId="9787ad63-fb65-4f4d-a9bf-1fb080f1b3ba" providerId="ADAL" clId="{2769710A-E5A8-43F7-8403-816D8775DC62}" dt="2026-09-02T17:39:59.051" v="0" actId="767"/>
          <ac:spMkLst>
            <pc:docMk/>
            <pc:sldMk cId="2876942940" sldId="259"/>
            <ac:spMk id="4" creationId="{7C466EEE-2627-BCCF-1E40-6EC7B40C600B}"/>
          </ac:spMkLst>
        </pc:spChg>
        <pc:spChg chg="add mod">
          <ac:chgData name="Isidoro, Christian J." userId="9787ad63-fb65-4f4d-a9bf-1fb080f1b3ba" providerId="ADAL" clId="{2769710A-E5A8-43F7-8403-816D8775DC62}" dt="2026-09-04T16:37:18.432" v="9523" actId="14100"/>
          <ac:spMkLst>
            <pc:docMk/>
            <pc:sldMk cId="2876942940" sldId="259"/>
            <ac:spMk id="5" creationId="{221DCE96-3529-1516-090E-40B2E9362810}"/>
          </ac:spMkLst>
        </pc:spChg>
        <pc:spChg chg="add mod">
          <ac:chgData name="Isidoro, Christian J." userId="9787ad63-fb65-4f4d-a9bf-1fb080f1b3ba" providerId="ADAL" clId="{2769710A-E5A8-43F7-8403-816D8775DC62}" dt="2026-09-03T17:05:58.124" v="4882" actId="20577"/>
          <ac:spMkLst>
            <pc:docMk/>
            <pc:sldMk cId="2876942940" sldId="259"/>
            <ac:spMk id="7" creationId="{A9803782-B613-CE69-6767-A8D89699895B}"/>
          </ac:spMkLst>
        </pc:spChg>
        <pc:spChg chg="add mod">
          <ac:chgData name="Isidoro, Christian J." userId="9787ad63-fb65-4f4d-a9bf-1fb080f1b3ba" providerId="ADAL" clId="{2769710A-E5A8-43F7-8403-816D8775DC62}" dt="2026-09-04T16:36:56.030" v="9519" actId="2085"/>
          <ac:spMkLst>
            <pc:docMk/>
            <pc:sldMk cId="2876942940" sldId="259"/>
            <ac:spMk id="8" creationId="{E67501BA-4D17-AF6E-9F48-938D1E1C1CBD}"/>
          </ac:spMkLst>
        </pc:spChg>
        <pc:spChg chg="add mod">
          <ac:chgData name="Isidoro, Christian J." userId="9787ad63-fb65-4f4d-a9bf-1fb080f1b3ba" providerId="ADAL" clId="{2769710A-E5A8-43F7-8403-816D8775DC62}" dt="2026-09-04T16:37:39.410" v="9527" actId="1076"/>
          <ac:spMkLst>
            <pc:docMk/>
            <pc:sldMk cId="2876942940" sldId="259"/>
            <ac:spMk id="11" creationId="{98A55F5B-C37A-2800-0FDF-F63A69B645B6}"/>
          </ac:spMkLst>
        </pc:spChg>
        <pc:spChg chg="add mod">
          <ac:chgData name="Isidoro, Christian J." userId="9787ad63-fb65-4f4d-a9bf-1fb080f1b3ba" providerId="ADAL" clId="{2769710A-E5A8-43F7-8403-816D8775DC62}" dt="2026-09-04T16:37:50.800" v="9531" actId="14100"/>
          <ac:spMkLst>
            <pc:docMk/>
            <pc:sldMk cId="2876942940" sldId="259"/>
            <ac:spMk id="13" creationId="{EF6A0D2B-9FC8-55BC-5EBE-8B3AFE70AA09}"/>
          </ac:spMkLst>
        </pc:spChg>
        <pc:spChg chg="mod">
          <ac:chgData name="Isidoro, Christian J." userId="9787ad63-fb65-4f4d-a9bf-1fb080f1b3ba" providerId="ADAL" clId="{2769710A-E5A8-43F7-8403-816D8775DC62}" dt="2026-09-02T18:16:10.306" v="26"/>
          <ac:spMkLst>
            <pc:docMk/>
            <pc:sldMk cId="2876942940" sldId="259"/>
            <ac:spMk id="20" creationId="{929D570C-9AED-9F34-3859-E9BA78F864A8}"/>
          </ac:spMkLst>
        </pc:spChg>
        <pc:spChg chg="mod">
          <ac:chgData name="Isidoro, Christian J." userId="9787ad63-fb65-4f4d-a9bf-1fb080f1b3ba" providerId="ADAL" clId="{2769710A-E5A8-43F7-8403-816D8775DC62}" dt="2026-09-02T17:53:49.237" v="20"/>
          <ac:spMkLst>
            <pc:docMk/>
            <pc:sldMk cId="2876942940" sldId="259"/>
            <ac:spMk id="22" creationId="{809ACBA0-FDC4-ED3C-90BC-1D92759D9E11}"/>
          </ac:spMkLst>
        </pc:spChg>
      </pc:sldChg>
      <pc:sldChg chg="addSp modSp mod ord addAnim delAnim modAnim modNotesTx">
        <pc:chgData name="Isidoro, Christian J." userId="9787ad63-fb65-4f4d-a9bf-1fb080f1b3ba" providerId="ADAL" clId="{2769710A-E5A8-43F7-8403-816D8775DC62}" dt="2026-09-08T02:26:43.904" v="17151" actId="6549"/>
        <pc:sldMkLst>
          <pc:docMk/>
          <pc:sldMk cId="362529765" sldId="260"/>
        </pc:sldMkLst>
        <pc:spChg chg="mod">
          <ac:chgData name="Isidoro, Christian J." userId="9787ad63-fb65-4f4d-a9bf-1fb080f1b3ba" providerId="ADAL" clId="{2769710A-E5A8-43F7-8403-816D8775DC62}" dt="2026-09-08T02:26:43.904" v="17151" actId="6549"/>
          <ac:spMkLst>
            <pc:docMk/>
            <pc:sldMk cId="362529765" sldId="260"/>
            <ac:spMk id="3" creationId="{740CEB18-BD6F-6A3E-685E-7C7F081E628E}"/>
          </ac:spMkLst>
        </pc:spChg>
        <pc:spChg chg="add mod">
          <ac:chgData name="Isidoro, Christian J." userId="9787ad63-fb65-4f4d-a9bf-1fb080f1b3ba" providerId="ADAL" clId="{2769710A-E5A8-43F7-8403-816D8775DC62}" dt="2026-09-02T20:54:58.406" v="108" actId="767"/>
          <ac:spMkLst>
            <pc:docMk/>
            <pc:sldMk cId="362529765" sldId="260"/>
            <ac:spMk id="7" creationId="{B749D1DC-E079-B114-D76A-7632A739C004}"/>
          </ac:spMkLst>
        </pc:spChg>
        <pc:spChg chg="add mod">
          <ac:chgData name="Isidoro, Christian J." userId="9787ad63-fb65-4f4d-a9bf-1fb080f1b3ba" providerId="ADAL" clId="{2769710A-E5A8-43F7-8403-816D8775DC62}" dt="2026-09-03T16:46:00.675" v="4547" actId="6549"/>
          <ac:spMkLst>
            <pc:docMk/>
            <pc:sldMk cId="362529765" sldId="260"/>
            <ac:spMk id="8" creationId="{3E787790-7233-BD9A-644D-D197B907C555}"/>
          </ac:spMkLst>
        </pc:spChg>
        <pc:spChg chg="add mod">
          <ac:chgData name="Isidoro, Christian J." userId="9787ad63-fb65-4f4d-a9bf-1fb080f1b3ba" providerId="ADAL" clId="{2769710A-E5A8-43F7-8403-816D8775DC62}" dt="2026-09-03T16:49:43.902" v="4595"/>
          <ac:spMkLst>
            <pc:docMk/>
            <pc:sldMk cId="362529765" sldId="260"/>
            <ac:spMk id="10" creationId="{3BB715CE-4755-7E83-0688-AF830F6F6ECE}"/>
          </ac:spMkLst>
        </pc:spChg>
        <pc:spChg chg="mod">
          <ac:chgData name="Isidoro, Christian J." userId="9787ad63-fb65-4f4d-a9bf-1fb080f1b3ba" providerId="ADAL" clId="{2769710A-E5A8-43F7-8403-816D8775DC62}" dt="2026-09-02T21:05:15.083" v="109"/>
          <ac:spMkLst>
            <pc:docMk/>
            <pc:sldMk cId="362529765" sldId="260"/>
            <ac:spMk id="11" creationId="{9ACF825D-DB96-4FF8-05AD-DD0B0A684925}"/>
          </ac:spMkLst>
        </pc:spChg>
        <pc:spChg chg="mod">
          <ac:chgData name="Isidoro, Christian J." userId="9787ad63-fb65-4f4d-a9bf-1fb080f1b3ba" providerId="ADAL" clId="{2769710A-E5A8-43F7-8403-816D8775DC62}" dt="2026-09-02T21:14:19.814" v="111"/>
          <ac:spMkLst>
            <pc:docMk/>
            <pc:sldMk cId="362529765" sldId="260"/>
            <ac:spMk id="14" creationId="{ADA5252B-4B0E-E497-09EF-EF2909F714ED}"/>
          </ac:spMkLst>
        </pc:spChg>
        <pc:spChg chg="add mod">
          <ac:chgData name="Isidoro, Christian J." userId="9787ad63-fb65-4f4d-a9bf-1fb080f1b3ba" providerId="ADAL" clId="{2769710A-E5A8-43F7-8403-816D8775DC62}" dt="2026-09-02T21:15:27.976" v="112" actId="767"/>
          <ac:spMkLst>
            <pc:docMk/>
            <pc:sldMk cId="362529765" sldId="260"/>
            <ac:spMk id="15" creationId="{D0A38A7B-87CE-FC7D-B747-E3D9D2AE396E}"/>
          </ac:spMkLst>
        </pc:spChg>
        <pc:spChg chg="mod">
          <ac:chgData name="Isidoro, Christian J." userId="9787ad63-fb65-4f4d-a9bf-1fb080f1b3ba" providerId="ADAL" clId="{2769710A-E5A8-43F7-8403-816D8775DC62}" dt="2026-09-03T13:59:54.106" v="1239" actId="1076"/>
          <ac:spMkLst>
            <pc:docMk/>
            <pc:sldMk cId="362529765" sldId="260"/>
            <ac:spMk id="17" creationId="{6A3D05B8-C3FD-D9EA-0DEB-9A5439C8F909}"/>
          </ac:spMkLst>
        </pc:spChg>
        <pc:cxnChg chg="add mod">
          <ac:chgData name="Isidoro, Christian J." userId="9787ad63-fb65-4f4d-a9bf-1fb080f1b3ba" providerId="ADAL" clId="{2769710A-E5A8-43F7-8403-816D8775DC62}" dt="2026-09-03T16:38:12.452" v="3692" actId="14100"/>
          <ac:cxnSpMkLst>
            <pc:docMk/>
            <pc:sldMk cId="362529765" sldId="260"/>
            <ac:cxnSpMk id="4" creationId="{23C7CB5B-B085-714F-4493-E595CB45B4E6}"/>
          </ac:cxnSpMkLst>
        </pc:cxnChg>
      </pc:sldChg>
      <pc:sldChg chg="addSp modSp mod ord modAnim">
        <pc:chgData name="Isidoro, Christian J." userId="9787ad63-fb65-4f4d-a9bf-1fb080f1b3ba" providerId="ADAL" clId="{2769710A-E5A8-43F7-8403-816D8775DC62}" dt="2026-09-04T17:14:45.579" v="9650" actId="14100"/>
        <pc:sldMkLst>
          <pc:docMk/>
          <pc:sldMk cId="209857687" sldId="261"/>
        </pc:sldMkLst>
        <pc:spChg chg="add mod ord">
          <ac:chgData name="Isidoro, Christian J." userId="9787ad63-fb65-4f4d-a9bf-1fb080f1b3ba" providerId="ADAL" clId="{2769710A-E5A8-43F7-8403-816D8775DC62}" dt="2026-09-04T17:14:45.579" v="9650" actId="14100"/>
          <ac:spMkLst>
            <pc:docMk/>
            <pc:sldMk cId="209857687" sldId="261"/>
            <ac:spMk id="2" creationId="{8A40FB28-C679-1883-DB96-11BB9E4F36B8}"/>
          </ac:spMkLst>
        </pc:spChg>
        <pc:spChg chg="add mod">
          <ac:chgData name="Isidoro, Christian J." userId="9787ad63-fb65-4f4d-a9bf-1fb080f1b3ba" providerId="ADAL" clId="{2769710A-E5A8-43F7-8403-816D8775DC62}" dt="2026-09-02T18:25:36.515" v="27"/>
          <ac:spMkLst>
            <pc:docMk/>
            <pc:sldMk cId="209857687" sldId="261"/>
            <ac:spMk id="4" creationId="{DE799C63-6E98-B3C0-0EE9-7B56E201B533}"/>
          </ac:spMkLst>
        </pc:spChg>
        <pc:spChg chg="mod">
          <ac:chgData name="Isidoro, Christian J." userId="9787ad63-fb65-4f4d-a9bf-1fb080f1b3ba" providerId="ADAL" clId="{2769710A-E5A8-43F7-8403-816D8775DC62}" dt="2026-09-02T18:28:06.807" v="30"/>
          <ac:spMkLst>
            <pc:docMk/>
            <pc:sldMk cId="209857687" sldId="261"/>
            <ac:spMk id="6" creationId="{96EE1D6C-0A99-1DED-9677-0B76675272DD}"/>
          </ac:spMkLst>
        </pc:spChg>
        <pc:spChg chg="add mod">
          <ac:chgData name="Isidoro, Christian J." userId="9787ad63-fb65-4f4d-a9bf-1fb080f1b3ba" providerId="ADAL" clId="{2769710A-E5A8-43F7-8403-816D8775DC62}" dt="2026-09-02T18:35:25.791" v="31"/>
          <ac:spMkLst>
            <pc:docMk/>
            <pc:sldMk cId="209857687" sldId="261"/>
            <ac:spMk id="7" creationId="{910A95D6-A30B-93C1-D90C-F8811D2CDEB0}"/>
          </ac:spMkLst>
        </pc:spChg>
        <pc:spChg chg="mod">
          <ac:chgData name="Isidoro, Christian J." userId="9787ad63-fb65-4f4d-a9bf-1fb080f1b3ba" providerId="ADAL" clId="{2769710A-E5A8-43F7-8403-816D8775DC62}" dt="2026-09-03T17:08:43.386" v="4886" actId="6549"/>
          <ac:spMkLst>
            <pc:docMk/>
            <pc:sldMk cId="209857687" sldId="261"/>
            <ac:spMk id="11" creationId="{3AF998D4-B7CA-1B3A-1F66-F06AC6CFC35F}"/>
          </ac:spMkLst>
        </pc:spChg>
        <pc:spChg chg="add mod">
          <ac:chgData name="Isidoro, Christian J." userId="9787ad63-fb65-4f4d-a9bf-1fb080f1b3ba" providerId="ADAL" clId="{2769710A-E5A8-43F7-8403-816D8775DC62}" dt="2026-09-02T19:06:24.144" v="37"/>
          <ac:spMkLst>
            <pc:docMk/>
            <pc:sldMk cId="209857687" sldId="261"/>
            <ac:spMk id="16" creationId="{EF93EA37-ADA4-C4DB-3BF6-B2AFAE605429}"/>
          </ac:spMkLst>
        </pc:spChg>
        <pc:spChg chg="add mod">
          <ac:chgData name="Isidoro, Christian J." userId="9787ad63-fb65-4f4d-a9bf-1fb080f1b3ba" providerId="ADAL" clId="{2769710A-E5A8-43F7-8403-816D8775DC62}" dt="2026-09-02T19:14:54.123" v="40" actId="767"/>
          <ac:spMkLst>
            <pc:docMk/>
            <pc:sldMk cId="209857687" sldId="261"/>
            <ac:spMk id="18" creationId="{3763964C-6145-2A1E-81C0-0CBFE6054A31}"/>
          </ac:spMkLst>
        </pc:spChg>
      </pc:sldChg>
      <pc:sldChg chg="addSp modSp ord addAnim delAnim modAnim">
        <pc:chgData name="Isidoro, Christian J." userId="9787ad63-fb65-4f4d-a9bf-1fb080f1b3ba" providerId="ADAL" clId="{2769710A-E5A8-43F7-8403-816D8775DC62}" dt="2026-09-03T17:09:10.375" v="4887" actId="207"/>
        <pc:sldMkLst>
          <pc:docMk/>
          <pc:sldMk cId="17495404" sldId="262"/>
        </pc:sldMkLst>
        <pc:spChg chg="add mod">
          <ac:chgData name="Isidoro, Christian J." userId="9787ad63-fb65-4f4d-a9bf-1fb080f1b3ba" providerId="ADAL" clId="{2769710A-E5A8-43F7-8403-816D8775DC62}" dt="2026-09-02T19:04:16.121" v="34"/>
          <ac:spMkLst>
            <pc:docMk/>
            <pc:sldMk cId="17495404" sldId="262"/>
            <ac:spMk id="10" creationId="{10970818-7A2C-5870-FCA8-4972A3FBF63B}"/>
          </ac:spMkLst>
        </pc:spChg>
        <pc:spChg chg="add mod">
          <ac:chgData name="Isidoro, Christian J." userId="9787ad63-fb65-4f4d-a9bf-1fb080f1b3ba" providerId="ADAL" clId="{2769710A-E5A8-43F7-8403-816D8775DC62}" dt="2026-09-02T19:07:38.619" v="39"/>
          <ac:spMkLst>
            <pc:docMk/>
            <pc:sldMk cId="17495404" sldId="262"/>
            <ac:spMk id="13" creationId="{8DD1F8CA-9FA0-70AB-E4B2-DA011354D85C}"/>
          </ac:spMkLst>
        </pc:spChg>
        <pc:spChg chg="add mod">
          <ac:chgData name="Isidoro, Christian J." userId="9787ad63-fb65-4f4d-a9bf-1fb080f1b3ba" providerId="ADAL" clId="{2769710A-E5A8-43F7-8403-816D8775DC62}" dt="2026-09-02T20:11:07.809" v="45"/>
          <ac:spMkLst>
            <pc:docMk/>
            <pc:sldMk cId="17495404" sldId="262"/>
            <ac:spMk id="16" creationId="{24611194-A40B-6676-CA1F-56D08FFBB5E0}"/>
          </ac:spMkLst>
        </pc:spChg>
        <pc:spChg chg="add mod">
          <ac:chgData name="Isidoro, Christian J." userId="9787ad63-fb65-4f4d-a9bf-1fb080f1b3ba" providerId="ADAL" clId="{2769710A-E5A8-43F7-8403-816D8775DC62}" dt="2026-09-02T20:13:05.384" v="87" actId="313"/>
          <ac:spMkLst>
            <pc:docMk/>
            <pc:sldMk cId="17495404" sldId="262"/>
            <ac:spMk id="21" creationId="{3148A19D-ABEB-888C-E08F-6C7EDB59E991}"/>
          </ac:spMkLst>
        </pc:spChg>
        <pc:spChg chg="add mod">
          <ac:chgData name="Isidoro, Christian J." userId="9787ad63-fb65-4f4d-a9bf-1fb080f1b3ba" providerId="ADAL" clId="{2769710A-E5A8-43F7-8403-816D8775DC62}" dt="2026-09-03T17:09:10.375" v="4887" actId="207"/>
          <ac:spMkLst>
            <pc:docMk/>
            <pc:sldMk cId="17495404" sldId="262"/>
            <ac:spMk id="22" creationId="{68FDB655-619E-E898-C8E2-510585526B97}"/>
          </ac:spMkLst>
        </pc:spChg>
        <pc:cxnChg chg="add mod">
          <ac:chgData name="Isidoro, Christian J." userId="9787ad63-fb65-4f4d-a9bf-1fb080f1b3ba" providerId="ADAL" clId="{2769710A-E5A8-43F7-8403-816D8775DC62}" dt="2026-09-02T20:11:47.572" v="46"/>
          <ac:cxnSpMkLst>
            <pc:docMk/>
            <pc:sldMk cId="17495404" sldId="262"/>
            <ac:cxnSpMk id="17" creationId="{394A97A3-EFF6-8CE2-D791-DBDCFAE292F0}"/>
          </ac:cxnSpMkLst>
        </pc:cxnChg>
      </pc:sldChg>
      <pc:sldChg chg="addSp modSp mod modAnim modNotesTx">
        <pc:chgData name="Isidoro, Christian J." userId="9787ad63-fb65-4f4d-a9bf-1fb080f1b3ba" providerId="ADAL" clId="{2769710A-E5A8-43F7-8403-816D8775DC62}" dt="2026-09-08T02:32:20.357" v="17155" actId="1076"/>
        <pc:sldMkLst>
          <pc:docMk/>
          <pc:sldMk cId="872256519" sldId="264"/>
        </pc:sldMkLst>
        <pc:spChg chg="add mod">
          <ac:chgData name="Isidoro, Christian J." userId="9787ad63-fb65-4f4d-a9bf-1fb080f1b3ba" providerId="ADAL" clId="{2769710A-E5A8-43F7-8403-816D8775DC62}" dt="2026-09-08T02:32:20.357" v="17155" actId="1076"/>
          <ac:spMkLst>
            <pc:docMk/>
            <pc:sldMk cId="872256519" sldId="264"/>
            <ac:spMk id="3" creationId="{1642FCA7-85E6-B864-F785-4EC49887B97B}"/>
          </ac:spMkLst>
        </pc:spChg>
        <pc:spChg chg="mod">
          <ac:chgData name="Isidoro, Christian J." userId="9787ad63-fb65-4f4d-a9bf-1fb080f1b3ba" providerId="ADAL" clId="{2769710A-E5A8-43F7-8403-816D8775DC62}" dt="2026-09-03T18:36:35.994" v="6590" actId="2711"/>
          <ac:spMkLst>
            <pc:docMk/>
            <pc:sldMk cId="872256519" sldId="264"/>
            <ac:spMk id="4" creationId="{139F7AC4-8257-0FAE-8226-7118EDA84FD1}"/>
          </ac:spMkLst>
        </pc:spChg>
        <pc:spChg chg="mod">
          <ac:chgData name="Isidoro, Christian J." userId="9787ad63-fb65-4f4d-a9bf-1fb080f1b3ba" providerId="ADAL" clId="{2769710A-E5A8-43F7-8403-816D8775DC62}" dt="2026-09-07T17:40:42.950" v="10672" actId="20577"/>
          <ac:spMkLst>
            <pc:docMk/>
            <pc:sldMk cId="872256519" sldId="264"/>
            <ac:spMk id="5" creationId="{CFFD9DED-7291-9ADA-1335-655DA6FA7430}"/>
          </ac:spMkLst>
        </pc:spChg>
        <pc:spChg chg="mod">
          <ac:chgData name="Isidoro, Christian J." userId="9787ad63-fb65-4f4d-a9bf-1fb080f1b3ba" providerId="ADAL" clId="{2769710A-E5A8-43F7-8403-816D8775DC62}" dt="2026-09-02T22:02:23.675" v="123"/>
          <ac:spMkLst>
            <pc:docMk/>
            <pc:sldMk cId="872256519" sldId="264"/>
            <ac:spMk id="7" creationId="{FD8B2EC5-6B23-AE95-E3CB-CEA9CB8E8942}"/>
          </ac:spMkLst>
        </pc:spChg>
        <pc:spChg chg="mod">
          <ac:chgData name="Isidoro, Christian J." userId="9787ad63-fb65-4f4d-a9bf-1fb080f1b3ba" providerId="ADAL" clId="{2769710A-E5A8-43F7-8403-816D8775DC62}" dt="2026-09-07T17:40:51.322" v="10673" actId="1076"/>
          <ac:spMkLst>
            <pc:docMk/>
            <pc:sldMk cId="872256519" sldId="264"/>
            <ac:spMk id="11" creationId="{63A22E9D-F224-36C1-F09C-82472C5D6321}"/>
          </ac:spMkLst>
        </pc:spChg>
      </pc:sldChg>
      <pc:sldChg chg="addSp delSp modSp mod addAnim delAnim modAnim modNotesTx">
        <pc:chgData name="Isidoro, Christian J." userId="9787ad63-fb65-4f4d-a9bf-1fb080f1b3ba" providerId="ADAL" clId="{2769710A-E5A8-43F7-8403-816D8775DC62}" dt="2026-09-08T02:30:01.508" v="17154" actId="1076"/>
        <pc:sldMkLst>
          <pc:docMk/>
          <pc:sldMk cId="849356556" sldId="265"/>
        </pc:sldMkLst>
        <pc:spChg chg="add mod ord">
          <ac:chgData name="Isidoro, Christian J." userId="9787ad63-fb65-4f4d-a9bf-1fb080f1b3ba" providerId="ADAL" clId="{2769710A-E5A8-43F7-8403-816D8775DC62}" dt="2026-09-04T16:45:08.380" v="9601" actId="171"/>
          <ac:spMkLst>
            <pc:docMk/>
            <pc:sldMk cId="849356556" sldId="265"/>
            <ac:spMk id="3" creationId="{A90331E4-A93E-2B9C-F9D2-3C3F1BA2E7EC}"/>
          </ac:spMkLst>
        </pc:spChg>
        <pc:spChg chg="mod">
          <ac:chgData name="Isidoro, Christian J." userId="9787ad63-fb65-4f4d-a9bf-1fb080f1b3ba" providerId="ADAL" clId="{2769710A-E5A8-43F7-8403-816D8775DC62}" dt="2026-09-03T18:36:56.976" v="6593" actId="2711"/>
          <ac:spMkLst>
            <pc:docMk/>
            <pc:sldMk cId="849356556" sldId="265"/>
            <ac:spMk id="4" creationId="{6B4115EF-D978-4D2D-8DB5-46B2D1C55FE4}"/>
          </ac:spMkLst>
        </pc:spChg>
        <pc:spChg chg="mod">
          <ac:chgData name="Isidoro, Christian J." userId="9787ad63-fb65-4f4d-a9bf-1fb080f1b3ba" providerId="ADAL" clId="{2769710A-E5A8-43F7-8403-816D8775DC62}" dt="2026-09-03T18:37:02.468" v="6594" actId="2711"/>
          <ac:spMkLst>
            <pc:docMk/>
            <pc:sldMk cId="849356556" sldId="265"/>
            <ac:spMk id="5" creationId="{D3C7D708-C7DF-8606-128D-4D29425FA20A}"/>
          </ac:spMkLst>
        </pc:spChg>
        <pc:spChg chg="mod">
          <ac:chgData name="Isidoro, Christian J." userId="9787ad63-fb65-4f4d-a9bf-1fb080f1b3ba" providerId="ADAL" clId="{2769710A-E5A8-43F7-8403-816D8775DC62}" dt="2026-09-03T14:27:11.997" v="1889" actId="6549"/>
          <ac:spMkLst>
            <pc:docMk/>
            <pc:sldMk cId="849356556" sldId="265"/>
            <ac:spMk id="7" creationId="{D5612810-DDA3-2320-5713-53C1BF19687B}"/>
          </ac:spMkLst>
        </pc:spChg>
        <pc:spChg chg="add del mod">
          <ac:chgData name="Isidoro, Christian J." userId="9787ad63-fb65-4f4d-a9bf-1fb080f1b3ba" providerId="ADAL" clId="{2769710A-E5A8-43F7-8403-816D8775DC62}" dt="2026-09-04T16:43:52.024" v="9587" actId="1076"/>
          <ac:spMkLst>
            <pc:docMk/>
            <pc:sldMk cId="849356556" sldId="265"/>
            <ac:spMk id="8" creationId="{76D85BA0-7699-C1E5-71FE-7C68CC66F416}"/>
          </ac:spMkLst>
        </pc:spChg>
        <pc:spChg chg="add mod">
          <ac:chgData name="Isidoro, Christian J." userId="9787ad63-fb65-4f4d-a9bf-1fb080f1b3ba" providerId="ADAL" clId="{2769710A-E5A8-43F7-8403-816D8775DC62}" dt="2026-09-03T14:30:46.189" v="1905" actId="1076"/>
          <ac:spMkLst>
            <pc:docMk/>
            <pc:sldMk cId="849356556" sldId="265"/>
            <ac:spMk id="10" creationId="{6EAC6050-8B0E-D6DA-5A73-8DB5A40383E1}"/>
          </ac:spMkLst>
        </pc:spChg>
        <pc:spChg chg="add mod ord">
          <ac:chgData name="Isidoro, Christian J." userId="9787ad63-fb65-4f4d-a9bf-1fb080f1b3ba" providerId="ADAL" clId="{2769710A-E5A8-43F7-8403-816D8775DC62}" dt="2026-09-03T14:34:30.308" v="1915" actId="166"/>
          <ac:spMkLst>
            <pc:docMk/>
            <pc:sldMk cId="849356556" sldId="265"/>
            <ac:spMk id="11" creationId="{99BA86A2-7EE6-DDA6-5EC1-6F0ED5AA1B4B}"/>
          </ac:spMkLst>
        </pc:spChg>
        <pc:spChg chg="add mod ord">
          <ac:chgData name="Isidoro, Christian J." userId="9787ad63-fb65-4f4d-a9bf-1fb080f1b3ba" providerId="ADAL" clId="{2769710A-E5A8-43F7-8403-816D8775DC62}" dt="2026-09-08T02:30:01.508" v="17154" actId="1076"/>
          <ac:spMkLst>
            <pc:docMk/>
            <pc:sldMk cId="849356556" sldId="265"/>
            <ac:spMk id="14" creationId="{BCEC6BEA-B51A-0BB6-A78D-71A450EDE44E}"/>
          </ac:spMkLst>
        </pc:spChg>
        <pc:spChg chg="add mod">
          <ac:chgData name="Isidoro, Christian J." userId="9787ad63-fb65-4f4d-a9bf-1fb080f1b3ba" providerId="ADAL" clId="{2769710A-E5A8-43F7-8403-816D8775DC62}" dt="2026-09-03T14:29:31.672" v="1894" actId="1076"/>
          <ac:spMkLst>
            <pc:docMk/>
            <pc:sldMk cId="849356556" sldId="265"/>
            <ac:spMk id="16" creationId="{576BE58B-51A8-7002-028F-DCA214407B9E}"/>
          </ac:spMkLst>
        </pc:spChg>
        <pc:spChg chg="add mod">
          <ac:chgData name="Isidoro, Christian J." userId="9787ad63-fb65-4f4d-a9bf-1fb080f1b3ba" providerId="ADAL" clId="{2769710A-E5A8-43F7-8403-816D8775DC62}" dt="2026-09-03T14:29:39.269" v="1896" actId="1076"/>
          <ac:spMkLst>
            <pc:docMk/>
            <pc:sldMk cId="849356556" sldId="265"/>
            <ac:spMk id="17" creationId="{E9927E82-4856-C2D5-08BC-87BF452ABAAB}"/>
          </ac:spMkLst>
        </pc:spChg>
        <pc:spChg chg="add mod">
          <ac:chgData name="Isidoro, Christian J." userId="9787ad63-fb65-4f4d-a9bf-1fb080f1b3ba" providerId="ADAL" clId="{2769710A-E5A8-43F7-8403-816D8775DC62}" dt="2026-09-03T14:29:47.059" v="1898" actId="1076"/>
          <ac:spMkLst>
            <pc:docMk/>
            <pc:sldMk cId="849356556" sldId="265"/>
            <ac:spMk id="18" creationId="{7FB1FC15-7D66-9370-28AA-1AFAF3A35188}"/>
          </ac:spMkLst>
        </pc:spChg>
        <pc:spChg chg="add mod ord">
          <ac:chgData name="Isidoro, Christian J." userId="9787ad63-fb65-4f4d-a9bf-1fb080f1b3ba" providerId="ADAL" clId="{2769710A-E5A8-43F7-8403-816D8775DC62}" dt="2026-09-03T14:34:09.547" v="1913" actId="171"/>
          <ac:spMkLst>
            <pc:docMk/>
            <pc:sldMk cId="849356556" sldId="265"/>
            <ac:spMk id="19" creationId="{830B73AD-7FE9-FA60-80A4-24E5064BD63B}"/>
          </ac:spMkLst>
        </pc:spChg>
        <pc:spChg chg="add mod ord">
          <ac:chgData name="Isidoro, Christian J." userId="9787ad63-fb65-4f4d-a9bf-1fb080f1b3ba" providerId="ADAL" clId="{2769710A-E5A8-43F7-8403-816D8775DC62}" dt="2026-09-03T14:31:03.329" v="1906" actId="167"/>
          <ac:spMkLst>
            <pc:docMk/>
            <pc:sldMk cId="849356556" sldId="265"/>
            <ac:spMk id="23" creationId="{0B090BBA-D400-CB0E-CF27-A856BE051B04}"/>
          </ac:spMkLst>
        </pc:spChg>
        <pc:picChg chg="add mod ord">
          <ac:chgData name="Isidoro, Christian J." userId="9787ad63-fb65-4f4d-a9bf-1fb080f1b3ba" providerId="ADAL" clId="{2769710A-E5A8-43F7-8403-816D8775DC62}" dt="2026-09-04T16:44:04.362" v="9591" actId="1076"/>
          <ac:picMkLst>
            <pc:docMk/>
            <pc:sldMk cId="849356556" sldId="265"/>
            <ac:picMk id="6" creationId="{4EBC9830-31C5-8366-45D3-545D8A2661CC}"/>
          </ac:picMkLst>
        </pc:picChg>
        <pc:cxnChg chg="add mod ord">
          <ac:chgData name="Isidoro, Christian J." userId="9787ad63-fb65-4f4d-a9bf-1fb080f1b3ba" providerId="ADAL" clId="{2769710A-E5A8-43F7-8403-816D8775DC62}" dt="2026-09-03T14:34:35.139" v="1916" actId="166"/>
          <ac:cxnSpMkLst>
            <pc:docMk/>
            <pc:sldMk cId="849356556" sldId="265"/>
            <ac:cxnSpMk id="12" creationId="{A435CF2F-1480-3768-95A0-576FFE1047CB}"/>
          </ac:cxnSpMkLst>
        </pc:cxnChg>
        <pc:cxnChg chg="add mod">
          <ac:chgData name="Isidoro, Christian J." userId="9787ad63-fb65-4f4d-a9bf-1fb080f1b3ba" providerId="ADAL" clId="{2769710A-E5A8-43F7-8403-816D8775DC62}" dt="2026-09-03T14:28:34.660" v="1890" actId="1076"/>
          <ac:cxnSpMkLst>
            <pc:docMk/>
            <pc:sldMk cId="849356556" sldId="265"/>
            <ac:cxnSpMk id="20" creationId="{524C612E-220B-9AC2-854A-F950403168BB}"/>
          </ac:cxnSpMkLst>
        </pc:cxnChg>
      </pc:sldChg>
      <pc:sldChg chg="addSp delSp modSp mod addAnim delAnim modAnim">
        <pc:chgData name="Isidoro, Christian J." userId="9787ad63-fb65-4f4d-a9bf-1fb080f1b3ba" providerId="ADAL" clId="{2769710A-E5A8-43F7-8403-816D8775DC62}" dt="2026-09-05T14:45:38.718" v="10425" actId="114"/>
        <pc:sldMkLst>
          <pc:docMk/>
          <pc:sldMk cId="3483769490" sldId="266"/>
        </pc:sldMkLst>
        <pc:spChg chg="mod">
          <ac:chgData name="Isidoro, Christian J." userId="9787ad63-fb65-4f4d-a9bf-1fb080f1b3ba" providerId="ADAL" clId="{2769710A-E5A8-43F7-8403-816D8775DC62}" dt="2026-09-03T15:54:31.351" v="3687" actId="20577"/>
          <ac:spMkLst>
            <pc:docMk/>
            <pc:sldMk cId="3483769490" sldId="266"/>
            <ac:spMk id="2" creationId="{51043E22-585A-E267-6A94-CC5F16A24929}"/>
          </ac:spMkLst>
        </pc:spChg>
        <pc:spChg chg="mod">
          <ac:chgData name="Isidoro, Christian J." userId="9787ad63-fb65-4f4d-a9bf-1fb080f1b3ba" providerId="ADAL" clId="{2769710A-E5A8-43F7-8403-816D8775DC62}" dt="2026-09-03T17:20:34.686" v="6013"/>
          <ac:spMkLst>
            <pc:docMk/>
            <pc:sldMk cId="3483769490" sldId="266"/>
            <ac:spMk id="4" creationId="{4D406591-5383-8757-058A-6F39349A169D}"/>
          </ac:spMkLst>
        </pc:spChg>
        <pc:spChg chg="add mod">
          <ac:chgData name="Isidoro, Christian J." userId="9787ad63-fb65-4f4d-a9bf-1fb080f1b3ba" providerId="ADAL" clId="{2769710A-E5A8-43F7-8403-816D8775DC62}" dt="2026-09-05T14:45:38.718" v="10425" actId="114"/>
          <ac:spMkLst>
            <pc:docMk/>
            <pc:sldMk cId="3483769490" sldId="266"/>
            <ac:spMk id="9" creationId="{5C945F09-8422-0D00-443A-9E667ECF72C3}"/>
          </ac:spMkLst>
        </pc:spChg>
        <pc:spChg chg="add mod">
          <ac:chgData name="Isidoro, Christian J." userId="9787ad63-fb65-4f4d-a9bf-1fb080f1b3ba" providerId="ADAL" clId="{2769710A-E5A8-43F7-8403-816D8775DC62}" dt="2026-09-03T18:27:35.321" v="6272" actId="6549"/>
          <ac:spMkLst>
            <pc:docMk/>
            <pc:sldMk cId="3483769490" sldId="266"/>
            <ac:spMk id="10" creationId="{2DBB7AD9-4993-E45E-6C62-70ED2B3D1EE7}"/>
          </ac:spMkLst>
        </pc:spChg>
        <pc:spChg chg="add mod">
          <ac:chgData name="Isidoro, Christian J." userId="9787ad63-fb65-4f4d-a9bf-1fb080f1b3ba" providerId="ADAL" clId="{2769710A-E5A8-43F7-8403-816D8775DC62}" dt="2026-09-03T17:19:48.516" v="6007" actId="207"/>
          <ac:spMkLst>
            <pc:docMk/>
            <pc:sldMk cId="3483769490" sldId="266"/>
            <ac:spMk id="12" creationId="{C23DE88B-E47A-250B-D6CF-6B4CAF84200E}"/>
          </ac:spMkLst>
        </pc:spChg>
        <pc:spChg chg="add mod">
          <ac:chgData name="Isidoro, Christian J." userId="9787ad63-fb65-4f4d-a9bf-1fb080f1b3ba" providerId="ADAL" clId="{2769710A-E5A8-43F7-8403-816D8775DC62}" dt="2026-09-03T18:26:14.319" v="6267" actId="1076"/>
          <ac:spMkLst>
            <pc:docMk/>
            <pc:sldMk cId="3483769490" sldId="266"/>
            <ac:spMk id="16" creationId="{0AC4348E-8754-C493-0D0D-6BA7E529906E}"/>
          </ac:spMkLst>
        </pc:spChg>
        <pc:spChg chg="add mod">
          <ac:chgData name="Isidoro, Christian J." userId="9787ad63-fb65-4f4d-a9bf-1fb080f1b3ba" providerId="ADAL" clId="{2769710A-E5A8-43F7-8403-816D8775DC62}" dt="2026-09-03T19:42:17.070" v="8042" actId="1076"/>
          <ac:spMkLst>
            <pc:docMk/>
            <pc:sldMk cId="3483769490" sldId="266"/>
            <ac:spMk id="18" creationId="{1225E522-9560-4296-5CB9-58A439C49654}"/>
          </ac:spMkLst>
        </pc:spChg>
        <pc:spChg chg="add mod">
          <ac:chgData name="Isidoro, Christian J." userId="9787ad63-fb65-4f4d-a9bf-1fb080f1b3ba" providerId="ADAL" clId="{2769710A-E5A8-43F7-8403-816D8775DC62}" dt="2026-09-03T19:42:25.901" v="8043" actId="207"/>
          <ac:spMkLst>
            <pc:docMk/>
            <pc:sldMk cId="3483769490" sldId="266"/>
            <ac:spMk id="20" creationId="{00A85DDB-5B63-C9E5-4096-4A207042A8DC}"/>
          </ac:spMkLst>
        </pc:spChg>
        <pc:spChg chg="add mod">
          <ac:chgData name="Isidoro, Christian J." userId="9787ad63-fb65-4f4d-a9bf-1fb080f1b3ba" providerId="ADAL" clId="{2769710A-E5A8-43F7-8403-816D8775DC62}" dt="2026-09-03T18:19:01.344" v="6242" actId="14100"/>
          <ac:spMkLst>
            <pc:docMk/>
            <pc:sldMk cId="3483769490" sldId="266"/>
            <ac:spMk id="22" creationId="{7B39A327-1907-B571-1F39-CA1AFCCF5E5A}"/>
          </ac:spMkLst>
        </pc:spChg>
      </pc:sldChg>
      <pc:sldChg chg="addSp delSp modSp mod addAnim delAnim modAnim">
        <pc:chgData name="Isidoro, Christian J." userId="9787ad63-fb65-4f4d-a9bf-1fb080f1b3ba" providerId="ADAL" clId="{2769710A-E5A8-43F7-8403-816D8775DC62}" dt="2026-09-04T16:50:45.064" v="9640" actId="692"/>
        <pc:sldMkLst>
          <pc:docMk/>
          <pc:sldMk cId="2938010717" sldId="267"/>
        </pc:sldMkLst>
        <pc:spChg chg="mod">
          <ac:chgData name="Isidoro, Christian J." userId="9787ad63-fb65-4f4d-a9bf-1fb080f1b3ba" providerId="ADAL" clId="{2769710A-E5A8-43F7-8403-816D8775DC62}" dt="2026-09-03T18:30:07.174" v="6315" actId="20577"/>
          <ac:spMkLst>
            <pc:docMk/>
            <pc:sldMk cId="2938010717" sldId="267"/>
            <ac:spMk id="2" creationId="{0906C07F-E98C-DDA4-EE50-575E702E9CDE}"/>
          </ac:spMkLst>
        </pc:spChg>
        <pc:spChg chg="add mod ord">
          <ac:chgData name="Isidoro, Christian J." userId="9787ad63-fb65-4f4d-a9bf-1fb080f1b3ba" providerId="ADAL" clId="{2769710A-E5A8-43F7-8403-816D8775DC62}" dt="2026-09-04T16:50:45.064" v="9640" actId="692"/>
          <ac:spMkLst>
            <pc:docMk/>
            <pc:sldMk cId="2938010717" sldId="267"/>
            <ac:spMk id="3" creationId="{92436608-4E17-0D11-EEEE-6692DC047FB0}"/>
          </ac:spMkLst>
        </pc:spChg>
        <pc:spChg chg="mod">
          <ac:chgData name="Isidoro, Christian J." userId="9787ad63-fb65-4f4d-a9bf-1fb080f1b3ba" providerId="ADAL" clId="{2769710A-E5A8-43F7-8403-816D8775DC62}" dt="2026-09-03T18:34:16.849" v="6578" actId="1076"/>
          <ac:spMkLst>
            <pc:docMk/>
            <pc:sldMk cId="2938010717" sldId="267"/>
            <ac:spMk id="4" creationId="{C7AB4FCB-874C-6B27-1EF6-58C8EA686A5F}"/>
          </ac:spMkLst>
        </pc:spChg>
        <pc:picChg chg="add mod">
          <ac:chgData name="Isidoro, Christian J." userId="9787ad63-fb65-4f4d-a9bf-1fb080f1b3ba" providerId="ADAL" clId="{2769710A-E5A8-43F7-8403-816D8775DC62}" dt="2026-09-03T18:34:13.647" v="6577" actId="1076"/>
          <ac:picMkLst>
            <pc:docMk/>
            <pc:sldMk cId="2938010717" sldId="267"/>
            <ac:picMk id="8" creationId="{FCEA1D64-2620-E8AD-B7C9-040E2A7C6487}"/>
          </ac:picMkLst>
        </pc:picChg>
        <pc:picChg chg="add mod">
          <ac:chgData name="Isidoro, Christian J." userId="9787ad63-fb65-4f4d-a9bf-1fb080f1b3ba" providerId="ADAL" clId="{2769710A-E5A8-43F7-8403-816D8775DC62}" dt="2026-09-03T19:42:40.307" v="8046" actId="1076"/>
          <ac:picMkLst>
            <pc:docMk/>
            <pc:sldMk cId="2938010717" sldId="267"/>
            <ac:picMk id="10" creationId="{9AEF2561-1091-742F-A2B5-6F4BFD194902}"/>
          </ac:picMkLst>
        </pc:picChg>
      </pc:sldChg>
      <pc:sldChg chg="delSp modSp add mod delAnim">
        <pc:chgData name="Isidoro, Christian J." userId="9787ad63-fb65-4f4d-a9bf-1fb080f1b3ba" providerId="ADAL" clId="{2769710A-E5A8-43F7-8403-816D8775DC62}" dt="2026-09-08T03:07:16.213" v="17162" actId="20577"/>
        <pc:sldMkLst>
          <pc:docMk/>
          <pc:sldMk cId="3502327110" sldId="268"/>
        </pc:sldMkLst>
        <pc:spChg chg="mod">
          <ac:chgData name="Isidoro, Christian J." userId="9787ad63-fb65-4f4d-a9bf-1fb080f1b3ba" providerId="ADAL" clId="{2769710A-E5A8-43F7-8403-816D8775DC62}" dt="2026-09-03T18:46:18.761" v="6635" actId="20577"/>
          <ac:spMkLst>
            <pc:docMk/>
            <pc:sldMk cId="3502327110" sldId="268"/>
            <ac:spMk id="2" creationId="{D63331D9-8F92-4A0F-48D3-2DD4EA9164B8}"/>
          </ac:spMkLst>
        </pc:spChg>
        <pc:spChg chg="mod">
          <ac:chgData name="Isidoro, Christian J." userId="9787ad63-fb65-4f4d-a9bf-1fb080f1b3ba" providerId="ADAL" clId="{2769710A-E5A8-43F7-8403-816D8775DC62}" dt="2026-09-08T03:07:16.213" v="17162" actId="20577"/>
          <ac:spMkLst>
            <pc:docMk/>
            <pc:sldMk cId="3502327110" sldId="268"/>
            <ac:spMk id="4" creationId="{9009232D-92BA-505D-0205-0FC79CBA8937}"/>
          </ac:spMkLst>
        </pc:spChg>
      </pc:sldChg>
      <pc:sldChg chg="addSp delSp modSp add mod setBg modAnim">
        <pc:chgData name="Isidoro, Christian J." userId="9787ad63-fb65-4f4d-a9bf-1fb080f1b3ba" providerId="ADAL" clId="{2769710A-E5A8-43F7-8403-816D8775DC62}" dt="2026-09-03T19:44:58.415" v="8056"/>
        <pc:sldMkLst>
          <pc:docMk/>
          <pc:sldMk cId="3664361496" sldId="269"/>
        </pc:sldMkLst>
        <pc:spChg chg="mod">
          <ac:chgData name="Isidoro, Christian J." userId="9787ad63-fb65-4f4d-a9bf-1fb080f1b3ba" providerId="ADAL" clId="{2769710A-E5A8-43F7-8403-816D8775DC62}" dt="2026-09-03T19:21:56.296" v="7594" actId="26606"/>
          <ac:spMkLst>
            <pc:docMk/>
            <pc:sldMk cId="3664361496" sldId="269"/>
            <ac:spMk id="2" creationId="{3A6CD55B-8F42-6343-840B-65AB269466FC}"/>
          </ac:spMkLst>
        </pc:spChg>
        <pc:spChg chg="mod ord">
          <ac:chgData name="Isidoro, Christian J." userId="9787ad63-fb65-4f4d-a9bf-1fb080f1b3ba" providerId="ADAL" clId="{2769710A-E5A8-43F7-8403-816D8775DC62}" dt="2026-09-03T19:37:25.675" v="7769" actId="1076"/>
          <ac:spMkLst>
            <pc:docMk/>
            <pc:sldMk cId="3664361496" sldId="269"/>
            <ac:spMk id="4" creationId="{FCFDB1DA-271D-F68A-7B98-5C565DCA1505}"/>
          </ac:spMkLst>
        </pc:spChg>
        <pc:picChg chg="add mod ord">
          <ac:chgData name="Isidoro, Christian J." userId="9787ad63-fb65-4f4d-a9bf-1fb080f1b3ba" providerId="ADAL" clId="{2769710A-E5A8-43F7-8403-816D8775DC62}" dt="2026-09-03T19:21:56.296" v="7594" actId="26606"/>
          <ac:picMkLst>
            <pc:docMk/>
            <pc:sldMk cId="3664361496" sldId="269"/>
            <ac:picMk id="3" creationId="{92F48C55-294C-EE03-86F6-07373F6A5D5C}"/>
          </ac:picMkLst>
        </pc:picChg>
        <pc:picChg chg="add mod">
          <ac:chgData name="Isidoro, Christian J." userId="9787ad63-fb65-4f4d-a9bf-1fb080f1b3ba" providerId="ADAL" clId="{2769710A-E5A8-43F7-8403-816D8775DC62}" dt="2026-09-03T19:21:56.296" v="7594" actId="26606"/>
          <ac:picMkLst>
            <pc:docMk/>
            <pc:sldMk cId="3664361496" sldId="269"/>
            <ac:picMk id="5" creationId="{8E161B6B-368F-A5DA-D9C5-08824E61E89E}"/>
          </ac:picMkLst>
        </pc:picChg>
      </pc:sldChg>
      <pc:sldChg chg="addSp delSp modSp add mod ord addAnim delAnim modAnim">
        <pc:chgData name="Isidoro, Christian J." userId="9787ad63-fb65-4f4d-a9bf-1fb080f1b3ba" providerId="ADAL" clId="{2769710A-E5A8-43F7-8403-816D8775DC62}" dt="2026-09-03T20:09:49.369" v="8517"/>
        <pc:sldMkLst>
          <pc:docMk/>
          <pc:sldMk cId="2303947689" sldId="270"/>
        </pc:sldMkLst>
        <pc:spChg chg="mod">
          <ac:chgData name="Isidoro, Christian J." userId="9787ad63-fb65-4f4d-a9bf-1fb080f1b3ba" providerId="ADAL" clId="{2769710A-E5A8-43F7-8403-816D8775DC62}" dt="2026-09-03T19:50:38.471" v="8280" actId="20577"/>
          <ac:spMkLst>
            <pc:docMk/>
            <pc:sldMk cId="2303947689" sldId="270"/>
            <ac:spMk id="2" creationId="{8CE9EFFE-C6E7-C0F9-E142-E63A771E529B}"/>
          </ac:spMkLst>
        </pc:spChg>
        <pc:spChg chg="mod">
          <ac:chgData name="Isidoro, Christian J." userId="9787ad63-fb65-4f4d-a9bf-1fb080f1b3ba" providerId="ADAL" clId="{2769710A-E5A8-43F7-8403-816D8775DC62}" dt="2026-09-03T19:51:52.674" v="8326" actId="20577"/>
          <ac:spMkLst>
            <pc:docMk/>
            <pc:sldMk cId="2303947689" sldId="270"/>
            <ac:spMk id="4" creationId="{7AAC0478-9ADD-7038-1A72-8D9571CD4892}"/>
          </ac:spMkLst>
        </pc:spChg>
        <pc:picChg chg="add mod">
          <ac:chgData name="Isidoro, Christian J." userId="9787ad63-fb65-4f4d-a9bf-1fb080f1b3ba" providerId="ADAL" clId="{2769710A-E5A8-43F7-8403-816D8775DC62}" dt="2026-09-03T19:52:29.743" v="8331" actId="1076"/>
          <ac:picMkLst>
            <pc:docMk/>
            <pc:sldMk cId="2303947689" sldId="270"/>
            <ac:picMk id="7" creationId="{6FF28011-6368-FDCA-B48A-F9847CAB420D}"/>
          </ac:picMkLst>
        </pc:picChg>
        <pc:picChg chg="add mod ord">
          <ac:chgData name="Isidoro, Christian J." userId="9787ad63-fb65-4f4d-a9bf-1fb080f1b3ba" providerId="ADAL" clId="{2769710A-E5A8-43F7-8403-816D8775DC62}" dt="2026-09-03T20:03:47.744" v="8433" actId="170"/>
          <ac:picMkLst>
            <pc:docMk/>
            <pc:sldMk cId="2303947689" sldId="270"/>
            <ac:picMk id="19" creationId="{40E4BD08-272C-2356-2CE4-18FEEA994ACF}"/>
          </ac:picMkLst>
        </pc:picChg>
        <pc:cxnChg chg="add mod">
          <ac:chgData name="Isidoro, Christian J." userId="9787ad63-fb65-4f4d-a9bf-1fb080f1b3ba" providerId="ADAL" clId="{2769710A-E5A8-43F7-8403-816D8775DC62}" dt="2026-09-03T20:08:41.762" v="8502" actId="1076"/>
          <ac:cxnSpMkLst>
            <pc:docMk/>
            <pc:sldMk cId="2303947689" sldId="270"/>
            <ac:cxnSpMk id="14" creationId="{95560195-2370-1B96-E236-CC9A90360D31}"/>
          </ac:cxnSpMkLst>
        </pc:cxnChg>
        <pc:cxnChg chg="add mod">
          <ac:chgData name="Isidoro, Christian J." userId="9787ad63-fb65-4f4d-a9bf-1fb080f1b3ba" providerId="ADAL" clId="{2769710A-E5A8-43F7-8403-816D8775DC62}" dt="2026-09-03T20:08:43.870" v="8503" actId="1076"/>
          <ac:cxnSpMkLst>
            <pc:docMk/>
            <pc:sldMk cId="2303947689" sldId="270"/>
            <ac:cxnSpMk id="21" creationId="{BDA4B2C1-0769-BC41-B489-359354AAF3FB}"/>
          </ac:cxnSpMkLst>
        </pc:cxnChg>
        <pc:cxnChg chg="add mod">
          <ac:chgData name="Isidoro, Christian J." userId="9787ad63-fb65-4f4d-a9bf-1fb080f1b3ba" providerId="ADAL" clId="{2769710A-E5A8-43F7-8403-816D8775DC62}" dt="2026-09-03T20:08:46.340" v="8504" actId="1076"/>
          <ac:cxnSpMkLst>
            <pc:docMk/>
            <pc:sldMk cId="2303947689" sldId="270"/>
            <ac:cxnSpMk id="22" creationId="{FE037AFF-ED50-5A70-180B-E06B05554027}"/>
          </ac:cxnSpMkLst>
        </pc:cxnChg>
        <pc:cxnChg chg="add mod">
          <ac:chgData name="Isidoro, Christian J." userId="9787ad63-fb65-4f4d-a9bf-1fb080f1b3ba" providerId="ADAL" clId="{2769710A-E5A8-43F7-8403-816D8775DC62}" dt="2026-09-03T20:08:49.141" v="8505" actId="1076"/>
          <ac:cxnSpMkLst>
            <pc:docMk/>
            <pc:sldMk cId="2303947689" sldId="270"/>
            <ac:cxnSpMk id="23" creationId="{E5736A8F-1DE6-3E4A-9AD3-D773395251D3}"/>
          </ac:cxnSpMkLst>
        </pc:cxnChg>
        <pc:cxnChg chg="add mod">
          <ac:chgData name="Isidoro, Christian J." userId="9787ad63-fb65-4f4d-a9bf-1fb080f1b3ba" providerId="ADAL" clId="{2769710A-E5A8-43F7-8403-816D8775DC62}" dt="2026-09-03T20:08:57.441" v="8506" actId="1076"/>
          <ac:cxnSpMkLst>
            <pc:docMk/>
            <pc:sldMk cId="2303947689" sldId="270"/>
            <ac:cxnSpMk id="24" creationId="{5168D858-8222-4295-5368-883BDB186202}"/>
          </ac:cxnSpMkLst>
        </pc:cxnChg>
        <pc:cxnChg chg="add mod">
          <ac:chgData name="Isidoro, Christian J." userId="9787ad63-fb65-4f4d-a9bf-1fb080f1b3ba" providerId="ADAL" clId="{2769710A-E5A8-43F7-8403-816D8775DC62}" dt="2026-09-03T20:08:59.210" v="8507" actId="1076"/>
          <ac:cxnSpMkLst>
            <pc:docMk/>
            <pc:sldMk cId="2303947689" sldId="270"/>
            <ac:cxnSpMk id="25" creationId="{ED9AE719-B9AE-AC2E-A1DE-FA7A101079A0}"/>
          </ac:cxnSpMkLst>
        </pc:cxnChg>
        <pc:cxnChg chg="add mod">
          <ac:chgData name="Isidoro, Christian J." userId="9787ad63-fb65-4f4d-a9bf-1fb080f1b3ba" providerId="ADAL" clId="{2769710A-E5A8-43F7-8403-816D8775DC62}" dt="2026-09-03T20:09:01.401" v="8508" actId="1076"/>
          <ac:cxnSpMkLst>
            <pc:docMk/>
            <pc:sldMk cId="2303947689" sldId="270"/>
            <ac:cxnSpMk id="26" creationId="{BC53551D-59BC-E91E-632D-C22BDBB7CFED}"/>
          </ac:cxnSpMkLst>
        </pc:cxnChg>
        <pc:cxnChg chg="add mod">
          <ac:chgData name="Isidoro, Christian J." userId="9787ad63-fb65-4f4d-a9bf-1fb080f1b3ba" providerId="ADAL" clId="{2769710A-E5A8-43F7-8403-816D8775DC62}" dt="2026-09-03T20:09:05.492" v="8509" actId="1076"/>
          <ac:cxnSpMkLst>
            <pc:docMk/>
            <pc:sldMk cId="2303947689" sldId="270"/>
            <ac:cxnSpMk id="27" creationId="{698057D9-E9EC-0742-C4BE-76323C15883A}"/>
          </ac:cxnSpMkLst>
        </pc:cxnChg>
        <pc:cxnChg chg="add mod">
          <ac:chgData name="Isidoro, Christian J." userId="9787ad63-fb65-4f4d-a9bf-1fb080f1b3ba" providerId="ADAL" clId="{2769710A-E5A8-43F7-8403-816D8775DC62}" dt="2026-09-03T20:09:10.412" v="8510" actId="1076"/>
          <ac:cxnSpMkLst>
            <pc:docMk/>
            <pc:sldMk cId="2303947689" sldId="270"/>
            <ac:cxnSpMk id="28" creationId="{69A65697-6E67-AB53-2FAE-612984F1F02A}"/>
          </ac:cxnSpMkLst>
        </pc:cxnChg>
        <pc:cxnChg chg="add mod">
          <ac:chgData name="Isidoro, Christian J." userId="9787ad63-fb65-4f4d-a9bf-1fb080f1b3ba" providerId="ADAL" clId="{2769710A-E5A8-43F7-8403-816D8775DC62}" dt="2026-09-03T20:09:12.199" v="8511" actId="1076"/>
          <ac:cxnSpMkLst>
            <pc:docMk/>
            <pc:sldMk cId="2303947689" sldId="270"/>
            <ac:cxnSpMk id="29" creationId="{D4A4FB7B-7BA9-F36E-D83C-681667018B4A}"/>
          </ac:cxnSpMkLst>
        </pc:cxnChg>
        <pc:cxnChg chg="add mod">
          <ac:chgData name="Isidoro, Christian J." userId="9787ad63-fb65-4f4d-a9bf-1fb080f1b3ba" providerId="ADAL" clId="{2769710A-E5A8-43F7-8403-816D8775DC62}" dt="2026-09-03T20:09:13.840" v="8512" actId="1076"/>
          <ac:cxnSpMkLst>
            <pc:docMk/>
            <pc:sldMk cId="2303947689" sldId="270"/>
            <ac:cxnSpMk id="30" creationId="{BAF39B17-EA5D-673F-5DB5-52E827367E2B}"/>
          </ac:cxnSpMkLst>
        </pc:cxnChg>
      </pc:sldChg>
      <pc:sldChg chg="addSp modSp new mod modAnim">
        <pc:chgData name="Isidoro, Christian J." userId="9787ad63-fb65-4f4d-a9bf-1fb080f1b3ba" providerId="ADAL" clId="{2769710A-E5A8-43F7-8403-816D8775DC62}" dt="2026-09-08T03:25:20.854" v="17234" actId="114"/>
        <pc:sldMkLst>
          <pc:docMk/>
          <pc:sldMk cId="1641523249" sldId="271"/>
        </pc:sldMkLst>
        <pc:spChg chg="mod">
          <ac:chgData name="Isidoro, Christian J." userId="9787ad63-fb65-4f4d-a9bf-1fb080f1b3ba" providerId="ADAL" clId="{2769710A-E5A8-43F7-8403-816D8775DC62}" dt="2026-09-07T19:40:45.139" v="11876" actId="20577"/>
          <ac:spMkLst>
            <pc:docMk/>
            <pc:sldMk cId="1641523249" sldId="271"/>
            <ac:spMk id="2" creationId="{479D7383-2D64-0EDF-ECDA-84D951246B8B}"/>
          </ac:spMkLst>
        </pc:spChg>
        <pc:spChg chg="mod">
          <ac:chgData name="Isidoro, Christian J." userId="9787ad63-fb65-4f4d-a9bf-1fb080f1b3ba" providerId="ADAL" clId="{2769710A-E5A8-43F7-8403-816D8775DC62}" dt="2026-09-05T14:47:00.747" v="10463" actId="313"/>
          <ac:spMkLst>
            <pc:docMk/>
            <pc:sldMk cId="1641523249" sldId="271"/>
            <ac:spMk id="3" creationId="{32E174C7-0BA1-743F-DD42-634C7B1BF758}"/>
          </ac:spMkLst>
        </pc:spChg>
        <pc:spChg chg="add mod">
          <ac:chgData name="Isidoro, Christian J." userId="9787ad63-fb65-4f4d-a9bf-1fb080f1b3ba" providerId="ADAL" clId="{2769710A-E5A8-43F7-8403-816D8775DC62}" dt="2026-09-08T03:24:47.797" v="17165" actId="14100"/>
          <ac:spMkLst>
            <pc:docMk/>
            <pc:sldMk cId="1641523249" sldId="271"/>
            <ac:spMk id="4" creationId="{69842396-6E2F-75E0-577E-6FD77DB94E11}"/>
          </ac:spMkLst>
        </pc:spChg>
        <pc:spChg chg="add mod">
          <ac:chgData name="Isidoro, Christian J." userId="9787ad63-fb65-4f4d-a9bf-1fb080f1b3ba" providerId="ADAL" clId="{2769710A-E5A8-43F7-8403-816D8775DC62}" dt="2026-09-05T14:58:14.353" v="10464" actId="1076"/>
          <ac:spMkLst>
            <pc:docMk/>
            <pc:sldMk cId="1641523249" sldId="271"/>
            <ac:spMk id="5" creationId="{93E93222-FEA2-44D9-C93D-1C933182F7FB}"/>
          </ac:spMkLst>
        </pc:spChg>
        <pc:spChg chg="add mod">
          <ac:chgData name="Isidoro, Christian J." userId="9787ad63-fb65-4f4d-a9bf-1fb080f1b3ba" providerId="ADAL" clId="{2769710A-E5A8-43F7-8403-816D8775DC62}" dt="2026-09-08T03:25:20.854" v="17234" actId="114"/>
          <ac:spMkLst>
            <pc:docMk/>
            <pc:sldMk cId="1641523249" sldId="271"/>
            <ac:spMk id="7" creationId="{5DC4DD9D-14B2-9454-C008-53B3CD3582C0}"/>
          </ac:spMkLst>
        </pc:spChg>
        <pc:cxnChg chg="add mod">
          <ac:chgData name="Isidoro, Christian J." userId="9787ad63-fb65-4f4d-a9bf-1fb080f1b3ba" providerId="ADAL" clId="{2769710A-E5A8-43F7-8403-816D8775DC62}" dt="2026-09-08T03:24:55.311" v="17167" actId="14100"/>
          <ac:cxnSpMkLst>
            <pc:docMk/>
            <pc:sldMk cId="1641523249" sldId="271"/>
            <ac:cxnSpMk id="6" creationId="{255FEE3B-D852-A169-40F9-BC58CAC5B4AD}"/>
          </ac:cxnSpMkLst>
        </pc:cxnChg>
      </pc:sldChg>
      <pc:sldChg chg="addSp delSp modSp add mod delAnim modNotesTx">
        <pc:chgData name="Isidoro, Christian J." userId="9787ad63-fb65-4f4d-a9bf-1fb080f1b3ba" providerId="ADAL" clId="{2769710A-E5A8-43F7-8403-816D8775DC62}" dt="2026-09-08T03:27:30.063" v="17235" actId="113"/>
        <pc:sldMkLst>
          <pc:docMk/>
          <pc:sldMk cId="4017237386" sldId="272"/>
        </pc:sldMkLst>
        <pc:spChg chg="mod">
          <ac:chgData name="Isidoro, Christian J." userId="9787ad63-fb65-4f4d-a9bf-1fb080f1b3ba" providerId="ADAL" clId="{2769710A-E5A8-43F7-8403-816D8775DC62}" dt="2026-09-07T23:06:52.705" v="14790" actId="1076"/>
          <ac:spMkLst>
            <pc:docMk/>
            <pc:sldMk cId="4017237386" sldId="272"/>
            <ac:spMk id="2" creationId="{432AB033-854C-6F90-C38A-ADAAEF2EC67B}"/>
          </ac:spMkLst>
        </pc:spChg>
        <pc:graphicFrameChg chg="add mod modGraphic">
          <ac:chgData name="Isidoro, Christian J." userId="9787ad63-fb65-4f4d-a9bf-1fb080f1b3ba" providerId="ADAL" clId="{2769710A-E5A8-43F7-8403-816D8775DC62}" dt="2026-09-08T03:27:30.063" v="17235" actId="113"/>
          <ac:graphicFrameMkLst>
            <pc:docMk/>
            <pc:sldMk cId="4017237386" sldId="272"/>
            <ac:graphicFrameMk id="3" creationId="{E2B75AC3-A5B6-EB84-83A2-E65FDF6E903B}"/>
          </ac:graphicFrameMkLst>
        </pc:graphicFrameChg>
      </pc:sldChg>
      <pc:sldChg chg="addSp delSp modSp add mod modAnim modNotesTx">
        <pc:chgData name="Isidoro, Christian J." userId="9787ad63-fb65-4f4d-a9bf-1fb080f1b3ba" providerId="ADAL" clId="{2769710A-E5A8-43F7-8403-816D8775DC62}" dt="2026-09-08T02:06:28.638" v="17141" actId="20577"/>
        <pc:sldMkLst>
          <pc:docMk/>
          <pc:sldMk cId="3768999592" sldId="273"/>
        </pc:sldMkLst>
        <pc:spChg chg="add mod">
          <ac:chgData name="Isidoro, Christian J." userId="9787ad63-fb65-4f4d-a9bf-1fb080f1b3ba" providerId="ADAL" clId="{2769710A-E5A8-43F7-8403-816D8775DC62}" dt="2026-09-08T02:06:00.374" v="17101" actId="208"/>
          <ac:spMkLst>
            <pc:docMk/>
            <pc:sldMk cId="3768999592" sldId="273"/>
            <ac:spMk id="8" creationId="{13440EBA-1F79-CEA7-08D8-1325FD48F9C9}"/>
          </ac:spMkLst>
        </pc:spChg>
        <pc:graphicFrameChg chg="mod modGraphic">
          <ac:chgData name="Isidoro, Christian J." userId="9787ad63-fb65-4f4d-a9bf-1fb080f1b3ba" providerId="ADAL" clId="{2769710A-E5A8-43F7-8403-816D8775DC62}" dt="2026-09-08T01:02:19.888" v="16029" actId="20577"/>
          <ac:graphicFrameMkLst>
            <pc:docMk/>
            <pc:sldMk cId="3768999592" sldId="273"/>
            <ac:graphicFrameMk id="3" creationId="{5BC9331F-DABE-7C48-DA87-3A7132A9E304}"/>
          </ac:graphicFrameMkLst>
        </pc:graphicFrameChg>
        <pc:picChg chg="add del">
          <ac:chgData name="Isidoro, Christian J." userId="9787ad63-fb65-4f4d-a9bf-1fb080f1b3ba" providerId="ADAL" clId="{2769710A-E5A8-43F7-8403-816D8775DC62}" dt="2026-09-08T00:46:17.340" v="15911" actId="478"/>
          <ac:picMkLst>
            <pc:docMk/>
            <pc:sldMk cId="3768999592" sldId="273"/>
            <ac:picMk id="4" creationId="{55E91260-3899-7DA9-2249-07C3B52A2FB8}"/>
          </ac:picMkLst>
        </pc:picChg>
        <pc:picChg chg="add mod">
          <ac:chgData name="Isidoro, Christian J." userId="9787ad63-fb65-4f4d-a9bf-1fb080f1b3ba" providerId="ADAL" clId="{2769710A-E5A8-43F7-8403-816D8775DC62}" dt="2026-09-08T01:00:57.154" v="16028" actId="1076"/>
          <ac:picMkLst>
            <pc:docMk/>
            <pc:sldMk cId="3768999592" sldId="273"/>
            <ac:picMk id="6" creationId="{5BEA8A8E-DC0A-E10E-4849-311FAD27FCD4}"/>
          </ac:picMkLst>
        </pc:picChg>
        <pc:picChg chg="add mod">
          <ac:chgData name="Isidoro, Christian J." userId="9787ad63-fb65-4f4d-a9bf-1fb080f1b3ba" providerId="ADAL" clId="{2769710A-E5A8-43F7-8403-816D8775DC62}" dt="2026-09-08T01:00:53.857" v="16026" actId="1076"/>
          <ac:picMkLst>
            <pc:docMk/>
            <pc:sldMk cId="3768999592" sldId="273"/>
            <ac:picMk id="7" creationId="{48C5896E-F15A-6BC0-8C39-4D3C9BDB6CF7}"/>
          </ac:picMkLst>
        </pc:picChg>
      </pc:sldChg>
      <pc:sldChg chg="addSp delSp modSp add mod setBg modNotesTx">
        <pc:chgData name="Isidoro, Christian J." userId="9787ad63-fb65-4f4d-a9bf-1fb080f1b3ba" providerId="ADAL" clId="{2769710A-E5A8-43F7-8403-816D8775DC62}" dt="2026-09-08T03:33:27.329" v="17236" actId="26606"/>
        <pc:sldMkLst>
          <pc:docMk/>
          <pc:sldMk cId="806019170" sldId="274"/>
        </pc:sldMkLst>
        <pc:spChg chg="mod">
          <ac:chgData name="Isidoro, Christian J." userId="9787ad63-fb65-4f4d-a9bf-1fb080f1b3ba" providerId="ADAL" clId="{2769710A-E5A8-43F7-8403-816D8775DC62}" dt="2026-09-08T03:33:27.329" v="17236" actId="26606"/>
          <ac:spMkLst>
            <pc:docMk/>
            <pc:sldMk cId="806019170" sldId="274"/>
            <ac:spMk id="2" creationId="{D00A4C97-0237-AE86-FC0D-078B68295FFE}"/>
          </ac:spMkLst>
        </pc:spChg>
        <pc:spChg chg="add">
          <ac:chgData name="Isidoro, Christian J." userId="9787ad63-fb65-4f4d-a9bf-1fb080f1b3ba" providerId="ADAL" clId="{2769710A-E5A8-43F7-8403-816D8775DC62}" dt="2026-09-08T03:33:27.329" v="17236" actId="26606"/>
          <ac:spMkLst>
            <pc:docMk/>
            <pc:sldMk cId="806019170" sldId="274"/>
            <ac:spMk id="9" creationId="{19F9BF86-FE94-4517-B97D-026C7515E589}"/>
          </ac:spMkLst>
        </pc:spChg>
        <pc:graphicFrameChg chg="del modGraphic">
          <ac:chgData name="Isidoro, Christian J." userId="9787ad63-fb65-4f4d-a9bf-1fb080f1b3ba" providerId="ADAL" clId="{2769710A-E5A8-43F7-8403-816D8775DC62}" dt="2026-09-08T02:01:48.411" v="16034" actId="478"/>
          <ac:graphicFrameMkLst>
            <pc:docMk/>
            <pc:sldMk cId="806019170" sldId="274"/>
            <ac:graphicFrameMk id="3" creationId="{94530BE4-D880-073D-8586-3969D2B50151}"/>
          </ac:graphicFrameMkLst>
        </pc:graphicFrameChg>
        <pc:picChg chg="del">
          <ac:chgData name="Isidoro, Christian J." userId="9787ad63-fb65-4f4d-a9bf-1fb080f1b3ba" providerId="ADAL" clId="{2769710A-E5A8-43F7-8403-816D8775DC62}" dt="2026-09-08T02:01:50.486" v="16036" actId="478"/>
          <ac:picMkLst>
            <pc:docMk/>
            <pc:sldMk cId="806019170" sldId="274"/>
            <ac:picMk id="6" creationId="{83C77E18-9117-4F0E-E37A-4B9A4DCB35EF}"/>
          </ac:picMkLst>
        </pc:picChg>
        <pc:picChg chg="del">
          <ac:chgData name="Isidoro, Christian J." userId="9787ad63-fb65-4f4d-a9bf-1fb080f1b3ba" providerId="ADAL" clId="{2769710A-E5A8-43F7-8403-816D8775DC62}" dt="2026-09-08T02:01:49.922" v="16035" actId="478"/>
          <ac:picMkLst>
            <pc:docMk/>
            <pc:sldMk cId="806019170" sldId="274"/>
            <ac:picMk id="7" creationId="{A6BAA154-E9EC-8446-4A58-3FB89D2B229E}"/>
          </ac:picMkLst>
        </pc:picChg>
        <pc:cxnChg chg="add">
          <ac:chgData name="Isidoro, Christian J." userId="9787ad63-fb65-4f4d-a9bf-1fb080f1b3ba" providerId="ADAL" clId="{2769710A-E5A8-43F7-8403-816D8775DC62}" dt="2026-09-08T03:33:27.329" v="17236" actId="26606"/>
          <ac:cxnSpMkLst>
            <pc:docMk/>
            <pc:sldMk cId="806019170" sldId="274"/>
            <ac:cxnSpMk id="4" creationId="{118E06E4-607B-144B-382B-AD3D06B1EE8C}"/>
          </ac:cxnSpMkLst>
        </pc:cxnChg>
        <pc:cxnChg chg="add">
          <ac:chgData name="Isidoro, Christian J." userId="9787ad63-fb65-4f4d-a9bf-1fb080f1b3ba" providerId="ADAL" clId="{2769710A-E5A8-43F7-8403-816D8775DC62}" dt="2026-09-08T03:33:27.329" v="17236" actId="26606"/>
          <ac:cxnSpMkLst>
            <pc:docMk/>
            <pc:sldMk cId="806019170" sldId="274"/>
            <ac:cxnSpMk id="11" creationId="{59D7B6BE-A4E0-4483-BEC5-493AC3E5D2AD}"/>
          </ac:cxnSpMkLst>
        </pc:cxn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1A672C-2539-4B6B-80D9-E9DF440AD2C8}" type="datetimeFigureOut">
              <a:rPr lang="en-US" smtClean="0"/>
              <a:t>9/8/2026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30BD97-D9DC-4D7D-B586-4B5817511F36}" type="slidenum">
              <a:rPr lang="en-US" smtClean="0"/>
              <a:t>‹#›</a:t>
            </a:fld>
            <a:endParaRPr lang="en-US"/>
          </a:p>
        </p:txBody>
      </p:sp>
    </p:spTree>
    <p:extLst>
      <p:ext uri="{BB962C8B-B14F-4D97-AF65-F5344CB8AC3E}">
        <p14:creationId xmlns:p14="http://schemas.microsoft.com/office/powerpoint/2010/main" val="11005647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hat's intentional. The D.C. pretrial detention framework dates to 1970, was upheld in </a:t>
            </a:r>
            <a:r>
              <a:rPr lang="en-US" i="1" dirty="0"/>
              <a:t>United States v. Edwards</a:t>
            </a:r>
            <a:r>
              <a:rPr lang="en-US" dirty="0"/>
              <a:t>, and subsequently served as an important model for the federal Bail Reform Act. D.C. provides a useful historical and doctrinal reference point for the framework we’re discussing</a:t>
            </a:r>
          </a:p>
        </p:txBody>
      </p:sp>
      <p:sp>
        <p:nvSpPr>
          <p:cNvPr id="4" name="Slide Number Placeholder 3"/>
          <p:cNvSpPr>
            <a:spLocks noGrp="1"/>
          </p:cNvSpPr>
          <p:nvPr>
            <p:ph type="sldNum" sz="quarter" idx="5"/>
          </p:nvPr>
        </p:nvSpPr>
        <p:spPr/>
        <p:txBody>
          <a:bodyPr/>
          <a:lstStyle/>
          <a:p>
            <a:fld id="{4B30BD97-D9DC-4D7D-B586-4B5817511F36}" type="slidenum">
              <a:rPr lang="en-US" smtClean="0"/>
              <a:t>3</a:t>
            </a:fld>
            <a:endParaRPr lang="en-US"/>
          </a:p>
        </p:txBody>
      </p:sp>
    </p:spTree>
    <p:extLst>
      <p:ext uri="{BB962C8B-B14F-4D97-AF65-F5344CB8AC3E}">
        <p14:creationId xmlns:p14="http://schemas.microsoft.com/office/powerpoint/2010/main" val="41538422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30BD97-D9DC-4D7D-B586-4B5817511F36}" type="slidenum">
              <a:rPr lang="en-US" smtClean="0"/>
              <a:t>4</a:t>
            </a:fld>
            <a:endParaRPr lang="en-US"/>
          </a:p>
        </p:txBody>
      </p:sp>
    </p:spTree>
    <p:extLst>
      <p:ext uri="{BB962C8B-B14F-4D97-AF65-F5344CB8AC3E}">
        <p14:creationId xmlns:p14="http://schemas.microsoft.com/office/powerpoint/2010/main" val="37113836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out that the prior slide gave two conditions of release. Note that the conditions are “least restrictive” to effectuate the defendant’s release</a:t>
            </a:r>
          </a:p>
        </p:txBody>
      </p:sp>
      <p:sp>
        <p:nvSpPr>
          <p:cNvPr id="4" name="Slide Number Placeholder 3"/>
          <p:cNvSpPr>
            <a:spLocks noGrp="1"/>
          </p:cNvSpPr>
          <p:nvPr>
            <p:ph type="sldNum" sz="quarter" idx="5"/>
          </p:nvPr>
        </p:nvSpPr>
        <p:spPr/>
        <p:txBody>
          <a:bodyPr/>
          <a:lstStyle/>
          <a:p>
            <a:fld id="{4B30BD97-D9DC-4D7D-B586-4B5817511F36}" type="slidenum">
              <a:rPr lang="en-US" smtClean="0"/>
              <a:t>5</a:t>
            </a:fld>
            <a:endParaRPr lang="en-US"/>
          </a:p>
        </p:txBody>
      </p:sp>
    </p:spTree>
    <p:extLst>
      <p:ext uri="{BB962C8B-B14F-4D97-AF65-F5344CB8AC3E}">
        <p14:creationId xmlns:p14="http://schemas.microsoft.com/office/powerpoint/2010/main" val="36460069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my actual presentation, I need to state that the organizations a presumption of nonfinancial conditions of release, if the jurisdiction permits financial conditions of release; some equate it with ordering detention.</a:t>
            </a:r>
          </a:p>
          <a:p>
            <a:endParaRPr lang="en-US" dirty="0"/>
          </a:p>
          <a:p>
            <a:r>
              <a:rPr lang="en-US" dirty="0"/>
              <a:t>Include what Connecticut does do here, with restrictiveness</a:t>
            </a:r>
          </a:p>
        </p:txBody>
      </p:sp>
      <p:sp>
        <p:nvSpPr>
          <p:cNvPr id="4" name="Slide Number Placeholder 3"/>
          <p:cNvSpPr>
            <a:spLocks noGrp="1"/>
          </p:cNvSpPr>
          <p:nvPr>
            <p:ph type="sldNum" sz="quarter" idx="5"/>
          </p:nvPr>
        </p:nvSpPr>
        <p:spPr/>
        <p:txBody>
          <a:bodyPr/>
          <a:lstStyle/>
          <a:p>
            <a:fld id="{4B30BD97-D9DC-4D7D-B586-4B5817511F36}" type="slidenum">
              <a:rPr lang="en-US" smtClean="0"/>
              <a:t>7</a:t>
            </a:fld>
            <a:endParaRPr lang="en-US"/>
          </a:p>
        </p:txBody>
      </p:sp>
    </p:spTree>
    <p:extLst>
      <p:ext uri="{BB962C8B-B14F-4D97-AF65-F5344CB8AC3E}">
        <p14:creationId xmlns:p14="http://schemas.microsoft.com/office/powerpoint/2010/main" val="39561127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30BD97-D9DC-4D7D-B586-4B5817511F36}" type="slidenum">
              <a:rPr lang="en-US" smtClean="0"/>
              <a:t>8</a:t>
            </a:fld>
            <a:endParaRPr lang="en-US"/>
          </a:p>
        </p:txBody>
      </p:sp>
    </p:spTree>
    <p:extLst>
      <p:ext uri="{BB962C8B-B14F-4D97-AF65-F5344CB8AC3E}">
        <p14:creationId xmlns:p14="http://schemas.microsoft.com/office/powerpoint/2010/main" val="29850924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Mention that the individual is being monitored by Pretrial services, or a similar agency, so the type of evidence is different than it would be otherwise.</a:t>
            </a:r>
            <a:br>
              <a:rPr lang="en-US" dirty="0"/>
            </a:br>
            <a:br>
              <a:rPr lang="en-US" dirty="0"/>
            </a:br>
            <a:r>
              <a:rPr lang="en-US" dirty="0"/>
              <a:t>Use the fact that misdemeanor charges are part of the non-technical violations list, even though they’re not part of the initial detention framework</a:t>
            </a:r>
          </a:p>
        </p:txBody>
      </p:sp>
      <p:sp>
        <p:nvSpPr>
          <p:cNvPr id="4" name="Slide Number Placeholder 3"/>
          <p:cNvSpPr>
            <a:spLocks noGrp="1"/>
          </p:cNvSpPr>
          <p:nvPr>
            <p:ph type="sldNum" sz="quarter" idx="5"/>
          </p:nvPr>
        </p:nvSpPr>
        <p:spPr/>
        <p:txBody>
          <a:bodyPr/>
          <a:lstStyle/>
          <a:p>
            <a:fld id="{4B30BD97-D9DC-4D7D-B586-4B5817511F36}" type="slidenum">
              <a:rPr lang="en-US" smtClean="0"/>
              <a:t>9</a:t>
            </a:fld>
            <a:endParaRPr lang="en-US"/>
          </a:p>
        </p:txBody>
      </p:sp>
    </p:spTree>
    <p:extLst>
      <p:ext uri="{BB962C8B-B14F-4D97-AF65-F5344CB8AC3E}">
        <p14:creationId xmlns:p14="http://schemas.microsoft.com/office/powerpoint/2010/main" val="33822762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Although the comparison jurisdictions differ in how they integrate individualized information, conditions of release, and detention eligibility, their frameworks permit the release decision to turn on whether conditions can adequately address the identified risks. Connecticut's framework instead principally asks which listed condition is sufficient to permit release.</a:t>
            </a:r>
            <a:br>
              <a:rPr lang="en-US" dirty="0"/>
            </a:br>
            <a:br>
              <a:rPr lang="en-US" dirty="0"/>
            </a:br>
            <a:r>
              <a:rPr lang="en-US" dirty="0"/>
              <a:t>Mention how CSSB offers services like pretrial services, but the information they collect is treated different to that of PSA in these jurisdictions. Mention that much of the context behind these statutes and how they sit in their jurisdictions is not reflected here.</a:t>
            </a:r>
            <a:br>
              <a:rPr lang="en-US" dirty="0"/>
            </a:br>
            <a:br>
              <a:rPr lang="en-US" dirty="0"/>
            </a:br>
            <a:br>
              <a:rPr lang="en-US" dirty="0"/>
            </a:br>
            <a:r>
              <a:rPr lang="en-US" b="1" dirty="0"/>
              <a:t>“The important thing I want to highlight here is that we're not just comparing the factors that judges consider. We're comparing the decision that those factors are being used to make.”</a:t>
            </a:r>
            <a:endParaRPr lang="en-US" dirty="0"/>
          </a:p>
          <a:p>
            <a:r>
              <a:rPr lang="en-US" b="1" dirty="0"/>
              <a:t>“In these other jurisdictions, the inquiry can ultimately become: are there conditions of release that can adequately address the identified risks? And if the answer is no, the framework can lead to detention.”</a:t>
            </a:r>
            <a:endParaRPr lang="en-US" dirty="0"/>
          </a:p>
          <a:p>
            <a:r>
              <a:rPr lang="en-US" b="1" dirty="0"/>
              <a:t>“Connecticut's framework is structured differently. It principally asks: which condition of release is sufficient? The statute directs the court to move through a prescribed set of release options and impose the first condition it finds sufficient.”</a:t>
            </a:r>
            <a:endParaRPr lang="en-US" dirty="0"/>
          </a:p>
          <a:p>
            <a:r>
              <a:rPr lang="en-US" b="1" dirty="0"/>
              <a:t>“So the distinction isn't simply that Connecticut considers different information, or gives judges more or less discretion. The underlying release decision itself is structured differently.”</a:t>
            </a:r>
            <a:endParaRPr lang="en-US" dirty="0"/>
          </a:p>
          <a:p>
            <a:endParaRPr lang="en-US" dirty="0"/>
          </a:p>
        </p:txBody>
      </p:sp>
      <p:sp>
        <p:nvSpPr>
          <p:cNvPr id="4" name="Slide Number Placeholder 3"/>
          <p:cNvSpPr>
            <a:spLocks noGrp="1"/>
          </p:cNvSpPr>
          <p:nvPr>
            <p:ph type="sldNum" sz="quarter" idx="5"/>
          </p:nvPr>
        </p:nvSpPr>
        <p:spPr/>
        <p:txBody>
          <a:bodyPr/>
          <a:lstStyle/>
          <a:p>
            <a:fld id="{4B30BD97-D9DC-4D7D-B586-4B5817511F36}" type="slidenum">
              <a:rPr lang="en-US" smtClean="0"/>
              <a:t>15</a:t>
            </a:fld>
            <a:endParaRPr lang="en-US"/>
          </a:p>
        </p:txBody>
      </p:sp>
    </p:spTree>
    <p:extLst>
      <p:ext uri="{BB962C8B-B14F-4D97-AF65-F5344CB8AC3E}">
        <p14:creationId xmlns:p14="http://schemas.microsoft.com/office/powerpoint/2010/main" val="40375477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2DCA2E-7059-D5FD-80C1-D067B923E4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51056E-E511-ED54-FD8E-7D4BE091E8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3968C7-20E0-F7FD-E559-D0DD19373F78}"/>
              </a:ext>
            </a:extLst>
          </p:cNvPr>
          <p:cNvSpPr>
            <a:spLocks noGrp="1"/>
          </p:cNvSpPr>
          <p:nvPr>
            <p:ph type="body" idx="1"/>
          </p:nvPr>
        </p:nvSpPr>
        <p:spPr/>
        <p:txBody>
          <a:bodyPr/>
          <a:lstStyle/>
          <a:p>
            <a:r>
              <a:rPr lang="en-US" dirty="0"/>
              <a:t>Attempt at simplifying the prior slide</a:t>
            </a:r>
          </a:p>
        </p:txBody>
      </p:sp>
      <p:sp>
        <p:nvSpPr>
          <p:cNvPr id="4" name="Slide Number Placeholder 3">
            <a:extLst>
              <a:ext uri="{FF2B5EF4-FFF2-40B4-BE49-F238E27FC236}">
                <a16:creationId xmlns:a16="http://schemas.microsoft.com/office/drawing/2014/main" id="{DC8E4E70-509B-FD6E-BB31-7877C2959B92}"/>
              </a:ext>
            </a:extLst>
          </p:cNvPr>
          <p:cNvSpPr>
            <a:spLocks noGrp="1"/>
          </p:cNvSpPr>
          <p:nvPr>
            <p:ph type="sldNum" sz="quarter" idx="5"/>
          </p:nvPr>
        </p:nvSpPr>
        <p:spPr/>
        <p:txBody>
          <a:bodyPr/>
          <a:lstStyle/>
          <a:p>
            <a:fld id="{4B30BD97-D9DC-4D7D-B586-4B5817511F36}" type="slidenum">
              <a:rPr lang="en-US" smtClean="0"/>
              <a:t>16</a:t>
            </a:fld>
            <a:endParaRPr lang="en-US"/>
          </a:p>
        </p:txBody>
      </p:sp>
    </p:spTree>
    <p:extLst>
      <p:ext uri="{BB962C8B-B14F-4D97-AF65-F5344CB8AC3E}">
        <p14:creationId xmlns:p14="http://schemas.microsoft.com/office/powerpoint/2010/main" val="10446579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002924-B68C-7B17-C95D-38A9A5B608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559785-DD28-9A26-5D38-FA165108B6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CA743F-937B-2C2A-8C4C-87FE9A5DEF16}"/>
              </a:ext>
            </a:extLst>
          </p:cNvPr>
          <p:cNvSpPr>
            <a:spLocks noGrp="1"/>
          </p:cNvSpPr>
          <p:nvPr>
            <p:ph type="body" idx="1"/>
          </p:nvPr>
        </p:nvSpPr>
        <p:spPr/>
        <p:txBody>
          <a:bodyPr/>
          <a:lstStyle/>
          <a:p>
            <a:r>
              <a:rPr lang="en-US" dirty="0"/>
              <a:t>Make clear that this is not a conclusive, evaluative finding ; “mechanical sequencing” and “tailoring” are short hands I’m using for explanatory purposes in this presentation. Instead, what the report does, is presents the context, the jurisdictional frameworks, and invites the comparison without making it making an evaluative conclusion. Different readers may come to different conclusions based on different insights, and this report wants to inform the conversation. </a:t>
            </a:r>
          </a:p>
        </p:txBody>
      </p:sp>
      <p:sp>
        <p:nvSpPr>
          <p:cNvPr id="4" name="Slide Number Placeholder 3">
            <a:extLst>
              <a:ext uri="{FF2B5EF4-FFF2-40B4-BE49-F238E27FC236}">
                <a16:creationId xmlns:a16="http://schemas.microsoft.com/office/drawing/2014/main" id="{197C5AA8-0B4D-C473-F638-D27A17862FEE}"/>
              </a:ext>
            </a:extLst>
          </p:cNvPr>
          <p:cNvSpPr>
            <a:spLocks noGrp="1"/>
          </p:cNvSpPr>
          <p:nvPr>
            <p:ph type="sldNum" sz="quarter" idx="5"/>
          </p:nvPr>
        </p:nvSpPr>
        <p:spPr/>
        <p:txBody>
          <a:bodyPr/>
          <a:lstStyle/>
          <a:p>
            <a:fld id="{4B30BD97-D9DC-4D7D-B586-4B5817511F36}" type="slidenum">
              <a:rPr lang="en-US" smtClean="0"/>
              <a:t>17</a:t>
            </a:fld>
            <a:endParaRPr lang="en-US"/>
          </a:p>
        </p:txBody>
      </p:sp>
    </p:spTree>
    <p:extLst>
      <p:ext uri="{BB962C8B-B14F-4D97-AF65-F5344CB8AC3E}">
        <p14:creationId xmlns:p14="http://schemas.microsoft.com/office/powerpoint/2010/main" val="4641561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5610A-17B4-4656-93CF-E1D9982860F7}"/>
              </a:ext>
            </a:extLst>
          </p:cNvPr>
          <p:cNvSpPr>
            <a:spLocks noGrp="1"/>
          </p:cNvSpPr>
          <p:nvPr>
            <p:ph type="ctrTitle"/>
          </p:nvPr>
        </p:nvSpPr>
        <p:spPr>
          <a:xfrm>
            <a:off x="640080" y="1371599"/>
            <a:ext cx="6675120" cy="2951825"/>
          </a:xfrm>
        </p:spPr>
        <p:txBody>
          <a:bodyPr anchor="t">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451C80B-DFD6-415B-BA5B-E56E510CD12B}"/>
              </a:ext>
            </a:extLst>
          </p:cNvPr>
          <p:cNvSpPr>
            <a:spLocks noGrp="1"/>
          </p:cNvSpPr>
          <p:nvPr>
            <p:ph type="subTitle" idx="1"/>
          </p:nvPr>
        </p:nvSpPr>
        <p:spPr>
          <a:xfrm>
            <a:off x="640080" y="4584879"/>
            <a:ext cx="6675120" cy="1287887"/>
          </a:xfrm>
        </p:spPr>
        <p:txBody>
          <a:bodyPr anchor="b">
            <a:normAutofit/>
          </a:bodyPr>
          <a:lstStyle>
            <a:lvl1pPr marL="0" indent="0" algn="l">
              <a:lnSpc>
                <a:spcPct val="130000"/>
              </a:lnSpc>
              <a:buNone/>
              <a:defRPr sz="1800" b="1"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67A2065B-06FF-4991-9F8A-4BE25457B479}"/>
              </a:ext>
            </a:extLst>
          </p:cNvPr>
          <p:cNvSpPr>
            <a:spLocks noGrp="1"/>
          </p:cNvSpPr>
          <p:nvPr>
            <p:ph type="dt" sz="half" idx="10"/>
          </p:nvPr>
        </p:nvSpPr>
        <p:spPr/>
        <p:txBody>
          <a:bodyPr/>
          <a:lstStyle/>
          <a:p>
            <a:fld id="{6444479B-705B-4489-957E-7E8A228BDFA0}" type="datetime1">
              <a:rPr lang="en-US" smtClean="0"/>
              <a:t>9/8/2026</a:t>
            </a:fld>
            <a:endParaRPr lang="en-US"/>
          </a:p>
        </p:txBody>
      </p:sp>
      <p:sp>
        <p:nvSpPr>
          <p:cNvPr id="5" name="Footer Placeholder 4">
            <a:extLst>
              <a:ext uri="{FF2B5EF4-FFF2-40B4-BE49-F238E27FC236}">
                <a16:creationId xmlns:a16="http://schemas.microsoft.com/office/drawing/2014/main" id="{B20DF2FA-C604-45D8-A633-11D3742EC14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2EE5DA9-2D04-4850-AB9F-BD353816504A}"/>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38166000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8B246-6A68-46BE-9DBD-614FA8CF4E26}"/>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3E47706-8D18-4093-A7C1-F30D7543CED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C7C8FC-AAEA-4AB6-9DB5-2503F58F0E69}"/>
              </a:ext>
            </a:extLst>
          </p:cNvPr>
          <p:cNvSpPr>
            <a:spLocks noGrp="1"/>
          </p:cNvSpPr>
          <p:nvPr>
            <p:ph type="dt" sz="half" idx="10"/>
          </p:nvPr>
        </p:nvSpPr>
        <p:spPr/>
        <p:txBody>
          <a:bodyPr/>
          <a:lstStyle/>
          <a:p>
            <a:fld id="{9F89F774-3FA6-43B8-9241-99959C8FD463}" type="datetime1">
              <a:rPr lang="en-US" smtClean="0"/>
              <a:t>9/8/2026</a:t>
            </a:fld>
            <a:endParaRPr lang="en-US"/>
          </a:p>
        </p:txBody>
      </p:sp>
      <p:sp>
        <p:nvSpPr>
          <p:cNvPr id="5" name="Footer Placeholder 4">
            <a:extLst>
              <a:ext uri="{FF2B5EF4-FFF2-40B4-BE49-F238E27FC236}">
                <a16:creationId xmlns:a16="http://schemas.microsoft.com/office/drawing/2014/main" id="{E8B1616B-3F08-4869-A522-773C38940F6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E030CE6-9124-4B3A-A912-AE16B5C34003}"/>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24766020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1BB59B6-79B9-97F5-AC3B-DF65899D39D8}"/>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6C78885-57B2-4930-BD7D-CBF916EDF1C6}"/>
              </a:ext>
            </a:extLst>
          </p:cNvPr>
          <p:cNvSpPr>
            <a:spLocks noGrp="1"/>
          </p:cNvSpPr>
          <p:nvPr>
            <p:ph type="title"/>
          </p:nvPr>
        </p:nvSpPr>
        <p:spPr>
          <a:xfrm>
            <a:off x="640080" y="1291366"/>
            <a:ext cx="9214884" cy="3159974"/>
          </a:xfrm>
        </p:spPr>
        <p:txBody>
          <a:bodyPr anchor="b">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BE495E4-2F8B-4CC7-88AC-A312067E60D2}"/>
              </a:ext>
            </a:extLst>
          </p:cNvPr>
          <p:cNvSpPr>
            <a:spLocks noGrp="1"/>
          </p:cNvSpPr>
          <p:nvPr>
            <p:ph type="body" idx="1"/>
          </p:nvPr>
        </p:nvSpPr>
        <p:spPr>
          <a:xfrm>
            <a:off x="640080" y="5018567"/>
            <a:ext cx="7907079" cy="1073889"/>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8585CC9-BAD3-4807-90BB-97DA2D6A6BE2}"/>
              </a:ext>
            </a:extLst>
          </p:cNvPr>
          <p:cNvSpPr>
            <a:spLocks noGrp="1"/>
          </p:cNvSpPr>
          <p:nvPr>
            <p:ph type="dt" sz="half" idx="10"/>
          </p:nvPr>
        </p:nvSpPr>
        <p:spPr/>
        <p:txBody>
          <a:bodyPr/>
          <a:lstStyle/>
          <a:p>
            <a:fld id="{F9504452-5DCC-4FE2-A5C9-8A5EF6714D65}" type="datetime1">
              <a:rPr lang="en-US" smtClean="0"/>
              <a:t>9/8/2026</a:t>
            </a:fld>
            <a:endParaRPr lang="en-US"/>
          </a:p>
        </p:txBody>
      </p:sp>
      <p:sp>
        <p:nvSpPr>
          <p:cNvPr id="5" name="Footer Placeholder 4">
            <a:extLst>
              <a:ext uri="{FF2B5EF4-FFF2-40B4-BE49-F238E27FC236}">
                <a16:creationId xmlns:a16="http://schemas.microsoft.com/office/drawing/2014/main" id="{5F108CEF-165F-4D7E-9666-5CD0156B497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E0EBC3D-3277-4D34-9F67-71040C21E3B3}"/>
              </a:ext>
            </a:extLst>
          </p:cNvPr>
          <p:cNvSpPr>
            <a:spLocks noGrp="1"/>
          </p:cNvSpPr>
          <p:nvPr>
            <p:ph type="sldNum" sz="quarter" idx="12"/>
          </p:nvPr>
        </p:nvSpPr>
        <p:spPr/>
        <p:txBody>
          <a:bodyPr/>
          <a:lstStyle/>
          <a:p>
            <a:fld id="{70C12960-6E85-460F-B6E3-5B82CB31AF3D}" type="slidenum">
              <a:rPr lang="en-US" smtClean="0"/>
              <a:t>‹#›</a:t>
            </a:fld>
            <a:endParaRPr lang="en-US"/>
          </a:p>
        </p:txBody>
      </p:sp>
      <p:cxnSp>
        <p:nvCxnSpPr>
          <p:cNvPr id="7" name="Straight Connector 6">
            <a:extLst>
              <a:ext uri="{FF2B5EF4-FFF2-40B4-BE49-F238E27FC236}">
                <a16:creationId xmlns:a16="http://schemas.microsoft.com/office/drawing/2014/main" id="{FF05EAE5-4812-F718-6D75-9627884180BF}"/>
              </a:ext>
              <a:ext uri="{C183D7F6-B498-43B3-948B-1728B52AA6E4}">
                <adec:decorative xmlns:adec="http://schemas.microsoft.com/office/drawing/2017/decorative" val="1"/>
              </a:ext>
            </a:extLst>
          </p:cNvPr>
          <p:cNvCxnSpPr>
            <a:cxnSpLocks/>
          </p:cNvCxnSpPr>
          <p:nvPr/>
        </p:nvCxnSpPr>
        <p:spPr>
          <a:xfrm>
            <a:off x="716281" y="4715234"/>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817787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477A4-4D01-45B6-9563-0BF13BA72F7C}"/>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EE17E00-96AC-45F0-82B2-9F601E9B93C2}"/>
              </a:ext>
            </a:extLst>
          </p:cNvPr>
          <p:cNvSpPr>
            <a:spLocks noGrp="1"/>
          </p:cNvSpPr>
          <p:nvPr>
            <p:ph sz="half" idx="1"/>
          </p:nvPr>
        </p:nvSpPr>
        <p:spPr>
          <a:xfrm>
            <a:off x="640080" y="2633472"/>
            <a:ext cx="5212080" cy="35661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2BA30CD-95C0-427B-A571-A7D8A53278F4}"/>
              </a:ext>
            </a:extLst>
          </p:cNvPr>
          <p:cNvSpPr>
            <a:spLocks noGrp="1"/>
          </p:cNvSpPr>
          <p:nvPr>
            <p:ph sz="half" idx="2"/>
          </p:nvPr>
        </p:nvSpPr>
        <p:spPr>
          <a:xfrm>
            <a:off x="6318928" y="2633472"/>
            <a:ext cx="5212080" cy="35661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6F67CAC-53E4-44AF-BEAC-8FFB96F05A86}"/>
              </a:ext>
            </a:extLst>
          </p:cNvPr>
          <p:cNvSpPr>
            <a:spLocks noGrp="1"/>
          </p:cNvSpPr>
          <p:nvPr>
            <p:ph type="dt" sz="half" idx="10"/>
          </p:nvPr>
        </p:nvSpPr>
        <p:spPr/>
        <p:txBody>
          <a:bodyPr/>
          <a:lstStyle/>
          <a:p>
            <a:fld id="{E579ABC2-0180-4F3A-A895-A85BC724D472}" type="datetime1">
              <a:rPr lang="en-US" smtClean="0"/>
              <a:t>9/8/2026</a:t>
            </a:fld>
            <a:endParaRPr lang="en-US"/>
          </a:p>
        </p:txBody>
      </p:sp>
      <p:sp>
        <p:nvSpPr>
          <p:cNvPr id="6" name="Footer Placeholder 5">
            <a:extLst>
              <a:ext uri="{FF2B5EF4-FFF2-40B4-BE49-F238E27FC236}">
                <a16:creationId xmlns:a16="http://schemas.microsoft.com/office/drawing/2014/main" id="{083D9F3A-E7F0-45E7-AFA8-0D4A669EC16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C5F008B-58BB-45FF-923F-5909DAB49D34}"/>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11447600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7B549-9E51-42E0-992A-73E775957773}"/>
              </a:ext>
            </a:extLst>
          </p:cNvPr>
          <p:cNvSpPr>
            <a:spLocks noGrp="1"/>
          </p:cNvSpPr>
          <p:nvPr>
            <p:ph type="title"/>
          </p:nvPr>
        </p:nvSpPr>
        <p:spPr>
          <a:xfrm>
            <a:off x="640079" y="1371599"/>
            <a:ext cx="10890929" cy="93975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81A5FDC-7C4B-45FB-8462-E2CE79919F33}"/>
              </a:ext>
            </a:extLst>
          </p:cNvPr>
          <p:cNvSpPr>
            <a:spLocks noGrp="1"/>
          </p:cNvSpPr>
          <p:nvPr>
            <p:ph type="body" idx="1"/>
          </p:nvPr>
        </p:nvSpPr>
        <p:spPr>
          <a:xfrm>
            <a:off x="640079" y="2311352"/>
            <a:ext cx="5212080" cy="695373"/>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8B686-2E92-45B9-A3D7-9DCAA0C50B36}"/>
              </a:ext>
            </a:extLst>
          </p:cNvPr>
          <p:cNvSpPr>
            <a:spLocks noGrp="1"/>
          </p:cNvSpPr>
          <p:nvPr>
            <p:ph sz="half" idx="2"/>
          </p:nvPr>
        </p:nvSpPr>
        <p:spPr>
          <a:xfrm>
            <a:off x="640079" y="3006725"/>
            <a:ext cx="5212080" cy="31912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86ADB526-4A44-47B6-8D14-93202E590AA7}"/>
              </a:ext>
            </a:extLst>
          </p:cNvPr>
          <p:cNvSpPr>
            <a:spLocks noGrp="1"/>
          </p:cNvSpPr>
          <p:nvPr>
            <p:ph type="body" sz="quarter" idx="3"/>
          </p:nvPr>
        </p:nvSpPr>
        <p:spPr>
          <a:xfrm>
            <a:off x="6318928" y="2311352"/>
            <a:ext cx="5212080" cy="695373"/>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4177CA-5C13-4311-BFD3-B98FBD942DA5}"/>
              </a:ext>
            </a:extLst>
          </p:cNvPr>
          <p:cNvSpPr>
            <a:spLocks noGrp="1"/>
          </p:cNvSpPr>
          <p:nvPr>
            <p:ph sz="quarter" idx="4"/>
          </p:nvPr>
        </p:nvSpPr>
        <p:spPr>
          <a:xfrm>
            <a:off x="6318928" y="3006725"/>
            <a:ext cx="5212080" cy="31912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DEA255A-4CB5-40CA-B756-1AA5E27C20BF}"/>
              </a:ext>
            </a:extLst>
          </p:cNvPr>
          <p:cNvSpPr>
            <a:spLocks noGrp="1"/>
          </p:cNvSpPr>
          <p:nvPr>
            <p:ph type="dt" sz="half" idx="10"/>
          </p:nvPr>
        </p:nvSpPr>
        <p:spPr/>
        <p:txBody>
          <a:bodyPr/>
          <a:lstStyle/>
          <a:p>
            <a:fld id="{6AEEA9BA-4E8F-439E-BEA4-91FBA01E3F5F}" type="datetime1">
              <a:rPr lang="en-US" smtClean="0"/>
              <a:t>9/8/2026</a:t>
            </a:fld>
            <a:endParaRPr lang="en-US"/>
          </a:p>
        </p:txBody>
      </p:sp>
      <p:sp>
        <p:nvSpPr>
          <p:cNvPr id="8" name="Footer Placeholder 7">
            <a:extLst>
              <a:ext uri="{FF2B5EF4-FFF2-40B4-BE49-F238E27FC236}">
                <a16:creationId xmlns:a16="http://schemas.microsoft.com/office/drawing/2014/main" id="{FF3072C4-10F1-49B8-B0BF-69204EDDCFAE}"/>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4A5ACC97-44C1-4887-909B-E6732D3C1FFE}"/>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29162305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7D313-943A-47E0-8A7A-DFFBCC297AB7}"/>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23AC25A7-81C8-4AA1-AD9F-C78A451FDE2E}"/>
              </a:ext>
            </a:extLst>
          </p:cNvPr>
          <p:cNvSpPr>
            <a:spLocks noGrp="1"/>
          </p:cNvSpPr>
          <p:nvPr>
            <p:ph type="dt" sz="half" idx="10"/>
          </p:nvPr>
        </p:nvSpPr>
        <p:spPr/>
        <p:txBody>
          <a:bodyPr/>
          <a:lstStyle/>
          <a:p>
            <a:fld id="{BE15BF18-0007-481C-AA29-413124BC3EE7}" type="datetime1">
              <a:rPr lang="en-US" smtClean="0"/>
              <a:t>9/8/2026</a:t>
            </a:fld>
            <a:endParaRPr lang="en-US"/>
          </a:p>
        </p:txBody>
      </p:sp>
      <p:sp>
        <p:nvSpPr>
          <p:cNvPr id="4" name="Footer Placeholder 3">
            <a:extLst>
              <a:ext uri="{FF2B5EF4-FFF2-40B4-BE49-F238E27FC236}">
                <a16:creationId xmlns:a16="http://schemas.microsoft.com/office/drawing/2014/main" id="{6EF54740-6022-46B2-9C55-B60E9651684F}"/>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089497C9-6B5E-46D6-8FE9-0A5E0CF7F95B}"/>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2556436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149F9F0F-FB8C-5565-247C-BDCC156B5CAF}"/>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a:extLst>
              <a:ext uri="{FF2B5EF4-FFF2-40B4-BE49-F238E27FC236}">
                <a16:creationId xmlns:a16="http://schemas.microsoft.com/office/drawing/2014/main" id="{92740D3C-270A-401A-810C-2F86BBBB87D4}"/>
              </a:ext>
            </a:extLst>
          </p:cNvPr>
          <p:cNvSpPr>
            <a:spLocks noGrp="1"/>
          </p:cNvSpPr>
          <p:nvPr>
            <p:ph type="dt" sz="half" idx="10"/>
          </p:nvPr>
        </p:nvSpPr>
        <p:spPr/>
        <p:txBody>
          <a:bodyPr/>
          <a:lstStyle/>
          <a:p>
            <a:fld id="{09BE9870-3748-43AD-B547-02A075CB4A1D}" type="datetime1">
              <a:rPr lang="en-US" smtClean="0"/>
              <a:t>9/8/2026</a:t>
            </a:fld>
            <a:endParaRPr lang="en-US"/>
          </a:p>
        </p:txBody>
      </p:sp>
      <p:sp>
        <p:nvSpPr>
          <p:cNvPr id="3" name="Footer Placeholder 2">
            <a:extLst>
              <a:ext uri="{FF2B5EF4-FFF2-40B4-BE49-F238E27FC236}">
                <a16:creationId xmlns:a16="http://schemas.microsoft.com/office/drawing/2014/main" id="{DDCBE9F8-1765-4F36-A4DE-1DB136025AC9}"/>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7790CF9E-A6C6-4873-ADBE-7A2939319E58}"/>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2055804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8CDF8-00AD-4441-A6D5-9D7A659EB6C0}"/>
              </a:ext>
            </a:extLst>
          </p:cNvPr>
          <p:cNvSpPr>
            <a:spLocks noGrp="1"/>
          </p:cNvSpPr>
          <p:nvPr>
            <p:ph type="title"/>
          </p:nvPr>
        </p:nvSpPr>
        <p:spPr>
          <a:xfrm>
            <a:off x="640080" y="1371600"/>
            <a:ext cx="3859397" cy="1451723"/>
          </a:xfrm>
        </p:spPr>
        <p:txBody>
          <a:bodyPr anchor="t">
            <a:norm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8C330AF-CB7E-420A-AE8A-E02E90325885}"/>
              </a:ext>
            </a:extLst>
          </p:cNvPr>
          <p:cNvSpPr>
            <a:spLocks noGrp="1"/>
          </p:cNvSpPr>
          <p:nvPr>
            <p:ph idx="1"/>
          </p:nvPr>
        </p:nvSpPr>
        <p:spPr>
          <a:xfrm>
            <a:off x="4936519" y="1031001"/>
            <a:ext cx="6594490" cy="516636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F43257AD-2422-4CDA-9C55-700F4B5BF251}"/>
              </a:ext>
            </a:extLst>
          </p:cNvPr>
          <p:cNvSpPr>
            <a:spLocks noGrp="1"/>
          </p:cNvSpPr>
          <p:nvPr>
            <p:ph type="body" sz="half" idx="2"/>
          </p:nvPr>
        </p:nvSpPr>
        <p:spPr>
          <a:xfrm>
            <a:off x="640080" y="2972168"/>
            <a:ext cx="3859397" cy="322682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1B7454-C1CC-46F2-A6FB-1FE786C48F49}"/>
              </a:ext>
            </a:extLst>
          </p:cNvPr>
          <p:cNvSpPr>
            <a:spLocks noGrp="1"/>
          </p:cNvSpPr>
          <p:nvPr>
            <p:ph type="dt" sz="half" idx="10"/>
          </p:nvPr>
        </p:nvSpPr>
        <p:spPr/>
        <p:txBody>
          <a:bodyPr/>
          <a:lstStyle/>
          <a:p>
            <a:fld id="{558E7897-33C5-4F1A-9307-D068E37F3DC7}" type="datetime1">
              <a:rPr lang="en-US" smtClean="0"/>
              <a:t>9/8/2026</a:t>
            </a:fld>
            <a:endParaRPr lang="en-US"/>
          </a:p>
        </p:txBody>
      </p:sp>
      <p:sp>
        <p:nvSpPr>
          <p:cNvPr id="6" name="Footer Placeholder 5">
            <a:extLst>
              <a:ext uri="{FF2B5EF4-FFF2-40B4-BE49-F238E27FC236}">
                <a16:creationId xmlns:a16="http://schemas.microsoft.com/office/drawing/2014/main" id="{49077DBE-6CC7-421B-AB5E-341E20BD922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D6EAB8F-7526-4CDB-B782-FAD8B3E70B0A}"/>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18859170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1647F-5A61-44C9-81DC-331C9AE5DDAE}"/>
              </a:ext>
            </a:extLst>
          </p:cNvPr>
          <p:cNvSpPr>
            <a:spLocks noGrp="1"/>
          </p:cNvSpPr>
          <p:nvPr>
            <p:ph type="title"/>
          </p:nvPr>
        </p:nvSpPr>
        <p:spPr>
          <a:xfrm>
            <a:off x="640080" y="1371600"/>
            <a:ext cx="3859397" cy="1451723"/>
          </a:xfrm>
        </p:spPr>
        <p:txBody>
          <a:bodyPr anchor="t">
            <a:normAutofit/>
          </a:bodyPr>
          <a:lstStyle>
            <a:lvl1pPr>
              <a:defRPr sz="36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1627A0F-F1B8-49BE-A0FF-7FE16E3BDCC1}"/>
              </a:ext>
            </a:extLst>
          </p:cNvPr>
          <p:cNvSpPr>
            <a:spLocks noGrp="1"/>
          </p:cNvSpPr>
          <p:nvPr>
            <p:ph type="pic" idx="1"/>
          </p:nvPr>
        </p:nvSpPr>
        <p:spPr>
          <a:xfrm>
            <a:off x="4937760" y="1033271"/>
            <a:ext cx="6592824" cy="516636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C86D1BD6-1519-4431-9FAF-7D4F4129972C}"/>
              </a:ext>
            </a:extLst>
          </p:cNvPr>
          <p:cNvSpPr>
            <a:spLocks noGrp="1"/>
          </p:cNvSpPr>
          <p:nvPr>
            <p:ph type="body" sz="half" idx="2"/>
          </p:nvPr>
        </p:nvSpPr>
        <p:spPr>
          <a:xfrm>
            <a:off x="640080" y="2972167"/>
            <a:ext cx="3859397" cy="32268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A587A0-353B-42C2-BA96-B1ADEDF642BE}"/>
              </a:ext>
            </a:extLst>
          </p:cNvPr>
          <p:cNvSpPr>
            <a:spLocks noGrp="1"/>
          </p:cNvSpPr>
          <p:nvPr>
            <p:ph type="dt" sz="half" idx="10"/>
          </p:nvPr>
        </p:nvSpPr>
        <p:spPr/>
        <p:txBody>
          <a:bodyPr/>
          <a:lstStyle/>
          <a:p>
            <a:fld id="{82E171BA-CC09-47C8-A6DF-F5C5CB59CEEC}" type="datetime1">
              <a:rPr lang="en-US" smtClean="0"/>
              <a:t>9/8/2026</a:t>
            </a:fld>
            <a:endParaRPr lang="en-US"/>
          </a:p>
        </p:txBody>
      </p:sp>
      <p:sp>
        <p:nvSpPr>
          <p:cNvPr id="6" name="Footer Placeholder 5">
            <a:extLst>
              <a:ext uri="{FF2B5EF4-FFF2-40B4-BE49-F238E27FC236}">
                <a16:creationId xmlns:a16="http://schemas.microsoft.com/office/drawing/2014/main" id="{44D5A88E-3957-4B76-B1BE-4164029217B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5F7C5FD-E56A-4C66-8F23-087F95A2FD0E}"/>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28482167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E4BB7-3F30-4C31-9BB2-8EC24FC0A1D6}"/>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1ECF4134-70F5-4EE6-88BE-49D129630CD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19EABC7-C044-44DE-B303-55A0581DA1E8}"/>
              </a:ext>
            </a:extLst>
          </p:cNvPr>
          <p:cNvSpPr>
            <a:spLocks noGrp="1"/>
          </p:cNvSpPr>
          <p:nvPr>
            <p:ph type="dt" sz="half" idx="10"/>
          </p:nvPr>
        </p:nvSpPr>
        <p:spPr/>
        <p:txBody>
          <a:bodyPr/>
          <a:lstStyle/>
          <a:p>
            <a:fld id="{C07B66AD-7C08-490A-ADA4-B47E10FB2407}" type="datetime1">
              <a:rPr lang="en-US" smtClean="0"/>
              <a:t>9/8/2026</a:t>
            </a:fld>
            <a:endParaRPr lang="en-US"/>
          </a:p>
        </p:txBody>
      </p:sp>
      <p:sp>
        <p:nvSpPr>
          <p:cNvPr id="5" name="Footer Placeholder 4">
            <a:extLst>
              <a:ext uri="{FF2B5EF4-FFF2-40B4-BE49-F238E27FC236}">
                <a16:creationId xmlns:a16="http://schemas.microsoft.com/office/drawing/2014/main" id="{4D4A63E1-5BC5-402E-9916-BAB84BCF0BB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A2EF915-AF64-4ECC-8B1A-B7E6A89B7917}"/>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4125363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1CB3635-47E1-90D8-B693-DA85A66B3831}"/>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a:extLst>
              <a:ext uri="{FF2B5EF4-FFF2-40B4-BE49-F238E27FC236}">
                <a16:creationId xmlns:a16="http://schemas.microsoft.com/office/drawing/2014/main" id="{6EB09414-2AA1-4D8E-A00A-C092FBC92D91}"/>
              </a:ext>
            </a:extLst>
          </p:cNvPr>
          <p:cNvSpPr>
            <a:spLocks noGrp="1"/>
          </p:cNvSpPr>
          <p:nvPr>
            <p:ph type="title" orient="vert"/>
          </p:nvPr>
        </p:nvSpPr>
        <p:spPr>
          <a:xfrm>
            <a:off x="9209219" y="640079"/>
            <a:ext cx="1811773" cy="5536884"/>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D42C3A78-37C5-46D0-9DF4-CB78AF883C2C}"/>
              </a:ext>
            </a:extLst>
          </p:cNvPr>
          <p:cNvSpPr>
            <a:spLocks noGrp="1"/>
          </p:cNvSpPr>
          <p:nvPr>
            <p:ph type="body" orient="vert" idx="1"/>
          </p:nvPr>
        </p:nvSpPr>
        <p:spPr>
          <a:xfrm>
            <a:off x="640080" y="640080"/>
            <a:ext cx="8412422" cy="553688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9D8705E-925D-4F57-8268-107CE3CF4C45}"/>
              </a:ext>
            </a:extLst>
          </p:cNvPr>
          <p:cNvSpPr>
            <a:spLocks noGrp="1"/>
          </p:cNvSpPr>
          <p:nvPr>
            <p:ph type="dt" sz="half" idx="10"/>
          </p:nvPr>
        </p:nvSpPr>
        <p:spPr/>
        <p:txBody>
          <a:bodyPr/>
          <a:lstStyle/>
          <a:p>
            <a:fld id="{05B95027-4255-49E7-9841-CD21BCC99996}" type="datetime1">
              <a:rPr lang="en-US" smtClean="0"/>
              <a:t>9/8/2026</a:t>
            </a:fld>
            <a:endParaRPr lang="en-US"/>
          </a:p>
        </p:txBody>
      </p:sp>
      <p:sp>
        <p:nvSpPr>
          <p:cNvPr id="5" name="Footer Placeholder 4">
            <a:extLst>
              <a:ext uri="{FF2B5EF4-FFF2-40B4-BE49-F238E27FC236}">
                <a16:creationId xmlns:a16="http://schemas.microsoft.com/office/drawing/2014/main" id="{50FE207E-070D-4EC8-A44C-21F1815FDAA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15D01D1-C266-4161-A820-C084B980131C}"/>
              </a:ext>
            </a:extLst>
          </p:cNvPr>
          <p:cNvSpPr>
            <a:spLocks noGrp="1"/>
          </p:cNvSpPr>
          <p:nvPr>
            <p:ph type="sldNum" sz="quarter" idx="12"/>
          </p:nvPr>
        </p:nvSpPr>
        <p:spPr/>
        <p:txBody>
          <a:bodyPr/>
          <a:lstStyle/>
          <a:p>
            <a:fld id="{70C12960-6E85-460F-B6E3-5B82CB31AF3D}" type="slidenum">
              <a:rPr lang="en-US" smtClean="0"/>
              <a:t>‹#›</a:t>
            </a:fld>
            <a:endParaRPr lang="en-US"/>
          </a:p>
        </p:txBody>
      </p:sp>
      <p:cxnSp>
        <p:nvCxnSpPr>
          <p:cNvPr id="7" name="Straight Connector 6">
            <a:extLst>
              <a:ext uri="{FF2B5EF4-FFF2-40B4-BE49-F238E27FC236}">
                <a16:creationId xmlns:a16="http://schemas.microsoft.com/office/drawing/2014/main" id="{3230604F-219C-2DEE-830E-27274CC2FE19}"/>
              </a:ext>
              <a:ext uri="{C183D7F6-B498-43B3-948B-1728B52AA6E4}">
                <adec:decorative xmlns:adec="http://schemas.microsoft.com/office/drawing/2017/decorative" val="1"/>
              </a:ext>
            </a:extLst>
          </p:cNvPr>
          <p:cNvCxnSpPr>
            <a:cxnSpLocks/>
          </p:cNvCxnSpPr>
          <p:nvPr/>
        </p:nvCxnSpPr>
        <p:spPr>
          <a:xfrm rot="5400000">
            <a:off x="10872154" y="1192438"/>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42628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B4E786-7636-4278-8595-D365D28A796A}"/>
              </a:ext>
            </a:extLst>
          </p:cNvPr>
          <p:cNvSpPr>
            <a:spLocks noGrp="1"/>
          </p:cNvSpPr>
          <p:nvPr>
            <p:ph type="title"/>
          </p:nvPr>
        </p:nvSpPr>
        <p:spPr>
          <a:xfrm>
            <a:off x="640079" y="1371601"/>
            <a:ext cx="10890929" cy="109728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A740849-7059-4C70-992B-5304D2EE9BAB}"/>
              </a:ext>
            </a:extLst>
          </p:cNvPr>
          <p:cNvSpPr>
            <a:spLocks noGrp="1"/>
          </p:cNvSpPr>
          <p:nvPr>
            <p:ph type="body" idx="1"/>
          </p:nvPr>
        </p:nvSpPr>
        <p:spPr>
          <a:xfrm>
            <a:off x="640080" y="2633472"/>
            <a:ext cx="10890928" cy="356616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09FEBF6-CEA6-4332-87B3-697807571C84}"/>
              </a:ext>
            </a:extLst>
          </p:cNvPr>
          <p:cNvSpPr>
            <a:spLocks noGrp="1"/>
          </p:cNvSpPr>
          <p:nvPr>
            <p:ph type="dt" sz="half" idx="2"/>
          </p:nvPr>
        </p:nvSpPr>
        <p:spPr>
          <a:xfrm>
            <a:off x="640080" y="6356350"/>
            <a:ext cx="2743200" cy="365125"/>
          </a:xfrm>
          <a:prstGeom prst="rect">
            <a:avLst/>
          </a:prstGeom>
        </p:spPr>
        <p:txBody>
          <a:bodyPr vert="horz" lIns="91440" tIns="45720" rIns="91440" bIns="45720" rtlCol="0" anchor="ctr"/>
          <a:lstStyle>
            <a:lvl1pPr algn="l">
              <a:defRPr sz="900" b="1" cap="all" spc="300" baseline="0">
                <a:solidFill>
                  <a:schemeClr val="tx1"/>
                </a:solidFill>
              </a:defRPr>
            </a:lvl1pPr>
          </a:lstStyle>
          <a:p>
            <a:fld id="{7DA38F49-B3E2-4BF0-BEC7-C30D34ABBB8D}" type="datetime1">
              <a:rPr lang="en-US" smtClean="0"/>
              <a:t>9/8/2026</a:t>
            </a:fld>
            <a:endParaRPr lang="en-US"/>
          </a:p>
        </p:txBody>
      </p:sp>
      <p:sp>
        <p:nvSpPr>
          <p:cNvPr id="5" name="Footer Placeholder 4">
            <a:extLst>
              <a:ext uri="{FF2B5EF4-FFF2-40B4-BE49-F238E27FC236}">
                <a16:creationId xmlns:a16="http://schemas.microsoft.com/office/drawing/2014/main" id="{BC6BAF94-621C-43E1-BA0C-410A6899031B}"/>
              </a:ext>
            </a:extLst>
          </p:cNvPr>
          <p:cNvSpPr>
            <a:spLocks noGrp="1"/>
          </p:cNvSpPr>
          <p:nvPr>
            <p:ph type="ftr" sz="quarter" idx="3"/>
          </p:nvPr>
        </p:nvSpPr>
        <p:spPr>
          <a:xfrm>
            <a:off x="6767622" y="6356350"/>
            <a:ext cx="4040373" cy="365125"/>
          </a:xfrm>
          <a:prstGeom prst="rect">
            <a:avLst/>
          </a:prstGeom>
        </p:spPr>
        <p:txBody>
          <a:bodyPr vert="horz" lIns="91440" tIns="45720" rIns="91440" bIns="45720" rtlCol="0" anchor="ctr"/>
          <a:lstStyle>
            <a:lvl1pPr algn="r">
              <a:defRPr sz="900" b="1" cap="all" spc="300" baseline="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137D19E5-9E16-48C9-AAE2-0C70679A8D7B}"/>
              </a:ext>
            </a:extLst>
          </p:cNvPr>
          <p:cNvSpPr>
            <a:spLocks noGrp="1"/>
          </p:cNvSpPr>
          <p:nvPr>
            <p:ph type="sldNum" sz="quarter" idx="4"/>
          </p:nvPr>
        </p:nvSpPr>
        <p:spPr>
          <a:xfrm>
            <a:off x="10807995" y="6356350"/>
            <a:ext cx="723014" cy="365125"/>
          </a:xfrm>
          <a:prstGeom prst="rect">
            <a:avLst/>
          </a:prstGeom>
        </p:spPr>
        <p:txBody>
          <a:bodyPr vert="horz" lIns="91440" tIns="45720" rIns="91440" bIns="45720" rtlCol="0" anchor="ctr"/>
          <a:lstStyle>
            <a:lvl1pPr algn="r">
              <a:defRPr sz="900" b="1" cap="all" spc="300" baseline="0">
                <a:solidFill>
                  <a:schemeClr val="tx1"/>
                </a:solidFill>
              </a:defRPr>
            </a:lvl1pPr>
          </a:lstStyle>
          <a:p>
            <a:fld id="{70C12960-6E85-460F-B6E3-5B82CB31AF3D}" type="slidenum">
              <a:rPr lang="en-US" smtClean="0"/>
              <a:t>‹#›</a:t>
            </a:fld>
            <a:endParaRPr lang="en-US"/>
          </a:p>
        </p:txBody>
      </p:sp>
      <p:cxnSp>
        <p:nvCxnSpPr>
          <p:cNvPr id="9" name="Straight Connector 8">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p:cNvCxnSpPr>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22886975"/>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79" r:id="rId6"/>
    <p:sldLayoutId id="2147483675" r:id="rId7"/>
    <p:sldLayoutId id="2147483676" r:id="rId8"/>
    <p:sldLayoutId id="2147483677" r:id="rId9"/>
    <p:sldLayoutId id="2147483678" r:id="rId10"/>
    <p:sldLayoutId id="2147483680" r:id="rId11"/>
  </p:sldLayoutIdLst>
  <p:hf sldNum="0" hdr="0" ftr="0" dt="0"/>
  <p:txStyles>
    <p:titleStyle>
      <a:lvl1pPr algn="l" defTabSz="914400" rtl="0" eaLnBrk="1" latinLnBrk="0" hangingPunct="1">
        <a:lnSpc>
          <a:spcPct val="10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advancingpretrial.org/training/preventive-detention-principles-policy-and-practice/"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https://code.dccouncil.gov/us/dc/council/code/sections/23-1322"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www.westlaw.com/Document/I2352a13e9c1e11d9bdd1cfdd544ca3a4/View/FullText.html?transitionType=Default&amp;contextData=(sc.Default)&amp;VR=3.0&amp;RS=cblt1.0"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irp.cdn-website.com/42480a97/files/uploaded/NAPSA+Pretrial+Standards+-+Revised+2024.pdf"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irp.cdn-website.com/42480a97/files/uploaded/NAPSA+Pretrial+Standards+-+Revised+2024.pdf"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s://code.dccouncil.gov/us/dc/council/code/sections/23-1322" TargetMode="External"/></Relationships>
</file>

<file path=ppt/slides/_rels/slide6.xml.rels><?xml version="1.0" encoding="UTF-8" standalone="yes"?>
<Relationships xmlns="http://schemas.openxmlformats.org/package/2006/relationships"><Relationship Id="rId2" Type="http://schemas.openxmlformats.org/officeDocument/2006/relationships/hyperlink" Target="https://www.westlaw.com/Document/I2352a13e9c1e11d9bdd1cfdd544ca3a4/View/FullText.html?transitionType=Default&amp;contextData=(sc.Default)&amp;VR=3.0&amp;RS=cblt1.0"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hyperlink" Target="https://cdn.filestackcontent.com/security=policy:eyJleHBpcnkiOjQwODAxNDY0MDAsImNhbGwiOlsicmVhZCIsImNvbnZlcnQiXX0=,signature:bf9d04ed62530c164d6fed395e4f74c04e606b95f4b72448ff976857a1e3a5f5/a0KHC3e4SFGDgFtyk8hY" TargetMode="External"/><Relationship Id="rId3" Type="http://schemas.openxmlformats.org/officeDocument/2006/relationships/hyperlink" Target="https://irp.cdn-website.com/42480a97/files/uploaded/NAPSA+Pretrial+Standards+-+Revised+2024.pdf" TargetMode="External"/><Relationship Id="rId7" Type="http://schemas.openxmlformats.org/officeDocument/2006/relationships/hyperlink" Target="https://www.americanbar.org/content/dam/aba/publications/criminal_justice_standards/pretrial_release.authcheckdam.pdf"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hyperlink" Target="https://www.ilga.gov/Documents/legislation/ilcs/documents/072500050K110-10.htm" TargetMode="External"/><Relationship Id="rId5" Type="http://schemas.openxmlformats.org/officeDocument/2006/relationships/hyperlink" Target="https://code.dccouncil.gov/us/dc/council/code/sections/23-1321" TargetMode="External"/><Relationship Id="rId4" Type="http://schemas.openxmlformats.org/officeDocument/2006/relationships/hyperlink" Target="https://code.dccouncil.gov/us/dc/council/code/sections/23-1322"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code.dccouncil.gov/us/dc/council/code/sections/23-1322" TargetMode="External"/><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hyperlink" Target="https://www.americanbar.org/content/dam/aba/publications/criminal_justice_standards/pretrial_release.authcheckdam.pdf" TargetMode="External"/><Relationship Id="rId5" Type="http://schemas.openxmlformats.org/officeDocument/2006/relationships/hyperlink" Target="https://www.ilga.gov/Documents/legislation/ilcs/documents/072500050K110-6.1.htm" TargetMode="External"/><Relationship Id="rId4" Type="http://schemas.openxmlformats.org/officeDocument/2006/relationships/hyperlink" Target="https://lis.njleg.state.nj.us/nxt/gateway.dll/statutes/1/112/2429?f=templates$fn=document-frameset.htm$q=%5Brank,100%3A%5Bdomain%3A%5Band%3A2A%3A162-17%20Consideration%20for%20pretrial%20release.%5D%5D%20%5Bsum%3A2A%3A162-17%20Consideration%20for%20pretrial%20release.%5D%20%5D%20$x=server$3.0#LPHit1" TargetMode="External"/></Relationships>
</file>

<file path=ppt/slides/_rels/slide9.xml.rels><?xml version="1.0" encoding="UTF-8" standalone="yes"?>
<Relationships xmlns="http://schemas.openxmlformats.org/package/2006/relationships"><Relationship Id="rId8" Type="http://schemas.openxmlformats.org/officeDocument/2006/relationships/hyperlink" Target="https://www.nmonesource.com/nmos/nmra/en/item/5672/index.do#!fragment/zoupio-_Toc231894412/BQCwhgziBcwMYgK4DsDWszIQewE4BUBTADwBdoAvbRABwEtsBaAfX2zgCYBmARgA4AnABYhPDgEoANMmylCEAIqJCuAJ7QA5BskRCYXAiUr1WnXoMgAynlIAhdQCUAogBknANQCCAOQDCTyVIwACNoUnZxcSA" TargetMode="External"/><Relationship Id="rId3" Type="http://schemas.openxmlformats.org/officeDocument/2006/relationships/hyperlink" Target="https://www.americanbar.org/content/dam/aba/publications/criminal_justice_standards/pretrial_release.authcheckdam.pdf" TargetMode="External"/><Relationship Id="rId7" Type="http://schemas.openxmlformats.org/officeDocument/2006/relationships/hyperlink" Target="https://www.ilga.gov/Documents/legislation/ilcs/documents/072500050K110-6.htm" TargetMode="External"/><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hyperlink" Target="https://lis.njleg.state.nj.us/nxt/gateway.dll?f=templates&amp;fn=default.htm&amp;vid=Publish:10.1048/Enu" TargetMode="External"/><Relationship Id="rId5" Type="http://schemas.openxmlformats.org/officeDocument/2006/relationships/hyperlink" Target="https://code.dccouncil.gov/us/dc/council/code/sections/23-1329" TargetMode="External"/><Relationship Id="rId10" Type="http://schemas.openxmlformats.org/officeDocument/2006/relationships/hyperlink" Target="https://pretrial.nmcourts.gov/wp-content/uploads/sites/57/2024/05/Violation-of-Conditions-of-Release-Defninitions.pdf" TargetMode="External"/><Relationship Id="rId4" Type="http://schemas.openxmlformats.org/officeDocument/2006/relationships/hyperlink" Target="https://code.dccouncil.gov/us/dc/council/code/sections/23-1322" TargetMode="External"/><Relationship Id="rId9" Type="http://schemas.openxmlformats.org/officeDocument/2006/relationships/image" Target="../media/image2.png"/></Relationships>
</file>

<file path=ppt/slides/_rels/slide10.xml.rels><?xml version="1.0" encoding="UTF-8" standalone="yes"?>
<Relationships xmlns="http://schemas.openxmlformats.org/package/2006/relationships"><Relationship Id="rId2" Type="http://schemas.openxmlformats.org/officeDocument/2006/relationships/hyperlink" Target="https://www.westlaw.com/Document/I2352a13e9c1e11d9bdd1cfdd544ca3a4/View/FullText.html?transitionType=Default&amp;contextData=(sc.Default)&amp;VR=3.0&amp;RS=cblt1.0" TargetMode="Externa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8" Type="http://schemas.openxmlformats.org/officeDocument/2006/relationships/hyperlink" Target="https://www.jud.ct.gov/Publications/PracticeBook/PB.pdf" TargetMode="External"/><Relationship Id="rId3" Type="http://schemas.openxmlformats.org/officeDocument/2006/relationships/hyperlink" Target="https://code.dccouncil.gov/us/dc/council/code/sections/23-1322" TargetMode="External"/><Relationship Id="rId7" Type="http://schemas.openxmlformats.org/officeDocument/2006/relationships/hyperlink" Target="https://ilga.gov/legislation/ilcs/fulltext?DocName=072500050K110-6.1" TargetMode="External"/><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hyperlink" Target="https://www.ilga.gov/documents/legislation/ilcs/documents/072500050K110-5.htm" TargetMode="External"/><Relationship Id="rId5" Type="http://schemas.openxmlformats.org/officeDocument/2006/relationships/hyperlink" Target="https://lis.njleg.state.nj.us/nxt/gateway.dll?f=templates&amp;fn=default.htm&amp;vid=Publish:10.1048/Enu" TargetMode="External"/><Relationship Id="rId4" Type="http://schemas.openxmlformats.org/officeDocument/2006/relationships/hyperlink" Target="https://www.nmonesource.com/nmos/nmra/en/item/5672/index.do#!fragment/zoupio-_Toc231894399/BQCwhgziBcwMYgK4DsDWszIQewE4BUBTADwBdoAvbRABwEtsBaAfX2zgCYBmARgA4AnABYuAgQEoANMmylCEAIqJCuAJ7QA5BskRCYXAiUr1WnXoMgAynlIAhdQCUAogBknANQCCAOQDCTyVIwACNoUnZxcSA"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6B9231A-B34B-4A29-A6AC-532E1EE815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FD8E9345-4485-22B2-4E66-FF3BB958777B}"/>
              </a:ext>
            </a:extLst>
          </p:cNvPr>
          <p:cNvPicPr>
            <a:picLocks noChangeAspect="1"/>
          </p:cNvPicPr>
          <p:nvPr/>
        </p:nvPicPr>
        <p:blipFill>
          <a:blip r:embed="rId2">
            <a:alphaModFix amt="40000"/>
          </a:blip>
          <a:srcRect r="11918" b="9091"/>
          <a:stretch>
            <a:fillRect/>
          </a:stretch>
        </p:blipFill>
        <p:spPr>
          <a:xfrm>
            <a:off x="20" y="152"/>
            <a:ext cx="12191980" cy="6857848"/>
          </a:xfrm>
          <a:prstGeom prst="rect">
            <a:avLst/>
          </a:prstGeom>
        </p:spPr>
      </p:pic>
      <p:sp>
        <p:nvSpPr>
          <p:cNvPr id="2" name="Title 1">
            <a:extLst>
              <a:ext uri="{FF2B5EF4-FFF2-40B4-BE49-F238E27FC236}">
                <a16:creationId xmlns:a16="http://schemas.microsoft.com/office/drawing/2014/main" id="{2EAC0896-F377-A974-BA0D-639B30B7AE80}"/>
              </a:ext>
            </a:extLst>
          </p:cNvPr>
          <p:cNvSpPr>
            <a:spLocks noGrp="1"/>
          </p:cNvSpPr>
          <p:nvPr>
            <p:ph type="ctrTitle"/>
          </p:nvPr>
        </p:nvSpPr>
        <p:spPr>
          <a:xfrm>
            <a:off x="640080" y="985233"/>
            <a:ext cx="5758628" cy="3355853"/>
          </a:xfrm>
        </p:spPr>
        <p:txBody>
          <a:bodyPr anchor="t">
            <a:normAutofit/>
          </a:bodyPr>
          <a:lstStyle/>
          <a:p>
            <a:r>
              <a:rPr lang="en-US" sz="6000" dirty="0">
                <a:solidFill>
                  <a:srgbClr val="FFFFFF"/>
                </a:solidFill>
              </a:rPr>
              <a:t>Pretrial Comparative Report Overview</a:t>
            </a:r>
          </a:p>
        </p:txBody>
      </p:sp>
      <p:sp>
        <p:nvSpPr>
          <p:cNvPr id="3" name="Subtitle 2">
            <a:extLst>
              <a:ext uri="{FF2B5EF4-FFF2-40B4-BE49-F238E27FC236}">
                <a16:creationId xmlns:a16="http://schemas.microsoft.com/office/drawing/2014/main" id="{EF8700D1-19A8-F88C-E714-5541108A5793}"/>
              </a:ext>
            </a:extLst>
          </p:cNvPr>
          <p:cNvSpPr>
            <a:spLocks noGrp="1"/>
          </p:cNvSpPr>
          <p:nvPr>
            <p:ph type="subTitle" idx="1"/>
          </p:nvPr>
        </p:nvSpPr>
        <p:spPr>
          <a:xfrm>
            <a:off x="640080" y="5251621"/>
            <a:ext cx="4439920" cy="1104721"/>
          </a:xfrm>
        </p:spPr>
        <p:txBody>
          <a:bodyPr anchor="t">
            <a:normAutofit/>
          </a:bodyPr>
          <a:lstStyle/>
          <a:p>
            <a:pPr>
              <a:lnSpc>
                <a:spcPct val="120000"/>
              </a:lnSpc>
            </a:pPr>
            <a:r>
              <a:rPr lang="en-US" sz="1500" dirty="0">
                <a:solidFill>
                  <a:srgbClr val="FFFFFF"/>
                </a:solidFill>
              </a:rPr>
              <a:t>Connecticut Sentencing Commission</a:t>
            </a:r>
          </a:p>
          <a:p>
            <a:pPr>
              <a:lnSpc>
                <a:spcPct val="120000"/>
              </a:lnSpc>
            </a:pPr>
            <a:r>
              <a:rPr lang="en-US" sz="1500" dirty="0">
                <a:solidFill>
                  <a:srgbClr val="FFFFFF"/>
                </a:solidFill>
              </a:rPr>
              <a:t> September 9, 2026</a:t>
            </a:r>
          </a:p>
          <a:p>
            <a:pPr>
              <a:lnSpc>
                <a:spcPct val="120000"/>
              </a:lnSpc>
            </a:pPr>
            <a:endParaRPr lang="en-US" sz="1500" dirty="0">
              <a:solidFill>
                <a:srgbClr val="FFFFFF"/>
              </a:solidFill>
            </a:endParaRPr>
          </a:p>
        </p:txBody>
      </p:sp>
      <p:cxnSp>
        <p:nvCxnSpPr>
          <p:cNvPr id="12" name="Straight Connector 11">
            <a:extLst>
              <a:ext uri="{FF2B5EF4-FFF2-40B4-BE49-F238E27FC236}">
                <a16:creationId xmlns:a16="http://schemas.microsoft.com/office/drawing/2014/main" id="{F0CE0765-E93C-4D37-9D5F-D464EFB10FA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4954368"/>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9000373"/>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6710DF-D723-B936-C1B4-26E1F13B0D0E}"/>
              </a:ext>
            </a:extLst>
          </p:cNvPr>
          <p:cNvSpPr>
            <a:spLocks noGrp="1"/>
          </p:cNvSpPr>
          <p:nvPr>
            <p:ph type="title"/>
          </p:nvPr>
        </p:nvSpPr>
        <p:spPr>
          <a:xfrm>
            <a:off x="640079" y="254001"/>
            <a:ext cx="10890929" cy="1097280"/>
          </a:xfrm>
        </p:spPr>
        <p:txBody>
          <a:bodyPr>
            <a:normAutofit/>
          </a:bodyPr>
          <a:lstStyle/>
          <a:p>
            <a:r>
              <a:rPr lang="en-US" dirty="0"/>
              <a:t>Roadmap</a:t>
            </a:r>
          </a:p>
        </p:txBody>
      </p:sp>
      <p:sp>
        <p:nvSpPr>
          <p:cNvPr id="9" name="TextBox 8">
            <a:extLst>
              <a:ext uri="{FF2B5EF4-FFF2-40B4-BE49-F238E27FC236}">
                <a16:creationId xmlns:a16="http://schemas.microsoft.com/office/drawing/2014/main" id="{4B98BC20-0587-5F89-3CFD-A1C323F484C1}"/>
              </a:ext>
            </a:extLst>
          </p:cNvPr>
          <p:cNvSpPr txBox="1"/>
          <p:nvPr/>
        </p:nvSpPr>
        <p:spPr>
          <a:xfrm>
            <a:off x="987127" y="1515672"/>
            <a:ext cx="9034272" cy="800219"/>
          </a:xfrm>
          <a:prstGeom prst="rect">
            <a:avLst/>
          </a:prstGeom>
          <a:noFill/>
        </p:spPr>
        <p:txBody>
          <a:bodyPr wrap="square" numCol="1" rtlCol="0">
            <a:spAutoFit/>
          </a:bodyPr>
          <a:lstStyle/>
          <a:p>
            <a:pPr marL="285750" indent="-285750">
              <a:buFont typeface="Arial" panose="020B0604020202020204" pitchFamily="34" charset="0"/>
              <a:buChar char="•"/>
            </a:pPr>
            <a:r>
              <a:rPr lang="en-US" sz="2800" dirty="0">
                <a:latin typeface="Arial" panose="020B0604020202020204" pitchFamily="34" charset="0"/>
                <a:cs typeface="Arial" panose="020B0604020202020204" pitchFamily="34" charset="0"/>
              </a:rPr>
              <a:t>Overview of the Preventive Detention Framework</a:t>
            </a:r>
          </a:p>
          <a:p>
            <a:pPr marL="742950" lvl="1" indent="-285750">
              <a:buFont typeface="Arial" panose="020B0604020202020204" pitchFamily="34" charset="0"/>
              <a:buChar char="•"/>
            </a:pPr>
            <a:endParaRPr lang="en-US" dirty="0"/>
          </a:p>
        </p:txBody>
      </p:sp>
      <p:sp>
        <p:nvSpPr>
          <p:cNvPr id="11" name="TextBox 10">
            <a:extLst>
              <a:ext uri="{FF2B5EF4-FFF2-40B4-BE49-F238E27FC236}">
                <a16:creationId xmlns:a16="http://schemas.microsoft.com/office/drawing/2014/main" id="{37DF78F0-2650-F61E-B594-D3AC68D23C38}"/>
              </a:ext>
            </a:extLst>
          </p:cNvPr>
          <p:cNvSpPr txBox="1"/>
          <p:nvPr/>
        </p:nvSpPr>
        <p:spPr>
          <a:xfrm>
            <a:off x="987127" y="3941267"/>
            <a:ext cx="9034272" cy="523220"/>
          </a:xfrm>
          <a:prstGeom prst="rect">
            <a:avLst/>
          </a:prstGeom>
          <a:noFill/>
        </p:spPr>
        <p:txBody>
          <a:bodyPr wrap="square" numCol="1" rtlCol="0">
            <a:spAutoFit/>
          </a:bodyPr>
          <a:lstStyle/>
          <a:p>
            <a:pPr marL="285750" indent="-285750">
              <a:buFont typeface="Arial" panose="020B0604020202020204" pitchFamily="34" charset="0"/>
              <a:buChar char="•"/>
            </a:pPr>
            <a:r>
              <a:rPr lang="en-US" sz="2800" dirty="0">
                <a:latin typeface="Arial" panose="020B0604020202020204" pitchFamily="34" charset="0"/>
                <a:cs typeface="Arial" panose="020B0604020202020204" pitchFamily="34" charset="0"/>
              </a:rPr>
              <a:t>Overview of the Comparative Report</a:t>
            </a:r>
          </a:p>
        </p:txBody>
      </p:sp>
      <p:sp>
        <p:nvSpPr>
          <p:cNvPr id="13" name="TextBox 12">
            <a:extLst>
              <a:ext uri="{FF2B5EF4-FFF2-40B4-BE49-F238E27FC236}">
                <a16:creationId xmlns:a16="http://schemas.microsoft.com/office/drawing/2014/main" id="{FCA88FB4-E7E0-A92D-3271-326AAB120351}"/>
              </a:ext>
            </a:extLst>
          </p:cNvPr>
          <p:cNvSpPr txBox="1"/>
          <p:nvPr/>
        </p:nvSpPr>
        <p:spPr>
          <a:xfrm>
            <a:off x="987127" y="4583359"/>
            <a:ext cx="9034272" cy="1754326"/>
          </a:xfrm>
          <a:prstGeom prst="rect">
            <a:avLst/>
          </a:prstGeom>
          <a:noFill/>
        </p:spPr>
        <p:txBody>
          <a:bodyPr wrap="square" numCol="2" rtlCol="0">
            <a:spAutoFit/>
          </a:bodyPr>
          <a:lstStyle/>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Development of the Report</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Structure of the Report</a:t>
            </a:r>
          </a:p>
          <a:p>
            <a:pPr marL="1200150" lvl="2" indent="-285750">
              <a:buFont typeface="Arial" panose="020B0604020202020204" pitchFamily="34" charset="0"/>
              <a:buChar char="•"/>
            </a:pPr>
            <a:r>
              <a:rPr lang="en-US" dirty="0">
                <a:latin typeface="Arial" panose="020B0604020202020204" pitchFamily="34" charset="0"/>
                <a:cs typeface="Arial" panose="020B0604020202020204" pitchFamily="34" charset="0"/>
              </a:rPr>
              <a:t>Two-half Structure</a:t>
            </a:r>
          </a:p>
          <a:p>
            <a:pPr marL="1200150" lvl="2" indent="-285750">
              <a:buFont typeface="Arial" panose="020B0604020202020204" pitchFamily="34" charset="0"/>
              <a:buChar char="•"/>
            </a:pPr>
            <a:r>
              <a:rPr lang="en-US" dirty="0">
                <a:latin typeface="Arial" panose="020B0604020202020204" pitchFamily="34" charset="0"/>
                <a:cs typeface="Arial" panose="020B0604020202020204" pitchFamily="34" charset="0"/>
              </a:rPr>
              <a:t>the “Model” Jurisdictions</a:t>
            </a:r>
          </a:p>
          <a:p>
            <a:pPr marL="1200150" lvl="2"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1200150" lvl="2"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Source Relied On</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Accessible Presentation</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Statutory Architecture Comparison</a:t>
            </a:r>
          </a:p>
        </p:txBody>
      </p:sp>
      <p:sp>
        <p:nvSpPr>
          <p:cNvPr id="4" name="TextBox 3">
            <a:extLst>
              <a:ext uri="{FF2B5EF4-FFF2-40B4-BE49-F238E27FC236}">
                <a16:creationId xmlns:a16="http://schemas.microsoft.com/office/drawing/2014/main" id="{894C1C91-70C2-9908-CA0E-E3A91006D49A}"/>
              </a:ext>
            </a:extLst>
          </p:cNvPr>
          <p:cNvSpPr txBox="1"/>
          <p:nvPr/>
        </p:nvSpPr>
        <p:spPr>
          <a:xfrm>
            <a:off x="987127" y="2068070"/>
            <a:ext cx="9133618" cy="4524315"/>
          </a:xfrm>
          <a:prstGeom prst="rect">
            <a:avLst/>
          </a:prstGeom>
          <a:noFill/>
        </p:spPr>
        <p:txBody>
          <a:bodyPr wrap="square" numCol="2" rtlCol="0">
            <a:spAutoFit/>
          </a:bodyPr>
          <a:lstStyle/>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Preventive Detention, generally</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Presumption of Release</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Salerno “Guiding” Factors</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Mitigating Conditions</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Detention Eligibility Nets </a:t>
            </a:r>
          </a:p>
          <a:p>
            <a:pPr lvl="1"/>
            <a:r>
              <a:rPr lang="en-US" dirty="0">
                <a:latin typeface="Arial" panose="020B0604020202020204" pitchFamily="34" charset="0"/>
                <a:cs typeface="Arial" panose="020B0604020202020204" pitchFamily="34" charset="0"/>
              </a:rPr>
              <a:t>      &amp; Pretrial Services</a:t>
            </a:r>
          </a:p>
          <a:p>
            <a:pPr lvl="1"/>
            <a:endParaRPr lang="en-US" dirty="0">
              <a:latin typeface="Arial" panose="020B0604020202020204" pitchFamily="34" charset="0"/>
              <a:cs typeface="Arial" panose="020B0604020202020204" pitchFamily="34" charset="0"/>
            </a:endParaRPr>
          </a:p>
          <a:p>
            <a:pPr lvl="1"/>
            <a:endParaRPr lang="en-US" dirty="0">
              <a:latin typeface="Arial" panose="020B0604020202020204" pitchFamily="34" charset="0"/>
              <a:cs typeface="Arial" panose="020B0604020202020204" pitchFamily="34" charset="0"/>
            </a:endParaRPr>
          </a:p>
          <a:p>
            <a:pPr lvl="1"/>
            <a:endParaRPr lang="en-US" dirty="0">
              <a:latin typeface="Arial" panose="020B0604020202020204" pitchFamily="34" charset="0"/>
              <a:cs typeface="Arial" panose="020B0604020202020204" pitchFamily="34" charset="0"/>
            </a:endParaRPr>
          </a:p>
          <a:p>
            <a:pPr lvl="1"/>
            <a:endParaRPr lang="en-US" dirty="0">
              <a:latin typeface="Arial" panose="020B0604020202020204" pitchFamily="34" charset="0"/>
              <a:cs typeface="Arial" panose="020B0604020202020204" pitchFamily="34" charset="0"/>
            </a:endParaRPr>
          </a:p>
          <a:p>
            <a:pPr lvl="1"/>
            <a:endParaRPr lang="en-US" dirty="0">
              <a:latin typeface="Arial" panose="020B0604020202020204" pitchFamily="34" charset="0"/>
              <a:cs typeface="Arial" panose="020B0604020202020204" pitchFamily="34" charset="0"/>
            </a:endParaRPr>
          </a:p>
          <a:p>
            <a:pPr lvl="1"/>
            <a:endParaRPr lang="en-US" dirty="0">
              <a:latin typeface="Arial" panose="020B0604020202020204" pitchFamily="34" charset="0"/>
              <a:cs typeface="Arial" panose="020B0604020202020204" pitchFamily="34" charset="0"/>
            </a:endParaRPr>
          </a:p>
          <a:p>
            <a:pPr lvl="1"/>
            <a:endParaRPr lang="en-US" dirty="0">
              <a:latin typeface="Arial" panose="020B0604020202020204" pitchFamily="34" charset="0"/>
              <a:cs typeface="Arial" panose="020B0604020202020204" pitchFamily="34" charset="0"/>
            </a:endParaRPr>
          </a:p>
          <a:p>
            <a:pPr lvl="1"/>
            <a:endParaRPr lang="en-US" dirty="0">
              <a:latin typeface="Arial" panose="020B0604020202020204" pitchFamily="34" charset="0"/>
              <a:cs typeface="Arial" panose="020B0604020202020204" pitchFamily="34" charset="0"/>
            </a:endParaRPr>
          </a:p>
          <a:p>
            <a:pPr lvl="1"/>
            <a:endParaRPr lang="en-US" dirty="0">
              <a:latin typeface="Arial" panose="020B0604020202020204" pitchFamily="34" charset="0"/>
              <a:cs typeface="Arial" panose="020B0604020202020204" pitchFamily="34" charset="0"/>
            </a:endParaRPr>
          </a:p>
          <a:p>
            <a:pPr lvl="1"/>
            <a:endParaRPr lang="en-US"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Release Revocation</a:t>
            </a:r>
          </a:p>
          <a:p>
            <a:pPr lvl="1"/>
            <a:r>
              <a:rPr lang="en-US" dirty="0">
                <a:latin typeface="Arial" panose="020B0604020202020204" pitchFamily="34" charset="0"/>
                <a:cs typeface="Arial" panose="020B0604020202020204" pitchFamily="34" charset="0"/>
              </a:rPr>
              <a:t>      &amp; Modification of Release 	Conditions</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Constitutional Framework</a:t>
            </a:r>
          </a:p>
        </p:txBody>
      </p:sp>
    </p:spTree>
    <p:extLst>
      <p:ext uri="{BB962C8B-B14F-4D97-AF65-F5344CB8AC3E}">
        <p14:creationId xmlns:p14="http://schemas.microsoft.com/office/powerpoint/2010/main" val="21304041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F5CCE-1E94-0E73-FD99-FB30A21652C4}"/>
              </a:ext>
            </a:extLst>
          </p:cNvPr>
          <p:cNvSpPr>
            <a:spLocks noGrp="1"/>
          </p:cNvSpPr>
          <p:nvPr>
            <p:ph type="title"/>
          </p:nvPr>
        </p:nvSpPr>
        <p:spPr>
          <a:xfrm>
            <a:off x="650535" y="338359"/>
            <a:ext cx="10890929" cy="1097280"/>
          </a:xfrm>
        </p:spPr>
        <p:txBody>
          <a:bodyPr/>
          <a:lstStyle/>
          <a:p>
            <a:r>
              <a:rPr lang="en-US" dirty="0"/>
              <a:t>Preventive Detention Explained</a:t>
            </a:r>
          </a:p>
        </p:txBody>
      </p:sp>
      <p:sp>
        <p:nvSpPr>
          <p:cNvPr id="3" name="Content Placeholder 2">
            <a:extLst>
              <a:ext uri="{FF2B5EF4-FFF2-40B4-BE49-F238E27FC236}">
                <a16:creationId xmlns:a16="http://schemas.microsoft.com/office/drawing/2014/main" id="{8CE2DCEE-2E26-A6BA-847C-B4C33BEAF6B1}"/>
              </a:ext>
            </a:extLst>
          </p:cNvPr>
          <p:cNvSpPr>
            <a:spLocks noGrp="1"/>
          </p:cNvSpPr>
          <p:nvPr>
            <p:ph idx="1"/>
          </p:nvPr>
        </p:nvSpPr>
        <p:spPr>
          <a:xfrm>
            <a:off x="650535" y="1264797"/>
            <a:ext cx="10890928" cy="3566160"/>
          </a:xfrm>
        </p:spPr>
        <p:txBody>
          <a:bodyPr/>
          <a:lstStyle/>
          <a:p>
            <a:r>
              <a:rPr lang="en-US" dirty="0">
                <a:latin typeface="Arial" panose="020B0604020202020204" pitchFamily="34" charset="0"/>
                <a:cs typeface="Arial" panose="020B0604020202020204" pitchFamily="34" charset="0"/>
              </a:rPr>
              <a:t>“…the practice of ordering [a defendant] detained during the pretrial period….these systems require a judicial officer to make informed, intentional, and direct decisions about release and detention, rather than allowing a person’s arrest to be </a:t>
            </a:r>
            <a:r>
              <a:rPr lang="en-US" b="1" i="1" dirty="0">
                <a:latin typeface="Arial" panose="020B0604020202020204" pitchFamily="34" charset="0"/>
                <a:cs typeface="Arial" panose="020B0604020202020204" pitchFamily="34" charset="0"/>
              </a:rPr>
              <a:t>contingent</a:t>
            </a:r>
            <a:r>
              <a:rPr lang="en-US" dirty="0">
                <a:latin typeface="Arial" panose="020B0604020202020204" pitchFamily="34" charset="0"/>
                <a:cs typeface="Arial" panose="020B0604020202020204" pitchFamily="34" charset="0"/>
              </a:rPr>
              <a:t> on their access to money.”</a:t>
            </a:r>
          </a:p>
          <a:p>
            <a:pPr marL="0" indent="0">
              <a:buNone/>
            </a:pPr>
            <a:r>
              <a:rPr lang="en-US" dirty="0">
                <a:latin typeface="Arial" panose="020B0604020202020204" pitchFamily="34" charset="0"/>
                <a:cs typeface="Arial" panose="020B0604020202020204" pitchFamily="34" charset="0"/>
              </a:rPr>
              <a:t> </a:t>
            </a:r>
          </a:p>
        </p:txBody>
      </p:sp>
      <p:sp>
        <p:nvSpPr>
          <p:cNvPr id="4" name="TextBox 3">
            <a:extLst>
              <a:ext uri="{FF2B5EF4-FFF2-40B4-BE49-F238E27FC236}">
                <a16:creationId xmlns:a16="http://schemas.microsoft.com/office/drawing/2014/main" id="{7C466EEE-2627-BCCF-1E40-6EC7B40C600B}"/>
              </a:ext>
            </a:extLst>
          </p:cNvPr>
          <p:cNvSpPr txBox="1"/>
          <p:nvPr/>
        </p:nvSpPr>
        <p:spPr>
          <a:xfrm>
            <a:off x="10339789" y="2431534"/>
            <a:ext cx="982133" cy="369332"/>
          </a:xfrm>
          <a:prstGeom prst="rect">
            <a:avLst/>
          </a:prstGeom>
          <a:noFill/>
        </p:spPr>
        <p:txBody>
          <a:bodyPr wrap="square" rtlCol="0">
            <a:spAutoFit/>
          </a:bodyPr>
          <a:lstStyle/>
          <a:p>
            <a:r>
              <a:rPr lang="en-US" dirty="0"/>
              <a:t>-</a:t>
            </a:r>
            <a:r>
              <a:rPr lang="en-US" dirty="0">
                <a:hlinkClick r:id="rId3"/>
              </a:rPr>
              <a:t>APPR</a:t>
            </a:r>
            <a:endParaRPr lang="en-US" dirty="0"/>
          </a:p>
        </p:txBody>
      </p:sp>
      <p:sp>
        <p:nvSpPr>
          <p:cNvPr id="7" name="Content Placeholder 2">
            <a:extLst>
              <a:ext uri="{FF2B5EF4-FFF2-40B4-BE49-F238E27FC236}">
                <a16:creationId xmlns:a16="http://schemas.microsoft.com/office/drawing/2014/main" id="{A9803782-B613-CE69-6767-A8D89699895B}"/>
              </a:ext>
            </a:extLst>
          </p:cNvPr>
          <p:cNvSpPr txBox="1">
            <a:spLocks/>
          </p:cNvSpPr>
          <p:nvPr/>
        </p:nvSpPr>
        <p:spPr>
          <a:xfrm>
            <a:off x="650534" y="2718047"/>
            <a:ext cx="10890928" cy="1196663"/>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Arial" panose="020B0604020202020204" pitchFamily="34" charset="0"/>
                <a:cs typeface="Arial" panose="020B0604020202020204" pitchFamily="34" charset="0"/>
              </a:rPr>
              <a:t>These decisions can typically concern three broad categories of risks posed by an individual defendant (application varies by jurisdiction):</a:t>
            </a:r>
          </a:p>
        </p:txBody>
      </p:sp>
      <p:sp>
        <p:nvSpPr>
          <p:cNvPr id="9" name="Content Placeholder 2">
            <a:extLst>
              <a:ext uri="{FF2B5EF4-FFF2-40B4-BE49-F238E27FC236}">
                <a16:creationId xmlns:a16="http://schemas.microsoft.com/office/drawing/2014/main" id="{3D8D26AB-593A-5BEF-D355-6165DDAEF2E1}"/>
              </a:ext>
            </a:extLst>
          </p:cNvPr>
          <p:cNvSpPr txBox="1">
            <a:spLocks/>
          </p:cNvSpPr>
          <p:nvPr/>
        </p:nvSpPr>
        <p:spPr>
          <a:xfrm>
            <a:off x="2808137" y="4476897"/>
            <a:ext cx="9383863" cy="1962265"/>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
        <p:nvSpPr>
          <p:cNvPr id="20" name="Content Placeholder 2">
            <a:extLst>
              <a:ext uri="{FF2B5EF4-FFF2-40B4-BE49-F238E27FC236}">
                <a16:creationId xmlns:a16="http://schemas.microsoft.com/office/drawing/2014/main" id="{929D570C-9AED-9F34-3859-E9BA78F864A8}"/>
              </a:ext>
            </a:extLst>
          </p:cNvPr>
          <p:cNvSpPr txBox="1">
            <a:spLocks/>
          </p:cNvSpPr>
          <p:nvPr/>
        </p:nvSpPr>
        <p:spPr>
          <a:xfrm>
            <a:off x="1311528" y="3660986"/>
            <a:ext cx="7656661" cy="1960634"/>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Arial" panose="020B0604020202020204" pitchFamily="34" charset="0"/>
                <a:cs typeface="Arial" panose="020B0604020202020204" pitchFamily="34" charset="0"/>
              </a:rPr>
              <a:t>Safety: “the safety of any other person and the community”</a:t>
            </a:r>
          </a:p>
          <a:p>
            <a:r>
              <a:rPr lang="en-US" dirty="0">
                <a:latin typeface="Arial" panose="020B0604020202020204" pitchFamily="34" charset="0"/>
                <a:cs typeface="Arial" panose="020B0604020202020204" pitchFamily="34" charset="0"/>
              </a:rPr>
              <a:t>Flight: “appearance of the individual in court”</a:t>
            </a:r>
          </a:p>
          <a:p>
            <a:r>
              <a:rPr lang="en-US" dirty="0">
                <a:latin typeface="Arial" panose="020B0604020202020204" pitchFamily="34" charset="0"/>
                <a:cs typeface="Arial" panose="020B0604020202020204" pitchFamily="34" charset="0"/>
              </a:rPr>
              <a:t>Obstruction: “a risk that the individual will obstruct or attempt to obstruct justice, or threaten, injure, or intimidate, or attempt to threaten injure, or intimidate a prospective witness or juror”</a:t>
            </a:r>
          </a:p>
        </p:txBody>
      </p:sp>
      <p:sp>
        <p:nvSpPr>
          <p:cNvPr id="22" name="TextBox 21">
            <a:hlinkClick r:id="rId4"/>
            <a:extLst>
              <a:ext uri="{FF2B5EF4-FFF2-40B4-BE49-F238E27FC236}">
                <a16:creationId xmlns:a16="http://schemas.microsoft.com/office/drawing/2014/main" id="{809ACBA0-FDC4-ED3C-90BC-1D92759D9E11}"/>
              </a:ext>
            </a:extLst>
          </p:cNvPr>
          <p:cNvSpPr txBox="1"/>
          <p:nvPr/>
        </p:nvSpPr>
        <p:spPr>
          <a:xfrm>
            <a:off x="7476657" y="5572729"/>
            <a:ext cx="2964730" cy="369332"/>
          </a:xfrm>
          <a:prstGeom prst="rect">
            <a:avLst/>
          </a:prstGeom>
          <a:noFill/>
        </p:spPr>
        <p:txBody>
          <a:bodyPr wrap="square" rtlCol="0">
            <a:spAutoFit/>
          </a:bodyPr>
          <a:lstStyle/>
          <a:p>
            <a:r>
              <a:rPr lang="en-US" dirty="0">
                <a:hlinkClick r:id="rId4"/>
              </a:rPr>
              <a:t>-D.C. </a:t>
            </a:r>
            <a:r>
              <a:rPr lang="en-US" cap="small" dirty="0">
                <a:hlinkClick r:id="rId4"/>
              </a:rPr>
              <a:t>Code</a:t>
            </a:r>
            <a:r>
              <a:rPr lang="en-US" dirty="0">
                <a:hlinkClick r:id="rId4"/>
              </a:rPr>
              <a:t> § 23-1322(b)</a:t>
            </a:r>
            <a:endParaRPr lang="en-US" dirty="0"/>
          </a:p>
        </p:txBody>
      </p:sp>
      <p:sp>
        <p:nvSpPr>
          <p:cNvPr id="5" name="Rectangle 4">
            <a:extLst>
              <a:ext uri="{FF2B5EF4-FFF2-40B4-BE49-F238E27FC236}">
                <a16:creationId xmlns:a16="http://schemas.microsoft.com/office/drawing/2014/main" id="{221DCE96-3529-1516-090E-40B2E9362810}"/>
              </a:ext>
            </a:extLst>
          </p:cNvPr>
          <p:cNvSpPr/>
          <p:nvPr/>
        </p:nvSpPr>
        <p:spPr>
          <a:xfrm>
            <a:off x="2432114" y="3544478"/>
            <a:ext cx="6014302" cy="6034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E67501BA-4D17-AF6E-9F48-938D1E1C1CBD}"/>
              </a:ext>
            </a:extLst>
          </p:cNvPr>
          <p:cNvSpPr/>
          <p:nvPr/>
        </p:nvSpPr>
        <p:spPr>
          <a:xfrm>
            <a:off x="2358272" y="4147974"/>
            <a:ext cx="6014301" cy="40517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8A55F5B-C37A-2800-0FDF-F63A69B645B6}"/>
              </a:ext>
            </a:extLst>
          </p:cNvPr>
          <p:cNvSpPr/>
          <p:nvPr/>
        </p:nvSpPr>
        <p:spPr>
          <a:xfrm>
            <a:off x="2953888" y="4615891"/>
            <a:ext cx="6014302" cy="49944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F6A0D2B-9FC8-55BC-5EBE-8B3AFE70AA09}"/>
              </a:ext>
            </a:extLst>
          </p:cNvPr>
          <p:cNvSpPr/>
          <p:nvPr/>
        </p:nvSpPr>
        <p:spPr>
          <a:xfrm>
            <a:off x="1558641" y="4969395"/>
            <a:ext cx="6708666" cy="60333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76942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xit" presetSubtype="32" fill="hold" grpId="0" nodeType="clickEffect">
                                  <p:stCondLst>
                                    <p:cond delay="0"/>
                                  </p:stCondLst>
                                  <p:childTnLst>
                                    <p:anim calcmode="lin" valueType="num">
                                      <p:cBhvr>
                                        <p:cTn id="6" dur="500"/>
                                        <p:tgtEl>
                                          <p:spTgt spid="5"/>
                                        </p:tgtEl>
                                        <p:attrNameLst>
                                          <p:attrName>ppt_w</p:attrName>
                                        </p:attrNameLst>
                                      </p:cBhvr>
                                      <p:tavLst>
                                        <p:tav tm="0">
                                          <p:val>
                                            <p:strVal val="ppt_w"/>
                                          </p:val>
                                        </p:tav>
                                        <p:tav tm="100000">
                                          <p:val>
                                            <p:fltVal val="0"/>
                                          </p:val>
                                        </p:tav>
                                      </p:tavLst>
                                    </p:anim>
                                    <p:anim calcmode="lin" valueType="num">
                                      <p:cBhvr>
                                        <p:cTn id="7" dur="500"/>
                                        <p:tgtEl>
                                          <p:spTgt spid="5"/>
                                        </p:tgtEl>
                                        <p:attrNameLst>
                                          <p:attrName>ppt_h</p:attrName>
                                        </p:attrNameLst>
                                      </p:cBhvr>
                                      <p:tavLst>
                                        <p:tav tm="0">
                                          <p:val>
                                            <p:strVal val="ppt_h"/>
                                          </p:val>
                                        </p:tav>
                                        <p:tav tm="100000">
                                          <p:val>
                                            <p:fltVal val="0"/>
                                          </p:val>
                                        </p:tav>
                                      </p:tavLst>
                                    </p:anim>
                                    <p:animEffect transition="out" filter="fade">
                                      <p:cBhvr>
                                        <p:cTn id="8" dur="500"/>
                                        <p:tgtEl>
                                          <p:spTgt spid="5"/>
                                        </p:tgtEl>
                                      </p:cBhvr>
                                    </p:animEffect>
                                    <p:set>
                                      <p:cBhvr>
                                        <p:cTn id="9" dur="1" fill="hold">
                                          <p:stCondLst>
                                            <p:cond delay="499"/>
                                          </p:stCondLst>
                                        </p:cTn>
                                        <p:tgtEl>
                                          <p:spTgt spid="5"/>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53" presetClass="exit" presetSubtype="32" fill="hold" grpId="0" nodeType="clickEffect">
                                  <p:stCondLst>
                                    <p:cond delay="0"/>
                                  </p:stCondLst>
                                  <p:childTnLst>
                                    <p:anim calcmode="lin" valueType="num">
                                      <p:cBhvr>
                                        <p:cTn id="13" dur="500"/>
                                        <p:tgtEl>
                                          <p:spTgt spid="8"/>
                                        </p:tgtEl>
                                        <p:attrNameLst>
                                          <p:attrName>ppt_w</p:attrName>
                                        </p:attrNameLst>
                                      </p:cBhvr>
                                      <p:tavLst>
                                        <p:tav tm="0">
                                          <p:val>
                                            <p:strVal val="ppt_w"/>
                                          </p:val>
                                        </p:tav>
                                        <p:tav tm="100000">
                                          <p:val>
                                            <p:fltVal val="0"/>
                                          </p:val>
                                        </p:tav>
                                      </p:tavLst>
                                    </p:anim>
                                    <p:anim calcmode="lin" valueType="num">
                                      <p:cBhvr>
                                        <p:cTn id="14" dur="500"/>
                                        <p:tgtEl>
                                          <p:spTgt spid="8"/>
                                        </p:tgtEl>
                                        <p:attrNameLst>
                                          <p:attrName>ppt_h</p:attrName>
                                        </p:attrNameLst>
                                      </p:cBhvr>
                                      <p:tavLst>
                                        <p:tav tm="0">
                                          <p:val>
                                            <p:strVal val="ppt_h"/>
                                          </p:val>
                                        </p:tav>
                                        <p:tav tm="100000">
                                          <p:val>
                                            <p:fltVal val="0"/>
                                          </p:val>
                                        </p:tav>
                                      </p:tavLst>
                                    </p:anim>
                                    <p:animEffect transition="out" filter="fade">
                                      <p:cBhvr>
                                        <p:cTn id="15" dur="500"/>
                                        <p:tgtEl>
                                          <p:spTgt spid="8"/>
                                        </p:tgtEl>
                                      </p:cBhvr>
                                    </p:animEffect>
                                    <p:set>
                                      <p:cBhvr>
                                        <p:cTn id="16" dur="1" fill="hold">
                                          <p:stCondLst>
                                            <p:cond delay="499"/>
                                          </p:stCondLst>
                                        </p:cTn>
                                        <p:tgtEl>
                                          <p:spTgt spid="8"/>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53" presetClass="exit" presetSubtype="32" fill="hold" grpId="0" nodeType="clickEffect">
                                  <p:stCondLst>
                                    <p:cond delay="0"/>
                                  </p:stCondLst>
                                  <p:childTnLst>
                                    <p:anim calcmode="lin" valueType="num">
                                      <p:cBhvr>
                                        <p:cTn id="20" dur="500"/>
                                        <p:tgtEl>
                                          <p:spTgt spid="11"/>
                                        </p:tgtEl>
                                        <p:attrNameLst>
                                          <p:attrName>ppt_w</p:attrName>
                                        </p:attrNameLst>
                                      </p:cBhvr>
                                      <p:tavLst>
                                        <p:tav tm="0">
                                          <p:val>
                                            <p:strVal val="ppt_w"/>
                                          </p:val>
                                        </p:tav>
                                        <p:tav tm="100000">
                                          <p:val>
                                            <p:fltVal val="0"/>
                                          </p:val>
                                        </p:tav>
                                      </p:tavLst>
                                    </p:anim>
                                    <p:anim calcmode="lin" valueType="num">
                                      <p:cBhvr>
                                        <p:cTn id="21" dur="500"/>
                                        <p:tgtEl>
                                          <p:spTgt spid="11"/>
                                        </p:tgtEl>
                                        <p:attrNameLst>
                                          <p:attrName>ppt_h</p:attrName>
                                        </p:attrNameLst>
                                      </p:cBhvr>
                                      <p:tavLst>
                                        <p:tav tm="0">
                                          <p:val>
                                            <p:strVal val="ppt_h"/>
                                          </p:val>
                                        </p:tav>
                                        <p:tav tm="100000">
                                          <p:val>
                                            <p:fltVal val="0"/>
                                          </p:val>
                                        </p:tav>
                                      </p:tavLst>
                                    </p:anim>
                                    <p:animEffect transition="out" filter="fade">
                                      <p:cBhvr>
                                        <p:cTn id="22" dur="500"/>
                                        <p:tgtEl>
                                          <p:spTgt spid="11"/>
                                        </p:tgtEl>
                                      </p:cBhvr>
                                    </p:animEffect>
                                    <p:set>
                                      <p:cBhvr>
                                        <p:cTn id="23" dur="1" fill="hold">
                                          <p:stCondLst>
                                            <p:cond delay="499"/>
                                          </p:stCondLst>
                                        </p:cTn>
                                        <p:tgtEl>
                                          <p:spTgt spid="11"/>
                                        </p:tgtEl>
                                        <p:attrNameLst>
                                          <p:attrName>style.visibility</p:attrName>
                                        </p:attrNameLst>
                                      </p:cBhvr>
                                      <p:to>
                                        <p:strVal val="hidden"/>
                                      </p:to>
                                    </p:set>
                                  </p:childTnLst>
                                </p:cTn>
                              </p:par>
                              <p:par>
                                <p:cTn id="24" presetID="53" presetClass="exit" presetSubtype="32" fill="hold" grpId="0" nodeType="withEffect">
                                  <p:stCondLst>
                                    <p:cond delay="0"/>
                                  </p:stCondLst>
                                  <p:childTnLst>
                                    <p:anim calcmode="lin" valueType="num">
                                      <p:cBhvr>
                                        <p:cTn id="25" dur="500"/>
                                        <p:tgtEl>
                                          <p:spTgt spid="13"/>
                                        </p:tgtEl>
                                        <p:attrNameLst>
                                          <p:attrName>ppt_w</p:attrName>
                                        </p:attrNameLst>
                                      </p:cBhvr>
                                      <p:tavLst>
                                        <p:tav tm="0">
                                          <p:val>
                                            <p:strVal val="ppt_w"/>
                                          </p:val>
                                        </p:tav>
                                        <p:tav tm="100000">
                                          <p:val>
                                            <p:fltVal val="0"/>
                                          </p:val>
                                        </p:tav>
                                      </p:tavLst>
                                    </p:anim>
                                    <p:anim calcmode="lin" valueType="num">
                                      <p:cBhvr>
                                        <p:cTn id="26" dur="500"/>
                                        <p:tgtEl>
                                          <p:spTgt spid="13"/>
                                        </p:tgtEl>
                                        <p:attrNameLst>
                                          <p:attrName>ppt_h</p:attrName>
                                        </p:attrNameLst>
                                      </p:cBhvr>
                                      <p:tavLst>
                                        <p:tav tm="0">
                                          <p:val>
                                            <p:strVal val="ppt_h"/>
                                          </p:val>
                                        </p:tav>
                                        <p:tav tm="100000">
                                          <p:val>
                                            <p:fltVal val="0"/>
                                          </p:val>
                                        </p:tav>
                                      </p:tavLst>
                                    </p:anim>
                                    <p:animEffect transition="out" filter="fade">
                                      <p:cBhvr>
                                        <p:cTn id="27" dur="500"/>
                                        <p:tgtEl>
                                          <p:spTgt spid="13"/>
                                        </p:tgtEl>
                                      </p:cBhvr>
                                    </p:animEffect>
                                    <p:set>
                                      <p:cBhvr>
                                        <p:cTn id="28" dur="1" fill="hold">
                                          <p:stCondLst>
                                            <p:cond delay="4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11" grpId="0" animBg="1"/>
      <p:bldP spid="1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3E8A393-C3A4-5840-980A-96A069FD72F8}"/>
              </a:ext>
            </a:extLst>
          </p:cNvPr>
          <p:cNvSpPr>
            <a:spLocks noGrp="1"/>
          </p:cNvSpPr>
          <p:nvPr>
            <p:ph idx="1"/>
          </p:nvPr>
        </p:nvSpPr>
        <p:spPr>
          <a:xfrm>
            <a:off x="650535" y="1510453"/>
            <a:ext cx="10890928" cy="3566160"/>
          </a:xfrm>
        </p:spPr>
        <p:txBody>
          <a:bodyPr>
            <a:normAutofit/>
          </a:bodyPr>
          <a:lstStyle/>
          <a:p>
            <a:r>
              <a:rPr lang="en-US" sz="3200" dirty="0">
                <a:latin typeface="Arial" panose="020B0604020202020204" pitchFamily="34" charset="0"/>
                <a:cs typeface="Arial" panose="020B0604020202020204" pitchFamily="34" charset="0"/>
              </a:rPr>
              <a:t>A presumption exists that the individual will be released:</a:t>
            </a:r>
          </a:p>
          <a:p>
            <a:endParaRPr lang="en-US" sz="3200" dirty="0"/>
          </a:p>
        </p:txBody>
      </p:sp>
      <p:sp>
        <p:nvSpPr>
          <p:cNvPr id="4" name="Content Placeholder 2">
            <a:extLst>
              <a:ext uri="{FF2B5EF4-FFF2-40B4-BE49-F238E27FC236}">
                <a16:creationId xmlns:a16="http://schemas.microsoft.com/office/drawing/2014/main" id="{DE799C63-6E98-B3C0-0EE9-7B56E201B533}"/>
              </a:ext>
            </a:extLst>
          </p:cNvPr>
          <p:cNvSpPr txBox="1">
            <a:spLocks/>
          </p:cNvSpPr>
          <p:nvPr/>
        </p:nvSpPr>
        <p:spPr>
          <a:xfrm>
            <a:off x="1379259" y="2236494"/>
            <a:ext cx="10890928" cy="3566160"/>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latin typeface="Arial" panose="020B0604020202020204" pitchFamily="34" charset="0"/>
                <a:cs typeface="Arial" panose="020B0604020202020204" pitchFamily="34" charset="0"/>
              </a:rPr>
              <a:t>“In our society, liberty is the norm, and detention prior to trial is the      carefully limited exception.”</a:t>
            </a:r>
          </a:p>
          <a:p>
            <a:endParaRPr lang="en-US" dirty="0"/>
          </a:p>
        </p:txBody>
      </p:sp>
      <p:sp>
        <p:nvSpPr>
          <p:cNvPr id="6" name="TextBox 5">
            <a:extLst>
              <a:ext uri="{FF2B5EF4-FFF2-40B4-BE49-F238E27FC236}">
                <a16:creationId xmlns:a16="http://schemas.microsoft.com/office/drawing/2014/main" id="{96EE1D6C-0A99-1DED-9677-0B76675272DD}"/>
              </a:ext>
            </a:extLst>
          </p:cNvPr>
          <p:cNvSpPr txBox="1"/>
          <p:nvPr/>
        </p:nvSpPr>
        <p:spPr>
          <a:xfrm>
            <a:off x="5400552" y="3012654"/>
            <a:ext cx="5412189" cy="369332"/>
          </a:xfrm>
          <a:prstGeom prst="rect">
            <a:avLst/>
          </a:prstGeom>
          <a:noFill/>
        </p:spPr>
        <p:txBody>
          <a:bodyPr wrap="square" rtlCol="0">
            <a:spAutoFit/>
          </a:bodyPr>
          <a:lstStyle/>
          <a:p>
            <a:r>
              <a:rPr lang="en-US" dirty="0">
                <a:hlinkClick r:id="rId3"/>
              </a:rPr>
              <a:t>- United States v. Salerno, 481 U.S. 739, 755 (1987).</a:t>
            </a:r>
            <a:endParaRPr lang="en-US" dirty="0"/>
          </a:p>
        </p:txBody>
      </p:sp>
      <p:sp>
        <p:nvSpPr>
          <p:cNvPr id="7" name="Content Placeholder 2">
            <a:extLst>
              <a:ext uri="{FF2B5EF4-FFF2-40B4-BE49-F238E27FC236}">
                <a16:creationId xmlns:a16="http://schemas.microsoft.com/office/drawing/2014/main" id="{910A95D6-A30B-93C1-D90C-F8811D2CDEB0}"/>
              </a:ext>
            </a:extLst>
          </p:cNvPr>
          <p:cNvSpPr txBox="1">
            <a:spLocks/>
          </p:cNvSpPr>
          <p:nvPr/>
        </p:nvSpPr>
        <p:spPr>
          <a:xfrm>
            <a:off x="650535" y="3384972"/>
            <a:ext cx="11185864" cy="3566160"/>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200" dirty="0">
                <a:latin typeface="Arial" panose="020B0604020202020204" pitchFamily="34" charset="0"/>
                <a:cs typeface="Arial" panose="020B0604020202020204" pitchFamily="34" charset="0"/>
              </a:rPr>
              <a:t>“A presumption in favor of release on one’s own recognizance” subject to the condition that:</a:t>
            </a:r>
          </a:p>
        </p:txBody>
      </p:sp>
      <p:sp>
        <p:nvSpPr>
          <p:cNvPr id="11" name="Content Placeholder 2">
            <a:extLst>
              <a:ext uri="{FF2B5EF4-FFF2-40B4-BE49-F238E27FC236}">
                <a16:creationId xmlns:a16="http://schemas.microsoft.com/office/drawing/2014/main" id="{3AF998D4-B7CA-1B3A-1F66-F06AC6CFC35F}"/>
              </a:ext>
            </a:extLst>
          </p:cNvPr>
          <p:cNvSpPr txBox="1">
            <a:spLocks/>
          </p:cNvSpPr>
          <p:nvPr/>
        </p:nvSpPr>
        <p:spPr>
          <a:xfrm>
            <a:off x="1138953" y="4810384"/>
            <a:ext cx="9136341" cy="1485150"/>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latin typeface="Arial" panose="020B0604020202020204" pitchFamily="34" charset="0"/>
                <a:cs typeface="Arial" panose="020B0604020202020204" pitchFamily="34" charset="0"/>
              </a:rPr>
              <a:t>the individual “appear at all scheduled court appearances and</a:t>
            </a:r>
          </a:p>
          <a:p>
            <a:r>
              <a:rPr lang="en-US" sz="2400" dirty="0">
                <a:latin typeface="Arial" panose="020B0604020202020204" pitchFamily="34" charset="0"/>
                <a:cs typeface="Arial" panose="020B0604020202020204" pitchFamily="34" charset="0"/>
              </a:rPr>
              <a:t>not engage in criminal activity” during the pending adjudication</a:t>
            </a:r>
          </a:p>
          <a:p>
            <a:endParaRPr lang="en-US" sz="2900" dirty="0">
              <a:latin typeface="Arial" panose="020B0604020202020204" pitchFamily="34" charset="0"/>
              <a:cs typeface="Arial" panose="020B0604020202020204" pitchFamily="34" charset="0"/>
            </a:endParaRPr>
          </a:p>
          <a:p>
            <a:endParaRPr lang="en-US" sz="2900" dirty="0"/>
          </a:p>
        </p:txBody>
      </p:sp>
      <p:sp>
        <p:nvSpPr>
          <p:cNvPr id="13" name="TextBox 12">
            <a:extLst>
              <a:ext uri="{FF2B5EF4-FFF2-40B4-BE49-F238E27FC236}">
                <a16:creationId xmlns:a16="http://schemas.microsoft.com/office/drawing/2014/main" id="{FE55FC8D-A818-8828-332A-B423AA5D30AC}"/>
              </a:ext>
            </a:extLst>
          </p:cNvPr>
          <p:cNvSpPr txBox="1"/>
          <p:nvPr/>
        </p:nvSpPr>
        <p:spPr>
          <a:xfrm>
            <a:off x="6652810" y="5883841"/>
            <a:ext cx="5412189" cy="369332"/>
          </a:xfrm>
          <a:prstGeom prst="rect">
            <a:avLst/>
          </a:prstGeom>
          <a:noFill/>
        </p:spPr>
        <p:txBody>
          <a:bodyPr wrap="square" rtlCol="0">
            <a:spAutoFit/>
          </a:bodyPr>
          <a:lstStyle/>
          <a:p>
            <a:r>
              <a:rPr lang="en-US" dirty="0">
                <a:hlinkClick r:id="rId4"/>
              </a:rPr>
              <a:t>- NAPSA Standard 1.3.</a:t>
            </a:r>
            <a:endParaRPr lang="en-US" dirty="0"/>
          </a:p>
        </p:txBody>
      </p:sp>
      <p:sp>
        <p:nvSpPr>
          <p:cNvPr id="16" name="Title 1">
            <a:extLst>
              <a:ext uri="{FF2B5EF4-FFF2-40B4-BE49-F238E27FC236}">
                <a16:creationId xmlns:a16="http://schemas.microsoft.com/office/drawing/2014/main" id="{EF93EA37-ADA4-C4DB-3BF6-B2AFAE605429}"/>
              </a:ext>
            </a:extLst>
          </p:cNvPr>
          <p:cNvSpPr txBox="1">
            <a:spLocks/>
          </p:cNvSpPr>
          <p:nvPr/>
        </p:nvSpPr>
        <p:spPr>
          <a:xfrm>
            <a:off x="640079" y="321734"/>
            <a:ext cx="10890929" cy="1097280"/>
          </a:xfrm>
          <a:prstGeom prst="rect">
            <a:avLst/>
          </a:prstGeom>
        </p:spPr>
        <p:txBody>
          <a:bodyPr vert="horz" lIns="91440" tIns="45720" rIns="91440" bIns="45720" rtlCol="0" anchor="t">
            <a:normAutofit/>
          </a:bodyPr>
          <a:lstStyle>
            <a:lvl1pPr algn="l" defTabSz="914400" rtl="0" eaLnBrk="1" latinLnBrk="0" hangingPunct="1">
              <a:lnSpc>
                <a:spcPct val="100000"/>
              </a:lnSpc>
              <a:spcBef>
                <a:spcPct val="0"/>
              </a:spcBef>
              <a:buNone/>
              <a:defRPr sz="4000" b="1" kern="1200">
                <a:solidFill>
                  <a:schemeClr val="tx1"/>
                </a:solidFill>
                <a:latin typeface="+mj-lt"/>
                <a:ea typeface="+mj-ea"/>
                <a:cs typeface="+mj-cs"/>
              </a:defRPr>
            </a:lvl1pPr>
          </a:lstStyle>
          <a:p>
            <a:r>
              <a:rPr lang="en-US" dirty="0"/>
              <a:t>Presumption of Release</a:t>
            </a:r>
          </a:p>
        </p:txBody>
      </p:sp>
      <p:sp>
        <p:nvSpPr>
          <p:cNvPr id="18" name="TextBox 17">
            <a:extLst>
              <a:ext uri="{FF2B5EF4-FFF2-40B4-BE49-F238E27FC236}">
                <a16:creationId xmlns:a16="http://schemas.microsoft.com/office/drawing/2014/main" id="{3763964C-6145-2A1E-81C0-0CBFE6054A31}"/>
              </a:ext>
            </a:extLst>
          </p:cNvPr>
          <p:cNvSpPr txBox="1"/>
          <p:nvPr/>
        </p:nvSpPr>
        <p:spPr>
          <a:xfrm>
            <a:off x="10248568" y="3603919"/>
            <a:ext cx="1657257" cy="1200329"/>
          </a:xfrm>
          <a:prstGeom prst="rect">
            <a:avLst/>
          </a:prstGeom>
          <a:solidFill>
            <a:schemeClr val="bg1"/>
          </a:solidFill>
          <a:ln w="38100">
            <a:solidFill>
              <a:schemeClr val="tx1"/>
            </a:solidFill>
          </a:ln>
          <a:effectLst>
            <a:outerShdw blurRad="50800" dist="38100" dir="8100000" algn="tr" rotWithShape="0">
              <a:prstClr val="black">
                <a:alpha val="40000"/>
              </a:prstClr>
            </a:outerShdw>
          </a:effectLst>
        </p:spPr>
        <p:txBody>
          <a:bodyPr wrap="square" rtlCol="0">
            <a:spAutoFit/>
          </a:bodyPr>
          <a:lstStyle/>
          <a:p>
            <a:pPr algn="ctr"/>
            <a:r>
              <a:rPr lang="en-US" sz="2400" dirty="0">
                <a:latin typeface="Arial" panose="020B0604020202020204" pitchFamily="34" charset="0"/>
                <a:cs typeface="Arial" panose="020B0604020202020204" pitchFamily="34" charset="0"/>
              </a:rPr>
              <a:t>Standard Conditions of release</a:t>
            </a:r>
          </a:p>
        </p:txBody>
      </p:sp>
      <p:sp>
        <p:nvSpPr>
          <p:cNvPr id="2" name="TextBox 1">
            <a:extLst>
              <a:ext uri="{FF2B5EF4-FFF2-40B4-BE49-F238E27FC236}">
                <a16:creationId xmlns:a16="http://schemas.microsoft.com/office/drawing/2014/main" id="{8A40FB28-C679-1883-DB96-11BB9E4F36B8}"/>
              </a:ext>
            </a:extLst>
          </p:cNvPr>
          <p:cNvSpPr txBox="1"/>
          <p:nvPr/>
        </p:nvSpPr>
        <p:spPr>
          <a:xfrm>
            <a:off x="884919" y="4592941"/>
            <a:ext cx="9191770" cy="1586248"/>
          </a:xfrm>
          <a:prstGeom prst="rect">
            <a:avLst/>
          </a:prstGeom>
          <a:solidFill>
            <a:schemeClr val="bg1"/>
          </a:solidFill>
        </p:spPr>
        <p:txBody>
          <a:bodyPr wrap="square" rtlCol="0">
            <a:spAutoFit/>
          </a:bodyPr>
          <a:lstStyle/>
          <a:p>
            <a:endParaRPr lang="en-US" dirty="0"/>
          </a:p>
        </p:txBody>
      </p:sp>
      <p:sp>
        <p:nvSpPr>
          <p:cNvPr id="19" name="Right Bracket 18">
            <a:extLst>
              <a:ext uri="{FF2B5EF4-FFF2-40B4-BE49-F238E27FC236}">
                <a16:creationId xmlns:a16="http://schemas.microsoft.com/office/drawing/2014/main" id="{B5865E49-BEB7-950E-B421-B8747B3F6B6A}"/>
              </a:ext>
            </a:extLst>
          </p:cNvPr>
          <p:cNvSpPr/>
          <p:nvPr/>
        </p:nvSpPr>
        <p:spPr>
          <a:xfrm>
            <a:off x="8878824" y="4672584"/>
            <a:ext cx="1197864" cy="1580589"/>
          </a:xfrm>
          <a:prstGeom prst="rightBracket">
            <a:avLst/>
          </a:prstGeom>
          <a:ln w="38100"/>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cxnSp>
        <p:nvCxnSpPr>
          <p:cNvPr id="21" name="Straight Connector 20">
            <a:extLst>
              <a:ext uri="{FF2B5EF4-FFF2-40B4-BE49-F238E27FC236}">
                <a16:creationId xmlns:a16="http://schemas.microsoft.com/office/drawing/2014/main" id="{A77B17CE-5989-321C-0DAF-CC92F721C3B1}"/>
              </a:ext>
            </a:extLst>
          </p:cNvPr>
          <p:cNvCxnSpPr>
            <a:cxnSpLocks/>
            <a:stCxn id="19" idx="2"/>
            <a:endCxn id="18" idx="2"/>
          </p:cNvCxnSpPr>
          <p:nvPr/>
        </p:nvCxnSpPr>
        <p:spPr>
          <a:xfrm flipV="1">
            <a:off x="10076688" y="4804248"/>
            <a:ext cx="1000509" cy="658631"/>
          </a:xfrm>
          <a:prstGeom prst="line">
            <a:avLst/>
          </a:prstGeom>
          <a:ln w="38100"/>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09857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2"/>
                                        </p:tgtEl>
                                        <p:attrNameLst>
                                          <p:attrName>ppt_x</p:attrName>
                                        </p:attrNameLst>
                                      </p:cBhvr>
                                      <p:tavLst>
                                        <p:tav tm="0">
                                          <p:val>
                                            <p:strVal val="ppt_x"/>
                                          </p:val>
                                        </p:tav>
                                        <p:tav tm="100000">
                                          <p:val>
                                            <p:strVal val="ppt_x"/>
                                          </p:val>
                                        </p:tav>
                                      </p:tavLst>
                                    </p:anim>
                                    <p:anim calcmode="lin" valueType="num">
                                      <p:cBhvr additive="base">
                                        <p:cTn id="7" dur="500"/>
                                        <p:tgtEl>
                                          <p:spTgt spid="2"/>
                                        </p:tgtEl>
                                        <p:attrNameLst>
                                          <p:attrName>ppt_y</p:attrName>
                                        </p:attrNameLst>
                                      </p:cBhvr>
                                      <p:tavLst>
                                        <p:tav tm="0">
                                          <p:val>
                                            <p:strVal val="ppt_y"/>
                                          </p:val>
                                        </p:tav>
                                        <p:tav tm="100000">
                                          <p:val>
                                            <p:strVal val="1+ppt_h/2"/>
                                          </p:val>
                                        </p:tav>
                                      </p:tavLst>
                                    </p:anim>
                                    <p:set>
                                      <p:cBhvr>
                                        <p:cTn id="8" dur="1" fill="hold">
                                          <p:stCondLst>
                                            <p:cond delay="499"/>
                                          </p:stCondLst>
                                        </p:cTn>
                                        <p:tgtEl>
                                          <p:spTgt spid="2"/>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ppt_x"/>
                                          </p:val>
                                        </p:tav>
                                        <p:tav tm="100000">
                                          <p:val>
                                            <p:strVal val="#ppt_x"/>
                                          </p:val>
                                        </p:tav>
                                      </p:tavLst>
                                    </p:anim>
                                    <p:anim calcmode="lin" valueType="num">
                                      <p:cBhvr additive="base">
                                        <p:cTn id="14" dur="500" fill="hold"/>
                                        <p:tgtEl>
                                          <p:spTgt spid="19"/>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additive="base">
                                        <p:cTn id="17" dur="500" fill="hold"/>
                                        <p:tgtEl>
                                          <p:spTgt spid="21"/>
                                        </p:tgtEl>
                                        <p:attrNameLst>
                                          <p:attrName>ppt_x</p:attrName>
                                        </p:attrNameLst>
                                      </p:cBhvr>
                                      <p:tavLst>
                                        <p:tav tm="0">
                                          <p:val>
                                            <p:strVal val="#ppt_x"/>
                                          </p:val>
                                        </p:tav>
                                        <p:tav tm="100000">
                                          <p:val>
                                            <p:strVal val="#ppt_x"/>
                                          </p:val>
                                        </p:tav>
                                      </p:tavLst>
                                    </p:anim>
                                    <p:anim calcmode="lin" valueType="num">
                                      <p:cBhvr additive="base">
                                        <p:cTn id="18" dur="500" fill="hold"/>
                                        <p:tgtEl>
                                          <p:spTgt spid="21"/>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additive="base">
                                        <p:cTn id="21" dur="500" fill="hold"/>
                                        <p:tgtEl>
                                          <p:spTgt spid="18"/>
                                        </p:tgtEl>
                                        <p:attrNameLst>
                                          <p:attrName>ppt_x</p:attrName>
                                        </p:attrNameLst>
                                      </p:cBhvr>
                                      <p:tavLst>
                                        <p:tav tm="0">
                                          <p:val>
                                            <p:strVal val="#ppt_x"/>
                                          </p:val>
                                        </p:tav>
                                        <p:tav tm="100000">
                                          <p:val>
                                            <p:strVal val="#ppt_x"/>
                                          </p:val>
                                        </p:tav>
                                      </p:tavLst>
                                    </p:anim>
                                    <p:anim calcmode="lin" valueType="num">
                                      <p:cBhvr additive="base">
                                        <p:cTn id="22"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 grpId="0" animBg="1"/>
      <p:bldP spid="1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15D1D0-CF91-E4F5-540D-05FFCC2B8BE6}"/>
              </a:ext>
            </a:extLst>
          </p:cNvPr>
          <p:cNvSpPr>
            <a:spLocks noGrp="1"/>
          </p:cNvSpPr>
          <p:nvPr>
            <p:ph type="title"/>
          </p:nvPr>
        </p:nvSpPr>
        <p:spPr>
          <a:xfrm>
            <a:off x="640079" y="321734"/>
            <a:ext cx="10890929" cy="1097280"/>
          </a:xfrm>
        </p:spPr>
        <p:txBody>
          <a:bodyPr/>
          <a:lstStyle/>
          <a:p>
            <a:r>
              <a:rPr lang="en-US" dirty="0"/>
              <a:t>Presumption of Release</a:t>
            </a:r>
          </a:p>
        </p:txBody>
      </p:sp>
      <p:sp>
        <p:nvSpPr>
          <p:cNvPr id="9" name="Content Placeholder 2">
            <a:extLst>
              <a:ext uri="{FF2B5EF4-FFF2-40B4-BE49-F238E27FC236}">
                <a16:creationId xmlns:a16="http://schemas.microsoft.com/office/drawing/2014/main" id="{F5E875EB-73CD-5153-6BA0-636CC86BDD4C}"/>
              </a:ext>
            </a:extLst>
          </p:cNvPr>
          <p:cNvSpPr txBox="1">
            <a:spLocks/>
          </p:cNvSpPr>
          <p:nvPr/>
        </p:nvSpPr>
        <p:spPr>
          <a:xfrm>
            <a:off x="1017658" y="1645920"/>
            <a:ext cx="9587497" cy="2143655"/>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Arial" panose="020B0604020202020204" pitchFamily="34" charset="0"/>
                <a:cs typeface="Arial" panose="020B0604020202020204" pitchFamily="34" charset="0"/>
              </a:rPr>
              <a:t>This presumption of release may be rebutted by evidence that the individual poses “a substantial risk of [one of the three risk categories] warranting a greater level of monitoring or supervision. In these cases, courts may impose conditions of supervision to address these specific risks” that are posted by the individual. </a:t>
            </a:r>
          </a:p>
          <a:p>
            <a:r>
              <a:rPr lang="en-US" dirty="0">
                <a:latin typeface="Arial" panose="020B0604020202020204" pitchFamily="34" charset="0"/>
                <a:cs typeface="Arial" panose="020B0604020202020204" pitchFamily="34" charset="0"/>
              </a:rPr>
              <a:t>“Conditions must be the least restrictive to address the identified risk.”</a:t>
            </a:r>
          </a:p>
        </p:txBody>
      </p:sp>
      <p:sp>
        <p:nvSpPr>
          <p:cNvPr id="10" name="Content Placeholder 2">
            <a:extLst>
              <a:ext uri="{FF2B5EF4-FFF2-40B4-BE49-F238E27FC236}">
                <a16:creationId xmlns:a16="http://schemas.microsoft.com/office/drawing/2014/main" id="{10970818-7A2C-5870-FCA8-4972A3FBF63B}"/>
              </a:ext>
            </a:extLst>
          </p:cNvPr>
          <p:cNvSpPr>
            <a:spLocks noGrp="1"/>
          </p:cNvSpPr>
          <p:nvPr>
            <p:ph idx="1"/>
          </p:nvPr>
        </p:nvSpPr>
        <p:spPr>
          <a:xfrm>
            <a:off x="650535" y="1231947"/>
            <a:ext cx="10890928" cy="3566160"/>
          </a:xfrm>
        </p:spPr>
        <p:txBody>
          <a:bodyPr/>
          <a:lstStyle/>
          <a:p>
            <a:r>
              <a:rPr lang="en-US" dirty="0">
                <a:latin typeface="Arial" panose="020B0604020202020204" pitchFamily="34" charset="0"/>
                <a:cs typeface="Arial" panose="020B0604020202020204" pitchFamily="34" charset="0"/>
              </a:rPr>
              <a:t>Although release is presumed, </a:t>
            </a:r>
            <a:endParaRPr lang="en-US" dirty="0"/>
          </a:p>
        </p:txBody>
      </p:sp>
      <p:sp>
        <p:nvSpPr>
          <p:cNvPr id="12" name="TextBox 11">
            <a:extLst>
              <a:ext uri="{FF2B5EF4-FFF2-40B4-BE49-F238E27FC236}">
                <a16:creationId xmlns:a16="http://schemas.microsoft.com/office/drawing/2014/main" id="{5E8D8B62-D605-FE47-FC82-2ECC1FA9B347}"/>
              </a:ext>
            </a:extLst>
          </p:cNvPr>
          <p:cNvSpPr txBox="1"/>
          <p:nvPr/>
        </p:nvSpPr>
        <p:spPr>
          <a:xfrm>
            <a:off x="7443857" y="3613666"/>
            <a:ext cx="2963335" cy="369332"/>
          </a:xfrm>
          <a:prstGeom prst="rect">
            <a:avLst/>
          </a:prstGeom>
          <a:noFill/>
        </p:spPr>
        <p:txBody>
          <a:bodyPr wrap="square" rtlCol="0">
            <a:spAutoFit/>
          </a:bodyPr>
          <a:lstStyle/>
          <a:p>
            <a:r>
              <a:rPr lang="en-US" dirty="0">
                <a:hlinkClick r:id="rId3"/>
              </a:rPr>
              <a:t>- NAPSA Standard 3.3.</a:t>
            </a:r>
            <a:endParaRPr lang="en-US" dirty="0"/>
          </a:p>
        </p:txBody>
      </p:sp>
      <p:sp>
        <p:nvSpPr>
          <p:cNvPr id="13" name="Content Placeholder 2">
            <a:extLst>
              <a:ext uri="{FF2B5EF4-FFF2-40B4-BE49-F238E27FC236}">
                <a16:creationId xmlns:a16="http://schemas.microsoft.com/office/drawing/2014/main" id="{8DD1F8CA-9FA0-70AB-E4B2-DA011354D85C}"/>
              </a:ext>
            </a:extLst>
          </p:cNvPr>
          <p:cNvSpPr txBox="1">
            <a:spLocks/>
          </p:cNvSpPr>
          <p:nvPr/>
        </p:nvSpPr>
        <p:spPr>
          <a:xfrm>
            <a:off x="650535" y="3982998"/>
            <a:ext cx="9756657" cy="3566160"/>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Arial" panose="020B0604020202020204" pitchFamily="34" charset="0"/>
                <a:cs typeface="Arial" panose="020B0604020202020204" pitchFamily="34" charset="0"/>
              </a:rPr>
              <a:t>“If, after a hearing…the judicial officer finds by clear and convincing evidence that </a:t>
            </a:r>
            <a:r>
              <a:rPr lang="en-US" b="1" dirty="0">
                <a:latin typeface="Arial" panose="020B0604020202020204" pitchFamily="34" charset="0"/>
                <a:cs typeface="Arial" panose="020B0604020202020204" pitchFamily="34" charset="0"/>
              </a:rPr>
              <a:t>no condition or combination of conditions</a:t>
            </a:r>
            <a:r>
              <a:rPr lang="en-US" dirty="0">
                <a:latin typeface="Arial" panose="020B0604020202020204" pitchFamily="34" charset="0"/>
                <a:cs typeface="Arial" panose="020B0604020202020204" pitchFamily="34" charset="0"/>
              </a:rPr>
              <a:t> will reasonably assure appearance of the person as required, and the safety of any other person and the community, the judicial officer shall order that the person be detained before trial.”</a:t>
            </a:r>
            <a:endParaRPr lang="en-US" dirty="0"/>
          </a:p>
        </p:txBody>
      </p:sp>
      <p:sp>
        <p:nvSpPr>
          <p:cNvPr id="15" name="TextBox 14">
            <a:hlinkClick r:id="rId4"/>
            <a:extLst>
              <a:ext uri="{FF2B5EF4-FFF2-40B4-BE49-F238E27FC236}">
                <a16:creationId xmlns:a16="http://schemas.microsoft.com/office/drawing/2014/main" id="{B72C6474-A5B8-2940-DDE1-EA766EB4BF79}"/>
              </a:ext>
            </a:extLst>
          </p:cNvPr>
          <p:cNvSpPr txBox="1"/>
          <p:nvPr/>
        </p:nvSpPr>
        <p:spPr>
          <a:xfrm>
            <a:off x="7132772" y="5523654"/>
            <a:ext cx="2964730" cy="369332"/>
          </a:xfrm>
          <a:prstGeom prst="rect">
            <a:avLst/>
          </a:prstGeom>
          <a:noFill/>
        </p:spPr>
        <p:txBody>
          <a:bodyPr wrap="square" rtlCol="0">
            <a:spAutoFit/>
          </a:bodyPr>
          <a:lstStyle/>
          <a:p>
            <a:r>
              <a:rPr lang="en-US" dirty="0">
                <a:hlinkClick r:id="rId4"/>
              </a:rPr>
              <a:t>-D.C. </a:t>
            </a:r>
            <a:r>
              <a:rPr lang="en-US" cap="small" dirty="0">
                <a:hlinkClick r:id="rId4"/>
              </a:rPr>
              <a:t>Code</a:t>
            </a:r>
            <a:r>
              <a:rPr lang="en-US" dirty="0">
                <a:hlinkClick r:id="rId4"/>
              </a:rPr>
              <a:t> § 23-1322(b)</a:t>
            </a:r>
            <a:endParaRPr lang="en-US" dirty="0"/>
          </a:p>
        </p:txBody>
      </p:sp>
      <p:sp>
        <p:nvSpPr>
          <p:cNvPr id="16" name="Right Bracket 15">
            <a:extLst>
              <a:ext uri="{FF2B5EF4-FFF2-40B4-BE49-F238E27FC236}">
                <a16:creationId xmlns:a16="http://schemas.microsoft.com/office/drawing/2014/main" id="{24611194-A40B-6676-CA1F-56D08FFBB5E0}"/>
              </a:ext>
            </a:extLst>
          </p:cNvPr>
          <p:cNvSpPr/>
          <p:nvPr/>
        </p:nvSpPr>
        <p:spPr>
          <a:xfrm>
            <a:off x="9912848" y="4422014"/>
            <a:ext cx="369307" cy="1101639"/>
          </a:xfrm>
          <a:prstGeom prst="rightBracket">
            <a:avLst/>
          </a:prstGeom>
          <a:ln w="38100"/>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cxnSp>
        <p:nvCxnSpPr>
          <p:cNvPr id="17" name="Straight Connector 16">
            <a:extLst>
              <a:ext uri="{FF2B5EF4-FFF2-40B4-BE49-F238E27FC236}">
                <a16:creationId xmlns:a16="http://schemas.microsoft.com/office/drawing/2014/main" id="{394A97A3-EFF6-8CE2-D791-DBDCFAE292F0}"/>
              </a:ext>
            </a:extLst>
          </p:cNvPr>
          <p:cNvCxnSpPr>
            <a:cxnSpLocks/>
          </p:cNvCxnSpPr>
          <p:nvPr/>
        </p:nvCxnSpPr>
        <p:spPr>
          <a:xfrm flipV="1">
            <a:off x="10282155" y="4016481"/>
            <a:ext cx="377774" cy="1040999"/>
          </a:xfrm>
          <a:prstGeom prst="line">
            <a:avLst/>
          </a:prstGeom>
          <a:ln w="38100"/>
        </p:spPr>
        <p:style>
          <a:lnRef idx="3">
            <a:schemeClr val="dk1"/>
          </a:lnRef>
          <a:fillRef idx="0">
            <a:schemeClr val="dk1"/>
          </a:fillRef>
          <a:effectRef idx="2">
            <a:schemeClr val="dk1"/>
          </a:effectRef>
          <a:fontRef idx="minor">
            <a:schemeClr val="tx1"/>
          </a:fontRef>
        </p:style>
      </p:cxnSp>
      <p:sp>
        <p:nvSpPr>
          <p:cNvPr id="21" name="TextBox 20">
            <a:extLst>
              <a:ext uri="{FF2B5EF4-FFF2-40B4-BE49-F238E27FC236}">
                <a16:creationId xmlns:a16="http://schemas.microsoft.com/office/drawing/2014/main" id="{3148A19D-ABEB-888C-E08F-6C7EDB59E991}"/>
              </a:ext>
            </a:extLst>
          </p:cNvPr>
          <p:cNvSpPr txBox="1"/>
          <p:nvPr/>
        </p:nvSpPr>
        <p:spPr>
          <a:xfrm>
            <a:off x="9742313" y="2816151"/>
            <a:ext cx="2064003" cy="1200329"/>
          </a:xfrm>
          <a:prstGeom prst="rect">
            <a:avLst/>
          </a:prstGeom>
          <a:solidFill>
            <a:schemeClr val="bg1"/>
          </a:solidFill>
          <a:ln w="38100">
            <a:solidFill>
              <a:schemeClr val="tx1"/>
            </a:solidFill>
          </a:ln>
          <a:effectLst>
            <a:outerShdw blurRad="50800" dist="38100" dir="8100000" algn="tr" rotWithShape="0">
              <a:prstClr val="black">
                <a:alpha val="40000"/>
              </a:prstClr>
            </a:outerShdw>
          </a:effectLst>
        </p:spPr>
        <p:txBody>
          <a:bodyPr wrap="square" rtlCol="0">
            <a:spAutoFit/>
          </a:bodyPr>
          <a:lstStyle/>
          <a:p>
            <a:pPr algn="ctr"/>
            <a:r>
              <a:rPr lang="en-US" sz="2400" dirty="0">
                <a:latin typeface="Arial" panose="020B0604020202020204" pitchFamily="34" charset="0"/>
                <a:cs typeface="Arial" panose="020B0604020202020204" pitchFamily="34" charset="0"/>
              </a:rPr>
              <a:t>Referred to as “mitigating conditions”</a:t>
            </a:r>
          </a:p>
        </p:txBody>
      </p:sp>
      <p:sp>
        <p:nvSpPr>
          <p:cNvPr id="22" name="TextBox 21">
            <a:extLst>
              <a:ext uri="{FF2B5EF4-FFF2-40B4-BE49-F238E27FC236}">
                <a16:creationId xmlns:a16="http://schemas.microsoft.com/office/drawing/2014/main" id="{68FDB655-619E-E898-C8E2-510585526B97}"/>
              </a:ext>
            </a:extLst>
          </p:cNvPr>
          <p:cNvSpPr txBox="1"/>
          <p:nvPr/>
        </p:nvSpPr>
        <p:spPr>
          <a:xfrm>
            <a:off x="3988391" y="3257451"/>
            <a:ext cx="5924457" cy="400110"/>
          </a:xfrm>
          <a:prstGeom prst="rect">
            <a:avLst/>
          </a:prstGeom>
          <a:noFill/>
        </p:spPr>
        <p:txBody>
          <a:bodyPr wrap="square" rtlCol="0">
            <a:spAutoFit/>
          </a:bodyPr>
          <a:lstStyle/>
          <a:p>
            <a:r>
              <a:rPr lang="en-US" sz="2000" u="sng" dirty="0">
                <a:solidFill>
                  <a:srgbClr val="FF0000"/>
                </a:solidFill>
                <a:latin typeface="Arial" panose="020B0604020202020204" pitchFamily="34" charset="0"/>
                <a:cs typeface="Arial" panose="020B0604020202020204" pitchFamily="34" charset="0"/>
              </a:rPr>
              <a:t>least restrictive to address the identified risk</a:t>
            </a:r>
            <a:endParaRPr lang="en-US" sz="2000" dirty="0">
              <a:solidFill>
                <a:srgbClr val="FF0000"/>
              </a:solidFill>
            </a:endParaRPr>
          </a:p>
        </p:txBody>
      </p:sp>
    </p:spTree>
    <p:extLst>
      <p:ext uri="{BB962C8B-B14F-4D97-AF65-F5344CB8AC3E}">
        <p14:creationId xmlns:p14="http://schemas.microsoft.com/office/powerpoint/2010/main" val="17495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inVertical)">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additive="base">
                                        <p:cTn id="12" dur="500" fill="hold"/>
                                        <p:tgtEl>
                                          <p:spTgt spid="16"/>
                                        </p:tgtEl>
                                        <p:attrNameLst>
                                          <p:attrName>ppt_x</p:attrName>
                                        </p:attrNameLst>
                                      </p:cBhvr>
                                      <p:tavLst>
                                        <p:tav tm="0">
                                          <p:val>
                                            <p:strVal val="#ppt_x"/>
                                          </p:val>
                                        </p:tav>
                                        <p:tav tm="100000">
                                          <p:val>
                                            <p:strVal val="#ppt_x"/>
                                          </p:val>
                                        </p:tav>
                                      </p:tavLst>
                                    </p:anim>
                                    <p:anim calcmode="lin" valueType="num">
                                      <p:cBhvr additive="base">
                                        <p:cTn id="13" dur="500" fill="hold"/>
                                        <p:tgtEl>
                                          <p:spTgt spid="16"/>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17"/>
                                        </p:tgtEl>
                                        <p:attrNameLst>
                                          <p:attrName>style.visibility</p:attrName>
                                        </p:attrNameLst>
                                      </p:cBhvr>
                                      <p:to>
                                        <p:strVal val="visible"/>
                                      </p:to>
                                    </p:set>
                                    <p:anim calcmode="lin" valueType="num">
                                      <p:cBhvr additive="base">
                                        <p:cTn id="16" dur="500" fill="hold"/>
                                        <p:tgtEl>
                                          <p:spTgt spid="17"/>
                                        </p:tgtEl>
                                        <p:attrNameLst>
                                          <p:attrName>ppt_x</p:attrName>
                                        </p:attrNameLst>
                                      </p:cBhvr>
                                      <p:tavLst>
                                        <p:tav tm="0">
                                          <p:val>
                                            <p:strVal val="#ppt_x"/>
                                          </p:val>
                                        </p:tav>
                                        <p:tav tm="100000">
                                          <p:val>
                                            <p:strVal val="#ppt_x"/>
                                          </p:val>
                                        </p:tav>
                                      </p:tavLst>
                                    </p:anim>
                                    <p:anim calcmode="lin" valueType="num">
                                      <p:cBhvr additive="base">
                                        <p:cTn id="17" dur="500" fill="hold"/>
                                        <p:tgtEl>
                                          <p:spTgt spid="17"/>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21"/>
                                        </p:tgtEl>
                                        <p:attrNameLst>
                                          <p:attrName>style.visibility</p:attrName>
                                        </p:attrNameLst>
                                      </p:cBhvr>
                                      <p:to>
                                        <p:strVal val="visible"/>
                                      </p:to>
                                    </p:set>
                                    <p:anim calcmode="lin" valueType="num">
                                      <p:cBhvr additive="base">
                                        <p:cTn id="20" dur="500" fill="hold"/>
                                        <p:tgtEl>
                                          <p:spTgt spid="21"/>
                                        </p:tgtEl>
                                        <p:attrNameLst>
                                          <p:attrName>ppt_x</p:attrName>
                                        </p:attrNameLst>
                                      </p:cBhvr>
                                      <p:tavLst>
                                        <p:tav tm="0">
                                          <p:val>
                                            <p:strVal val="#ppt_x"/>
                                          </p:val>
                                        </p:tav>
                                        <p:tav tm="100000">
                                          <p:val>
                                            <p:strVal val="#ppt_x"/>
                                          </p:val>
                                        </p:tav>
                                      </p:tavLst>
                                    </p:anim>
                                    <p:anim calcmode="lin" valueType="num">
                                      <p:cBhvr additive="base">
                                        <p:cTn id="21"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1" grpId="0" animBg="1"/>
      <p:bldP spid="2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D7383-2D64-0EDF-ECDA-84D951246B8B}"/>
              </a:ext>
            </a:extLst>
          </p:cNvPr>
          <p:cNvSpPr>
            <a:spLocks noGrp="1"/>
          </p:cNvSpPr>
          <p:nvPr>
            <p:ph type="title"/>
          </p:nvPr>
        </p:nvSpPr>
        <p:spPr>
          <a:xfrm>
            <a:off x="640079" y="321734"/>
            <a:ext cx="10890929" cy="1097280"/>
          </a:xfrm>
        </p:spPr>
        <p:txBody>
          <a:bodyPr/>
          <a:lstStyle/>
          <a:p>
            <a:r>
              <a:rPr lang="en-US" dirty="0"/>
              <a:t>Factors Guiding the Court’s Decision</a:t>
            </a:r>
          </a:p>
        </p:txBody>
      </p:sp>
      <p:sp>
        <p:nvSpPr>
          <p:cNvPr id="3" name="Content Placeholder 2">
            <a:extLst>
              <a:ext uri="{FF2B5EF4-FFF2-40B4-BE49-F238E27FC236}">
                <a16:creationId xmlns:a16="http://schemas.microsoft.com/office/drawing/2014/main" id="{32E174C7-0BA1-743F-DD42-634C7B1BF758}"/>
              </a:ext>
            </a:extLst>
          </p:cNvPr>
          <p:cNvSpPr>
            <a:spLocks noGrp="1"/>
          </p:cNvSpPr>
          <p:nvPr>
            <p:ph idx="1"/>
          </p:nvPr>
        </p:nvSpPr>
        <p:spPr>
          <a:xfrm>
            <a:off x="640080" y="1253067"/>
            <a:ext cx="10890928" cy="4946565"/>
          </a:xfrm>
        </p:spPr>
        <p:txBody>
          <a:bodyPr/>
          <a:lstStyle/>
          <a:p>
            <a:r>
              <a:rPr lang="en-US" sz="2800" dirty="0">
                <a:latin typeface="Arial" panose="020B0604020202020204" pitchFamily="34" charset="0"/>
                <a:cs typeface="Arial" panose="020B0604020202020204" pitchFamily="34" charset="0"/>
              </a:rPr>
              <a:t>The Supreme Court upheld the 1984 Bail Reform Act, in part, because judicial officers were guided by statutorily enumerated factors, including</a:t>
            </a:r>
            <a:r>
              <a:rPr lang="en-US" sz="2800" i="1" dirty="0">
                <a:latin typeface="Arial" panose="020B0604020202020204" pitchFamily="34" charset="0"/>
                <a:cs typeface="Arial" panose="020B0604020202020204" pitchFamily="34" charset="0"/>
              </a:rPr>
              <a:t>:</a:t>
            </a:r>
          </a:p>
          <a:p>
            <a:pPr lvl="1"/>
            <a:r>
              <a:rPr lang="en-US" sz="2400" dirty="0">
                <a:latin typeface="Arial" panose="020B0604020202020204" pitchFamily="34" charset="0"/>
                <a:cs typeface="Arial" panose="020B0604020202020204" pitchFamily="34" charset="0"/>
              </a:rPr>
              <a:t>“nature and the circumstances of the charges,”</a:t>
            </a:r>
          </a:p>
          <a:p>
            <a:pPr lvl="1"/>
            <a:r>
              <a:rPr lang="en-US" sz="2400" dirty="0">
                <a:latin typeface="Arial" panose="020B0604020202020204" pitchFamily="34" charset="0"/>
                <a:cs typeface="Arial" panose="020B0604020202020204" pitchFamily="34" charset="0"/>
              </a:rPr>
              <a:t>“the weight of the evidence,”</a:t>
            </a:r>
          </a:p>
          <a:p>
            <a:pPr lvl="1"/>
            <a:r>
              <a:rPr lang="en-US" sz="2400" dirty="0">
                <a:latin typeface="Arial" panose="020B0604020202020204" pitchFamily="34" charset="0"/>
                <a:cs typeface="Arial" panose="020B0604020202020204" pitchFamily="34" charset="0"/>
              </a:rPr>
              <a:t>“the history and characteristics of the putative offender,”</a:t>
            </a:r>
          </a:p>
          <a:p>
            <a:pPr lvl="1"/>
            <a:r>
              <a:rPr lang="en-US" sz="2400" dirty="0">
                <a:latin typeface="Arial" panose="020B0604020202020204" pitchFamily="34" charset="0"/>
                <a:cs typeface="Arial" panose="020B0604020202020204" pitchFamily="34" charset="0"/>
              </a:rPr>
              <a:t>“and the danger to the community.”</a:t>
            </a:r>
          </a:p>
          <a:p>
            <a:pPr lvl="1"/>
            <a:endParaRPr lang="en-US" dirty="0"/>
          </a:p>
        </p:txBody>
      </p:sp>
      <p:sp>
        <p:nvSpPr>
          <p:cNvPr id="5" name="TextBox 4">
            <a:extLst>
              <a:ext uri="{FF2B5EF4-FFF2-40B4-BE49-F238E27FC236}">
                <a16:creationId xmlns:a16="http://schemas.microsoft.com/office/drawing/2014/main" id="{93E93222-FEA2-44D9-C93D-1C933182F7FB}"/>
              </a:ext>
            </a:extLst>
          </p:cNvPr>
          <p:cNvSpPr txBox="1"/>
          <p:nvPr/>
        </p:nvSpPr>
        <p:spPr>
          <a:xfrm>
            <a:off x="6517560" y="4920149"/>
            <a:ext cx="3116915" cy="369332"/>
          </a:xfrm>
          <a:prstGeom prst="rect">
            <a:avLst/>
          </a:prstGeom>
          <a:noFill/>
        </p:spPr>
        <p:txBody>
          <a:bodyPr wrap="square" rtlCol="0">
            <a:spAutoFit/>
          </a:bodyPr>
          <a:lstStyle/>
          <a:p>
            <a:r>
              <a:rPr lang="en-US" dirty="0">
                <a:hlinkClick r:id="rId2"/>
              </a:rPr>
              <a:t>- </a:t>
            </a:r>
            <a:r>
              <a:rPr lang="en-US" i="1" dirty="0">
                <a:hlinkClick r:id="rId2"/>
              </a:rPr>
              <a:t>Salerno</a:t>
            </a:r>
            <a:r>
              <a:rPr lang="en-US" dirty="0">
                <a:hlinkClick r:id="rId2"/>
              </a:rPr>
              <a:t>, 481 U.S. at 751.</a:t>
            </a:r>
            <a:endParaRPr lang="en-US" dirty="0"/>
          </a:p>
        </p:txBody>
      </p:sp>
      <p:sp>
        <p:nvSpPr>
          <p:cNvPr id="4" name="Right Bracket 3">
            <a:extLst>
              <a:ext uri="{FF2B5EF4-FFF2-40B4-BE49-F238E27FC236}">
                <a16:creationId xmlns:a16="http://schemas.microsoft.com/office/drawing/2014/main" id="{69842396-6E2F-75E0-577E-6FD77DB94E11}"/>
              </a:ext>
            </a:extLst>
          </p:cNvPr>
          <p:cNvSpPr/>
          <p:nvPr/>
        </p:nvSpPr>
        <p:spPr>
          <a:xfrm>
            <a:off x="8605539" y="2755881"/>
            <a:ext cx="369307" cy="2019319"/>
          </a:xfrm>
          <a:prstGeom prst="rightBracket">
            <a:avLst/>
          </a:prstGeom>
          <a:ln w="38100"/>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255FEE3B-D852-A169-40F9-BC58CAC5B4AD}"/>
              </a:ext>
            </a:extLst>
          </p:cNvPr>
          <p:cNvCxnSpPr>
            <a:cxnSpLocks/>
          </p:cNvCxnSpPr>
          <p:nvPr/>
        </p:nvCxnSpPr>
        <p:spPr>
          <a:xfrm flipV="1">
            <a:off x="8974846" y="3004457"/>
            <a:ext cx="861466" cy="386890"/>
          </a:xfrm>
          <a:prstGeom prst="line">
            <a:avLst/>
          </a:prstGeom>
          <a:ln w="38100"/>
        </p:spPr>
        <p:style>
          <a:lnRef idx="3">
            <a:schemeClr val="dk1"/>
          </a:lnRef>
          <a:fillRef idx="0">
            <a:schemeClr val="dk1"/>
          </a:fillRef>
          <a:effectRef idx="2">
            <a:schemeClr val="dk1"/>
          </a:effectRef>
          <a:fontRef idx="minor">
            <a:schemeClr val="tx1"/>
          </a:fontRef>
        </p:style>
      </p:cxnSp>
      <p:sp>
        <p:nvSpPr>
          <p:cNvPr id="7" name="TextBox 6">
            <a:extLst>
              <a:ext uri="{FF2B5EF4-FFF2-40B4-BE49-F238E27FC236}">
                <a16:creationId xmlns:a16="http://schemas.microsoft.com/office/drawing/2014/main" id="{5DC4DD9D-14B2-9454-C008-53B3CD3582C0}"/>
              </a:ext>
            </a:extLst>
          </p:cNvPr>
          <p:cNvSpPr txBox="1"/>
          <p:nvPr/>
        </p:nvSpPr>
        <p:spPr>
          <a:xfrm>
            <a:off x="9836312" y="2526020"/>
            <a:ext cx="2064003" cy="1569660"/>
          </a:xfrm>
          <a:prstGeom prst="rect">
            <a:avLst/>
          </a:prstGeom>
          <a:solidFill>
            <a:schemeClr val="bg1"/>
          </a:solidFill>
          <a:ln w="38100">
            <a:solidFill>
              <a:schemeClr val="tx1"/>
            </a:solidFill>
          </a:ln>
          <a:effectLst>
            <a:outerShdw blurRad="50800" dist="38100" dir="8100000" algn="tr" rotWithShape="0">
              <a:prstClr val="black">
                <a:alpha val="40000"/>
              </a:prstClr>
            </a:outerShdw>
          </a:effectLst>
        </p:spPr>
        <p:txBody>
          <a:bodyPr wrap="square" rtlCol="0">
            <a:spAutoFit/>
          </a:bodyPr>
          <a:lstStyle/>
          <a:p>
            <a:pPr algn="ctr"/>
            <a:r>
              <a:rPr lang="en-US" sz="2400" dirty="0">
                <a:latin typeface="Arial" panose="020B0604020202020204" pitchFamily="34" charset="0"/>
                <a:cs typeface="Arial" panose="020B0604020202020204" pitchFamily="34" charset="0"/>
              </a:rPr>
              <a:t>These are the “slide 6 </a:t>
            </a:r>
            <a:r>
              <a:rPr lang="en-US" sz="2400" i="1" dirty="0">
                <a:latin typeface="Arial" panose="020B0604020202020204" pitchFamily="34" charset="0"/>
                <a:cs typeface="Arial" panose="020B0604020202020204" pitchFamily="34" charset="0"/>
              </a:rPr>
              <a:t>Salerno</a:t>
            </a:r>
            <a:r>
              <a:rPr lang="en-US" sz="2400" dirty="0">
                <a:latin typeface="Arial" panose="020B0604020202020204" pitchFamily="34" charset="0"/>
                <a:cs typeface="Arial" panose="020B0604020202020204" pitchFamily="34" charset="0"/>
              </a:rPr>
              <a:t> factors”</a:t>
            </a:r>
          </a:p>
        </p:txBody>
      </p:sp>
    </p:spTree>
    <p:extLst>
      <p:ext uri="{BB962C8B-B14F-4D97-AF65-F5344CB8AC3E}">
        <p14:creationId xmlns:p14="http://schemas.microsoft.com/office/powerpoint/2010/main" val="1641523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4CA27-8578-D0D7-5091-D754958FEC08}"/>
              </a:ext>
            </a:extLst>
          </p:cNvPr>
          <p:cNvSpPr>
            <a:spLocks noGrp="1"/>
          </p:cNvSpPr>
          <p:nvPr>
            <p:ph type="title"/>
          </p:nvPr>
        </p:nvSpPr>
        <p:spPr>
          <a:xfrm>
            <a:off x="650535" y="321734"/>
            <a:ext cx="10890929" cy="1097280"/>
          </a:xfrm>
        </p:spPr>
        <p:txBody>
          <a:bodyPr/>
          <a:lstStyle/>
          <a:p>
            <a:r>
              <a:rPr lang="en-US" dirty="0"/>
              <a:t>Mitigating Conditions</a:t>
            </a:r>
          </a:p>
        </p:txBody>
      </p:sp>
      <p:sp>
        <p:nvSpPr>
          <p:cNvPr id="3" name="Content Placeholder 2">
            <a:extLst>
              <a:ext uri="{FF2B5EF4-FFF2-40B4-BE49-F238E27FC236}">
                <a16:creationId xmlns:a16="http://schemas.microsoft.com/office/drawing/2014/main" id="{740CEB18-BD6F-6A3E-685E-7C7F081E628E}"/>
              </a:ext>
            </a:extLst>
          </p:cNvPr>
          <p:cNvSpPr>
            <a:spLocks noGrp="1"/>
          </p:cNvSpPr>
          <p:nvPr>
            <p:ph idx="1"/>
          </p:nvPr>
        </p:nvSpPr>
        <p:spPr>
          <a:xfrm>
            <a:off x="650534" y="1243584"/>
            <a:ext cx="11076409" cy="3566160"/>
          </a:xfrm>
        </p:spPr>
        <p:txBody>
          <a:bodyPr/>
          <a:lstStyle/>
          <a:p>
            <a:r>
              <a:rPr lang="en-US" dirty="0">
                <a:latin typeface="Arial" panose="020B0604020202020204" pitchFamily="34" charset="0"/>
                <a:cs typeface="Arial" panose="020B0604020202020204" pitchFamily="34" charset="0"/>
              </a:rPr>
              <a:t>Conditions of release should be “the least restrictive needed to address an individual’s identified and specific risk”</a:t>
            </a:r>
          </a:p>
          <a:p>
            <a:pPr lvl="1"/>
            <a:r>
              <a:rPr lang="en-US" dirty="0">
                <a:latin typeface="Arial" panose="020B0604020202020204" pitchFamily="34" charset="0"/>
                <a:cs typeface="Arial" panose="020B0604020202020204" pitchFamily="34" charset="0"/>
              </a:rPr>
              <a:t>Ultimately, appropriate conditions depend on the identified risk and range from less to more restrictive.</a:t>
            </a:r>
          </a:p>
          <a:p>
            <a:pPr lvl="1"/>
            <a:endParaRPr lang="en-US" dirty="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43D588C1-47E0-129B-58E5-1EC055E8DBA7}"/>
              </a:ext>
            </a:extLst>
          </p:cNvPr>
          <p:cNvSpPr txBox="1"/>
          <p:nvPr/>
        </p:nvSpPr>
        <p:spPr>
          <a:xfrm>
            <a:off x="6853288" y="1728465"/>
            <a:ext cx="4128940" cy="369332"/>
          </a:xfrm>
          <a:prstGeom prst="rect">
            <a:avLst/>
          </a:prstGeom>
          <a:noFill/>
        </p:spPr>
        <p:txBody>
          <a:bodyPr wrap="square" rtlCol="0">
            <a:spAutoFit/>
          </a:bodyPr>
          <a:lstStyle/>
          <a:p>
            <a:r>
              <a:rPr lang="en-US" dirty="0">
                <a:hlinkClick r:id="rId3"/>
              </a:rPr>
              <a:t>- NAPSA Standard 4.5(a). </a:t>
            </a:r>
            <a:r>
              <a:rPr lang="en-US" dirty="0" err="1">
                <a:hlinkClick r:id="rId3"/>
              </a:rPr>
              <a:t>cmt</a:t>
            </a:r>
            <a:r>
              <a:rPr lang="en-US" dirty="0">
                <a:hlinkClick r:id="rId3"/>
              </a:rPr>
              <a:t>. at 86</a:t>
            </a:r>
            <a:endParaRPr lang="en-US" dirty="0"/>
          </a:p>
        </p:txBody>
      </p:sp>
      <p:sp>
        <p:nvSpPr>
          <p:cNvPr id="7" name="TextBox 6">
            <a:extLst>
              <a:ext uri="{FF2B5EF4-FFF2-40B4-BE49-F238E27FC236}">
                <a16:creationId xmlns:a16="http://schemas.microsoft.com/office/drawing/2014/main" id="{B749D1DC-E079-B114-D76A-7632A739C004}"/>
              </a:ext>
            </a:extLst>
          </p:cNvPr>
          <p:cNvSpPr txBox="1"/>
          <p:nvPr/>
        </p:nvSpPr>
        <p:spPr>
          <a:xfrm>
            <a:off x="1121791" y="2475095"/>
            <a:ext cx="6570482" cy="3139321"/>
          </a:xfrm>
          <a:prstGeom prst="rect">
            <a:avLst/>
          </a:prstGeom>
          <a:noFill/>
        </p:spPr>
        <p:txBody>
          <a:bodyPr wrap="square" rtlCol="0">
            <a:spAutoFit/>
          </a:bodyPr>
          <a:lstStyle/>
          <a:p>
            <a:pPr marL="285750" indent="-285750">
              <a:buFont typeface="Wingdings" panose="05000000000000000000" pitchFamily="2" charset="2"/>
              <a:buChar char="v"/>
            </a:pPr>
            <a:r>
              <a:rPr lang="en-US" dirty="0">
                <a:latin typeface="Arial" panose="020B0604020202020204" pitchFamily="34" charset="0"/>
                <a:cs typeface="Arial" panose="020B0604020202020204" pitchFamily="34" charset="0"/>
              </a:rPr>
              <a:t>ROR (subject to standard conditions)</a:t>
            </a:r>
          </a:p>
          <a:p>
            <a:pPr marL="285750" indent="-285750">
              <a:buFont typeface="Wingdings" panose="05000000000000000000" pitchFamily="2" charset="2"/>
              <a:buChar char="v"/>
            </a:pPr>
            <a:r>
              <a:rPr lang="en-US" dirty="0">
                <a:latin typeface="Arial" panose="020B0604020202020204" pitchFamily="34" charset="0"/>
                <a:cs typeface="Arial" panose="020B0604020202020204" pitchFamily="34" charset="0"/>
              </a:rPr>
              <a:t>Enhanced reporting / supervision</a:t>
            </a:r>
          </a:p>
          <a:p>
            <a:pPr marL="285750" indent="-285750">
              <a:buFont typeface="Wingdings" panose="05000000000000000000" pitchFamily="2" charset="2"/>
              <a:buChar char="v"/>
            </a:pPr>
            <a:r>
              <a:rPr lang="en-US" dirty="0">
                <a:latin typeface="Arial" panose="020B0604020202020204" pitchFamily="34" charset="0"/>
                <a:cs typeface="Arial" panose="020B0604020202020204" pitchFamily="34" charset="0"/>
              </a:rPr>
              <a:t>No-contact orders, geographic restrictions</a:t>
            </a:r>
          </a:p>
          <a:p>
            <a:pPr marL="285750" indent="-285750">
              <a:buFont typeface="Wingdings" panose="05000000000000000000" pitchFamily="2" charset="2"/>
              <a:buChar char="v"/>
            </a:pPr>
            <a:r>
              <a:rPr lang="en-US" dirty="0">
                <a:latin typeface="Arial" panose="020B0604020202020204" pitchFamily="34" charset="0"/>
                <a:cs typeface="Arial" panose="020B0604020202020204" pitchFamily="34" charset="0"/>
              </a:rPr>
              <a:t>Travel restrictions, curfews, passport surrenders</a:t>
            </a:r>
          </a:p>
          <a:p>
            <a:pPr marL="285750" indent="-285750">
              <a:buFont typeface="Wingdings" panose="05000000000000000000" pitchFamily="2" charset="2"/>
              <a:buChar char="v"/>
            </a:pPr>
            <a:r>
              <a:rPr lang="en-US" dirty="0">
                <a:latin typeface="Arial" panose="020B0604020202020204" pitchFamily="34" charset="0"/>
                <a:cs typeface="Arial" panose="020B0604020202020204" pitchFamily="34" charset="0"/>
              </a:rPr>
              <a:t>Firearm/weapon possession restrictions</a:t>
            </a:r>
          </a:p>
          <a:p>
            <a:pPr marL="285750" indent="-285750">
              <a:buFont typeface="Wingdings" panose="05000000000000000000" pitchFamily="2" charset="2"/>
              <a:buChar char="v"/>
            </a:pPr>
            <a:r>
              <a:rPr lang="en-US" dirty="0">
                <a:latin typeface="Arial" panose="020B0604020202020204" pitchFamily="34" charset="0"/>
                <a:cs typeface="Arial" panose="020B0604020202020204" pitchFamily="34" charset="0"/>
              </a:rPr>
              <a:t>Medical, psychological, or psychiatric treatment</a:t>
            </a:r>
          </a:p>
          <a:p>
            <a:pPr marL="285750" indent="-285750">
              <a:buFont typeface="Wingdings" panose="05000000000000000000" pitchFamily="2" charset="2"/>
              <a:buChar char="v"/>
            </a:pPr>
            <a:r>
              <a:rPr lang="en-US" dirty="0">
                <a:latin typeface="Arial" panose="020B0604020202020204" pitchFamily="34" charset="0"/>
                <a:cs typeface="Arial" panose="020B0604020202020204" pitchFamily="34" charset="0"/>
              </a:rPr>
              <a:t>Drug/alcohol testing or treatment</a:t>
            </a:r>
          </a:p>
          <a:p>
            <a:pPr marL="285750" indent="-285750">
              <a:buFont typeface="Wingdings" panose="05000000000000000000" pitchFamily="2" charset="2"/>
              <a:buChar char="v"/>
            </a:pPr>
            <a:r>
              <a:rPr lang="en-US" dirty="0">
                <a:latin typeface="Arial" panose="020B0604020202020204" pitchFamily="34" charset="0"/>
                <a:cs typeface="Arial" panose="020B0604020202020204" pitchFamily="34" charset="0"/>
              </a:rPr>
              <a:t>Supervision by a designated person or organization</a:t>
            </a:r>
          </a:p>
          <a:p>
            <a:pPr marL="285750" indent="-285750">
              <a:buFont typeface="Wingdings" panose="05000000000000000000" pitchFamily="2" charset="2"/>
              <a:buChar char="v"/>
            </a:pPr>
            <a:r>
              <a:rPr lang="en-US" dirty="0">
                <a:latin typeface="Arial" panose="020B0604020202020204" pitchFamily="34" charset="0"/>
                <a:cs typeface="Arial" panose="020B0604020202020204" pitchFamily="34" charset="0"/>
              </a:rPr>
              <a:t>Electronic Location Monitoring</a:t>
            </a:r>
          </a:p>
          <a:p>
            <a:pPr marL="285750" indent="-285750">
              <a:buFont typeface="Wingdings" panose="05000000000000000000" pitchFamily="2" charset="2"/>
              <a:buChar char="v"/>
            </a:pPr>
            <a:r>
              <a:rPr lang="en-US" dirty="0">
                <a:latin typeface="Arial" panose="020B0604020202020204" pitchFamily="34" charset="0"/>
                <a:cs typeface="Arial" panose="020B0604020202020204" pitchFamily="34" charset="0"/>
              </a:rPr>
              <a:t>Home detention</a:t>
            </a:r>
          </a:p>
          <a:p>
            <a:pPr marL="285750" indent="-285750">
              <a:buFont typeface="Wingdings" panose="05000000000000000000" pitchFamily="2" charset="2"/>
              <a:buChar char="v"/>
            </a:pPr>
            <a:r>
              <a:rPr lang="en-US" dirty="0">
                <a:latin typeface="Arial" panose="020B0604020202020204" pitchFamily="34" charset="0"/>
                <a:cs typeface="Arial" panose="020B0604020202020204" pitchFamily="34" charset="0"/>
              </a:rPr>
              <a:t>Detention</a:t>
            </a:r>
          </a:p>
        </p:txBody>
      </p:sp>
      <p:sp>
        <p:nvSpPr>
          <p:cNvPr id="11" name="TextBox 10">
            <a:hlinkClick r:id="rId4"/>
            <a:extLst>
              <a:ext uri="{FF2B5EF4-FFF2-40B4-BE49-F238E27FC236}">
                <a16:creationId xmlns:a16="http://schemas.microsoft.com/office/drawing/2014/main" id="{9ACF825D-DB96-4FF8-05AD-DD0B0A684925}"/>
              </a:ext>
            </a:extLst>
          </p:cNvPr>
          <p:cNvSpPr txBox="1"/>
          <p:nvPr/>
        </p:nvSpPr>
        <p:spPr>
          <a:xfrm>
            <a:off x="1589060" y="5560887"/>
            <a:ext cx="6103213" cy="369332"/>
          </a:xfrm>
          <a:prstGeom prst="rect">
            <a:avLst/>
          </a:prstGeom>
          <a:noFill/>
        </p:spPr>
        <p:txBody>
          <a:bodyPr wrap="square" rtlCol="0">
            <a:spAutoFit/>
          </a:bodyPr>
          <a:lstStyle/>
          <a:p>
            <a:r>
              <a:rPr lang="en-US" dirty="0">
                <a:hlinkClick r:id="rId4"/>
              </a:rPr>
              <a:t>-</a:t>
            </a:r>
            <a:r>
              <a:rPr lang="en-US" dirty="0">
                <a:hlinkClick r:id="rId5"/>
              </a:rPr>
              <a:t>D.C. </a:t>
            </a:r>
            <a:r>
              <a:rPr lang="en-US" cap="small" dirty="0">
                <a:hlinkClick r:id="rId5"/>
              </a:rPr>
              <a:t>Code</a:t>
            </a:r>
            <a:r>
              <a:rPr lang="en-US" dirty="0">
                <a:hlinkClick r:id="rId5"/>
              </a:rPr>
              <a:t> § 23-1321(c)</a:t>
            </a:r>
            <a:r>
              <a:rPr lang="en-US" dirty="0"/>
              <a:t> | </a:t>
            </a:r>
            <a:r>
              <a:rPr lang="en-US" dirty="0">
                <a:hlinkClick r:id="rId6"/>
              </a:rPr>
              <a:t>725 </a:t>
            </a:r>
            <a:r>
              <a:rPr lang="en-US" cap="small" dirty="0">
                <a:hlinkClick r:id="rId6"/>
              </a:rPr>
              <a:t>Ill</a:t>
            </a:r>
            <a:r>
              <a:rPr lang="en-US" dirty="0">
                <a:hlinkClick r:id="rId6"/>
              </a:rPr>
              <a:t>. </a:t>
            </a:r>
            <a:r>
              <a:rPr lang="en-US" cap="small" dirty="0">
                <a:hlinkClick r:id="rId6"/>
              </a:rPr>
              <a:t>Comp. Stat.</a:t>
            </a:r>
            <a:r>
              <a:rPr lang="en-US" dirty="0">
                <a:hlinkClick r:id="rId6"/>
              </a:rPr>
              <a:t> 5/110-10(b)</a:t>
            </a:r>
            <a:endParaRPr lang="en-US" dirty="0"/>
          </a:p>
        </p:txBody>
      </p:sp>
      <p:sp>
        <p:nvSpPr>
          <p:cNvPr id="14" name="TextBox 13">
            <a:extLst>
              <a:ext uri="{FF2B5EF4-FFF2-40B4-BE49-F238E27FC236}">
                <a16:creationId xmlns:a16="http://schemas.microsoft.com/office/drawing/2014/main" id="{ADA5252B-4B0E-E497-09EF-EF2909F714ED}"/>
              </a:ext>
            </a:extLst>
          </p:cNvPr>
          <p:cNvSpPr txBox="1"/>
          <p:nvPr/>
        </p:nvSpPr>
        <p:spPr>
          <a:xfrm rot="5400000">
            <a:off x="6745173" y="4023255"/>
            <a:ext cx="4195779" cy="830997"/>
          </a:xfrm>
          <a:prstGeom prst="rect">
            <a:avLst/>
          </a:prstGeom>
          <a:noFill/>
        </p:spPr>
        <p:txBody>
          <a:bodyPr wrap="square">
            <a:spAutoFit/>
          </a:bodyPr>
          <a:lstStyle/>
          <a:p>
            <a:r>
              <a:rPr lang="en-US" sz="4800" dirty="0">
                <a:solidFill>
                  <a:srgbClr val="00B0F0"/>
                </a:solidFill>
              </a:rPr>
              <a:t>◯──</a:t>
            </a:r>
            <a:r>
              <a:rPr lang="en-US" sz="4800" dirty="0">
                <a:solidFill>
                  <a:schemeClr val="bg2">
                    <a:lumMod val="50000"/>
                  </a:schemeClr>
                </a:solidFill>
              </a:rPr>
              <a:t>──</a:t>
            </a:r>
            <a:r>
              <a:rPr lang="en-US" sz="4800" dirty="0">
                <a:solidFill>
                  <a:srgbClr val="FF0000"/>
                </a:solidFill>
              </a:rPr>
              <a:t>─●</a:t>
            </a:r>
          </a:p>
        </p:txBody>
      </p:sp>
      <p:sp>
        <p:nvSpPr>
          <p:cNvPr id="15" name="TextBox 14">
            <a:extLst>
              <a:ext uri="{FF2B5EF4-FFF2-40B4-BE49-F238E27FC236}">
                <a16:creationId xmlns:a16="http://schemas.microsoft.com/office/drawing/2014/main" id="{D0A38A7B-87CE-FC7D-B747-E3D9D2AE396E}"/>
              </a:ext>
            </a:extLst>
          </p:cNvPr>
          <p:cNvSpPr txBox="1"/>
          <p:nvPr/>
        </p:nvSpPr>
        <p:spPr>
          <a:xfrm>
            <a:off x="7937370" y="2878057"/>
            <a:ext cx="980388" cy="369332"/>
          </a:xfrm>
          <a:prstGeom prst="rect">
            <a:avLst/>
          </a:prstGeom>
          <a:noFill/>
        </p:spPr>
        <p:txBody>
          <a:bodyPr wrap="square" rtlCol="0">
            <a:spAutoFit/>
          </a:bodyPr>
          <a:lstStyle/>
          <a:p>
            <a:r>
              <a:rPr lang="en-US" dirty="0"/>
              <a:t>Least</a:t>
            </a:r>
          </a:p>
        </p:txBody>
      </p:sp>
      <p:sp>
        <p:nvSpPr>
          <p:cNvPr id="17" name="TextBox 16">
            <a:extLst>
              <a:ext uri="{FF2B5EF4-FFF2-40B4-BE49-F238E27FC236}">
                <a16:creationId xmlns:a16="http://schemas.microsoft.com/office/drawing/2014/main" id="{6A3D05B8-C3FD-D9EA-0DEB-9A5439C8F909}"/>
              </a:ext>
            </a:extLst>
          </p:cNvPr>
          <p:cNvSpPr txBox="1"/>
          <p:nvPr/>
        </p:nvSpPr>
        <p:spPr>
          <a:xfrm>
            <a:off x="7937370" y="4950769"/>
            <a:ext cx="980388" cy="369332"/>
          </a:xfrm>
          <a:prstGeom prst="rect">
            <a:avLst/>
          </a:prstGeom>
          <a:noFill/>
        </p:spPr>
        <p:txBody>
          <a:bodyPr wrap="square" rtlCol="0">
            <a:spAutoFit/>
          </a:bodyPr>
          <a:lstStyle/>
          <a:p>
            <a:r>
              <a:rPr lang="en-US" dirty="0"/>
              <a:t>Most</a:t>
            </a:r>
          </a:p>
        </p:txBody>
      </p:sp>
      <p:cxnSp>
        <p:nvCxnSpPr>
          <p:cNvPr id="4" name="Straight Connector 3">
            <a:extLst>
              <a:ext uri="{FF2B5EF4-FFF2-40B4-BE49-F238E27FC236}">
                <a16:creationId xmlns:a16="http://schemas.microsoft.com/office/drawing/2014/main" id="{23C7CB5B-B085-714F-4493-E595CB45B4E6}"/>
              </a:ext>
            </a:extLst>
          </p:cNvPr>
          <p:cNvCxnSpPr>
            <a:cxnSpLocks/>
          </p:cNvCxnSpPr>
          <p:nvPr/>
        </p:nvCxnSpPr>
        <p:spPr>
          <a:xfrm flipV="1">
            <a:off x="8917758" y="4027649"/>
            <a:ext cx="490194" cy="931603"/>
          </a:xfrm>
          <a:prstGeom prst="line">
            <a:avLst/>
          </a:prstGeom>
          <a:ln w="38100"/>
        </p:spPr>
        <p:style>
          <a:lnRef idx="3">
            <a:schemeClr val="dk1"/>
          </a:lnRef>
          <a:fillRef idx="0">
            <a:schemeClr val="dk1"/>
          </a:fillRef>
          <a:effectRef idx="2">
            <a:schemeClr val="dk1"/>
          </a:effectRef>
          <a:fontRef idx="minor">
            <a:schemeClr val="tx1"/>
          </a:fontRef>
        </p:style>
      </p:cxnSp>
      <p:sp>
        <p:nvSpPr>
          <p:cNvPr id="8" name="TextBox 7">
            <a:extLst>
              <a:ext uri="{FF2B5EF4-FFF2-40B4-BE49-F238E27FC236}">
                <a16:creationId xmlns:a16="http://schemas.microsoft.com/office/drawing/2014/main" id="{3E787790-7233-BD9A-644D-D197B907C555}"/>
              </a:ext>
            </a:extLst>
          </p:cNvPr>
          <p:cNvSpPr txBox="1"/>
          <p:nvPr/>
        </p:nvSpPr>
        <p:spPr>
          <a:xfrm>
            <a:off x="7403604" y="1715444"/>
            <a:ext cx="4445887" cy="2308324"/>
          </a:xfrm>
          <a:prstGeom prst="rect">
            <a:avLst/>
          </a:prstGeom>
          <a:solidFill>
            <a:schemeClr val="bg1"/>
          </a:solidFill>
          <a:ln w="38100">
            <a:solidFill>
              <a:schemeClr val="tx1"/>
            </a:solidFill>
          </a:ln>
          <a:effectLst>
            <a:outerShdw blurRad="50800" dist="38100" dir="8100000" algn="tr" rotWithShape="0">
              <a:prstClr val="black">
                <a:alpha val="40000"/>
              </a:prstClr>
            </a:outerShdw>
          </a:effectLst>
        </p:spPr>
        <p:txBody>
          <a:bodyPr wrap="square" rtlCol="0">
            <a:spAutoFit/>
          </a:bodyPr>
          <a:lstStyle/>
          <a:p>
            <a:pPr algn="ctr"/>
            <a:r>
              <a:rPr lang="en-US" sz="2400" dirty="0">
                <a:latin typeface="Arial" panose="020B0604020202020204" pitchFamily="34" charset="0"/>
                <a:cs typeface="Arial" panose="020B0604020202020204" pitchFamily="34" charset="0"/>
              </a:rPr>
              <a:t>Leading professional organizations encourage jurisdictions to either eliminate or reduce reliance on financial conditions of release</a:t>
            </a:r>
          </a:p>
          <a:p>
            <a:pPr algn="ctr"/>
            <a:endParaRPr lang="en-US" sz="2400"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3BB715CE-4755-7E83-0688-AF830F6F6ECE}"/>
              </a:ext>
            </a:extLst>
          </p:cNvPr>
          <p:cNvSpPr txBox="1"/>
          <p:nvPr/>
        </p:nvSpPr>
        <p:spPr>
          <a:xfrm>
            <a:off x="7559773" y="3570720"/>
            <a:ext cx="4128940" cy="461665"/>
          </a:xfrm>
          <a:prstGeom prst="rect">
            <a:avLst/>
          </a:prstGeom>
          <a:noFill/>
        </p:spPr>
        <p:txBody>
          <a:bodyPr wrap="square" rtlCol="0">
            <a:spAutoFit/>
          </a:bodyPr>
          <a:lstStyle/>
          <a:p>
            <a:pPr marL="171450" indent="-171450" algn="ctr">
              <a:buFontTx/>
              <a:buChar char="-"/>
            </a:pPr>
            <a:r>
              <a:rPr lang="en-US" sz="1200" dirty="0">
                <a:hlinkClick r:id="rId3"/>
              </a:rPr>
              <a:t>NAPSA Standard 2.2</a:t>
            </a:r>
            <a:r>
              <a:rPr lang="en-US" sz="1200" dirty="0"/>
              <a:t> | </a:t>
            </a:r>
            <a:r>
              <a:rPr lang="en-US" sz="1200" dirty="0">
                <a:hlinkClick r:id="rId7"/>
              </a:rPr>
              <a:t>ABA Standard 10-5.3</a:t>
            </a:r>
            <a:r>
              <a:rPr lang="en-US" sz="1200" dirty="0"/>
              <a:t> |</a:t>
            </a:r>
          </a:p>
          <a:p>
            <a:pPr algn="ctr"/>
            <a:r>
              <a:rPr lang="en-US" sz="1200" dirty="0">
                <a:hlinkClick r:id="rId8"/>
              </a:rPr>
              <a:t>APPR Roadmap 4</a:t>
            </a:r>
            <a:endParaRPr lang="en-US" sz="1200" dirty="0"/>
          </a:p>
        </p:txBody>
      </p:sp>
    </p:spTree>
    <p:extLst>
      <p:ext uri="{BB962C8B-B14F-4D97-AF65-F5344CB8AC3E}">
        <p14:creationId xmlns:p14="http://schemas.microsoft.com/office/powerpoint/2010/main" val="362529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childTnLst>
                                </p:cTn>
                              </p:par>
                            </p:childTnLst>
                          </p:cTn>
                        </p:par>
                        <p:par>
                          <p:cTn id="10" fill="hold">
                            <p:stCondLst>
                              <p:cond delay="500"/>
                            </p:stCondLst>
                            <p:childTnLst>
                              <p:par>
                                <p:cTn id="11" presetID="10" presetClass="entr" presetSubtype="0" fill="hold" grpId="0" nodeType="afterEffect">
                                  <p:stCondLst>
                                    <p:cond delay="50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300"/>
                                        <p:tgtEl>
                                          <p:spTgt spid="14"/>
                                        </p:tgtEl>
                                      </p:cBhvr>
                                    </p:animEffect>
                                  </p:childTnLst>
                                </p:cTn>
                              </p:par>
                            </p:childTnLst>
                          </p:cTn>
                        </p:par>
                        <p:par>
                          <p:cTn id="14" fill="hold">
                            <p:stCondLst>
                              <p:cond delay="1300"/>
                            </p:stCondLst>
                            <p:childTnLst>
                              <p:par>
                                <p:cTn id="15" presetID="22" presetClass="entr" presetSubtype="4"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down)">
                                      <p:cBhvr>
                                        <p:cTn id="17" dur="500"/>
                                        <p:tgtEl>
                                          <p:spTgt spid="15"/>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wipe(down)">
                                      <p:cBhvr>
                                        <p:cTn id="20" dur="500"/>
                                        <p:tgtEl>
                                          <p:spTgt spid="17"/>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additive="base">
                                        <p:cTn id="29" dur="500" fill="hold"/>
                                        <p:tgtEl>
                                          <p:spTgt spid="4"/>
                                        </p:tgtEl>
                                        <p:attrNameLst>
                                          <p:attrName>ppt_x</p:attrName>
                                        </p:attrNameLst>
                                      </p:cBhvr>
                                      <p:tavLst>
                                        <p:tav tm="0">
                                          <p:val>
                                            <p:strVal val="#ppt_x"/>
                                          </p:val>
                                        </p:tav>
                                        <p:tav tm="100000">
                                          <p:val>
                                            <p:strVal val="#ppt_x"/>
                                          </p:val>
                                        </p:tav>
                                      </p:tavLst>
                                    </p:anim>
                                    <p:anim calcmode="lin" valueType="num">
                                      <p:cBhvr additive="base">
                                        <p:cTn id="30" dur="500" fill="hold"/>
                                        <p:tgtEl>
                                          <p:spTgt spid="4"/>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fill="hold"/>
                                        <p:tgtEl>
                                          <p:spTgt spid="10"/>
                                        </p:tgtEl>
                                        <p:attrNameLst>
                                          <p:attrName>ppt_x</p:attrName>
                                        </p:attrNameLst>
                                      </p:cBhvr>
                                      <p:tavLst>
                                        <p:tav tm="0">
                                          <p:val>
                                            <p:strVal val="#ppt_x"/>
                                          </p:val>
                                        </p:tav>
                                        <p:tav tm="100000">
                                          <p:val>
                                            <p:strVal val="#ppt_x"/>
                                          </p:val>
                                        </p:tav>
                                      </p:tavLst>
                                    </p:anim>
                                    <p:anim calcmode="lin" valueType="num">
                                      <p:cBhvr additive="base">
                                        <p:cTn id="3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P spid="14" grpId="0"/>
      <p:bldP spid="15" grpId="0"/>
      <p:bldP spid="17" grpId="0"/>
      <p:bldP spid="8" grpId="0" animBg="1"/>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3AC25-60E8-0637-D19D-ABDB11FA1AC6}"/>
              </a:ext>
            </a:extLst>
          </p:cNvPr>
          <p:cNvSpPr>
            <a:spLocks noGrp="1"/>
          </p:cNvSpPr>
          <p:nvPr>
            <p:ph type="title"/>
          </p:nvPr>
        </p:nvSpPr>
        <p:spPr>
          <a:xfrm>
            <a:off x="640079" y="306372"/>
            <a:ext cx="10890929" cy="1097280"/>
          </a:xfrm>
        </p:spPr>
        <p:txBody>
          <a:bodyPr/>
          <a:lstStyle/>
          <a:p>
            <a:r>
              <a:rPr lang="en-US" dirty="0"/>
              <a:t>Detention Eligibility &amp; Pretrial Services</a:t>
            </a:r>
          </a:p>
        </p:txBody>
      </p:sp>
      <p:sp>
        <p:nvSpPr>
          <p:cNvPr id="4" name="Content Placeholder 3">
            <a:extLst>
              <a:ext uri="{FF2B5EF4-FFF2-40B4-BE49-F238E27FC236}">
                <a16:creationId xmlns:a16="http://schemas.microsoft.com/office/drawing/2014/main" id="{139F7AC4-8257-0FAE-8226-7118EDA84FD1}"/>
              </a:ext>
            </a:extLst>
          </p:cNvPr>
          <p:cNvSpPr>
            <a:spLocks noGrp="1"/>
          </p:cNvSpPr>
          <p:nvPr>
            <p:ph sz="half" idx="1"/>
          </p:nvPr>
        </p:nvSpPr>
        <p:spPr>
          <a:xfrm>
            <a:off x="640080" y="1244338"/>
            <a:ext cx="5212080" cy="4955294"/>
          </a:xfrm>
        </p:spPr>
        <p:txBody>
          <a:bodyPr>
            <a:normAutofit/>
          </a:bodyPr>
          <a:lstStyle/>
          <a:p>
            <a:pPr marL="0" indent="0">
              <a:buNone/>
            </a:pPr>
            <a:r>
              <a:rPr lang="en-US" dirty="0">
                <a:latin typeface="Arial" panose="020B0604020202020204" pitchFamily="34" charset="0"/>
                <a:cs typeface="Arial" panose="020B0604020202020204" pitchFamily="34" charset="0"/>
              </a:rPr>
              <a:t>Types of Eligibility (varies by jurisdiction)</a:t>
            </a:r>
          </a:p>
          <a:p>
            <a:r>
              <a:rPr lang="en-US" dirty="0">
                <a:latin typeface="Arial" panose="020B0604020202020204" pitchFamily="34" charset="0"/>
                <a:cs typeface="Arial" panose="020B0604020202020204" pitchFamily="34" charset="0"/>
              </a:rPr>
              <a:t>Enumerated Offenses</a:t>
            </a:r>
          </a:p>
          <a:p>
            <a:pPr lvl="1"/>
            <a:r>
              <a:rPr lang="en-US" dirty="0">
                <a:latin typeface="Arial" panose="020B0604020202020204" pitchFamily="34" charset="0"/>
                <a:cs typeface="Arial" panose="020B0604020202020204" pitchFamily="34" charset="0"/>
              </a:rPr>
              <a:t>Charge-and risk-based eligibility</a:t>
            </a:r>
          </a:p>
          <a:p>
            <a:pPr lvl="2"/>
            <a:r>
              <a:rPr lang="en-US" dirty="0">
                <a:latin typeface="Arial" panose="020B0604020202020204" pitchFamily="34" charset="0"/>
                <a:cs typeface="Arial" panose="020B0604020202020204" pitchFamily="34" charset="0"/>
              </a:rPr>
              <a:t>Typically includes “former capital crimes, offenses punishable by life imprisonment, and violence- or weapons-based offenses</a:t>
            </a:r>
          </a:p>
          <a:p>
            <a:pPr lvl="2"/>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Catch-All Eligibility</a:t>
            </a:r>
          </a:p>
          <a:p>
            <a:pPr lvl="1"/>
            <a:r>
              <a:rPr lang="en-US" dirty="0">
                <a:latin typeface="Arial" panose="020B0604020202020204" pitchFamily="34" charset="0"/>
                <a:cs typeface="Arial" panose="020B0604020202020204" pitchFamily="34" charset="0"/>
              </a:rPr>
              <a:t>Permits detention for qualified instances of the risk of:</a:t>
            </a:r>
          </a:p>
          <a:p>
            <a:pPr lvl="2"/>
            <a:r>
              <a:rPr lang="en-US" dirty="0">
                <a:latin typeface="Arial" panose="020B0604020202020204" pitchFamily="34" charset="0"/>
                <a:cs typeface="Arial" panose="020B0604020202020204" pitchFamily="34" charset="0"/>
              </a:rPr>
              <a:t>flight, safety, and obstruction</a:t>
            </a:r>
          </a:p>
        </p:txBody>
      </p:sp>
      <p:sp>
        <p:nvSpPr>
          <p:cNvPr id="5" name="Content Placeholder 4">
            <a:extLst>
              <a:ext uri="{FF2B5EF4-FFF2-40B4-BE49-F238E27FC236}">
                <a16:creationId xmlns:a16="http://schemas.microsoft.com/office/drawing/2014/main" id="{CFFD9DED-7291-9ADA-1335-655DA6FA7430}"/>
              </a:ext>
            </a:extLst>
          </p:cNvPr>
          <p:cNvSpPr>
            <a:spLocks noGrp="1"/>
          </p:cNvSpPr>
          <p:nvPr>
            <p:ph sz="half" idx="2"/>
          </p:nvPr>
        </p:nvSpPr>
        <p:spPr>
          <a:xfrm>
            <a:off x="6339842" y="1112363"/>
            <a:ext cx="5212080" cy="5087269"/>
          </a:xfrm>
        </p:spPr>
        <p:txBody>
          <a:bodyPr>
            <a:normAutofit/>
          </a:bodyPr>
          <a:lstStyle/>
          <a:p>
            <a:pPr marL="0" indent="0">
              <a:buNone/>
            </a:pPr>
            <a:r>
              <a:rPr lang="en-US" dirty="0">
                <a:latin typeface="Arial" panose="020B0604020202020204" pitchFamily="34" charset="0"/>
                <a:cs typeface="Arial" panose="020B0604020202020204" pitchFamily="34" charset="0"/>
              </a:rPr>
              <a:t>Pretrial Services Agencies</a:t>
            </a:r>
          </a:p>
          <a:p>
            <a:r>
              <a:rPr lang="en-US" dirty="0">
                <a:latin typeface="Arial" panose="020B0604020202020204" pitchFamily="34" charset="0"/>
                <a:cs typeface="Arial" panose="020B0604020202020204" pitchFamily="34" charset="0"/>
              </a:rPr>
              <a:t>Assist courts to identify and address risks posed by a defendant by:</a:t>
            </a:r>
          </a:p>
          <a:p>
            <a:pPr lvl="1"/>
            <a:r>
              <a:rPr lang="en-US" dirty="0">
                <a:latin typeface="Arial" panose="020B0604020202020204" pitchFamily="34" charset="0"/>
                <a:cs typeface="Arial" panose="020B0604020202020204" pitchFamily="34" charset="0"/>
              </a:rPr>
              <a:t>Gathering and sharing information about the individual;</a:t>
            </a:r>
          </a:p>
          <a:p>
            <a:pPr lvl="1"/>
            <a:r>
              <a:rPr lang="en-US" dirty="0">
                <a:latin typeface="Arial" panose="020B0604020202020204" pitchFamily="34" charset="0"/>
                <a:cs typeface="Arial" panose="020B0604020202020204" pitchFamily="34" charset="0"/>
              </a:rPr>
              <a:t>Making recommendations regarding the individual;</a:t>
            </a:r>
          </a:p>
          <a:p>
            <a:pPr lvl="1"/>
            <a:r>
              <a:rPr lang="en-US" dirty="0">
                <a:latin typeface="Arial" panose="020B0604020202020204" pitchFamily="34" charset="0"/>
                <a:cs typeface="Arial" panose="020B0604020202020204" pitchFamily="34" charset="0"/>
              </a:rPr>
              <a:t>Monitoring compliance with release conditions</a:t>
            </a:r>
          </a:p>
          <a:p>
            <a:pPr lvl="1"/>
            <a:r>
              <a:rPr lang="en-US" dirty="0">
                <a:latin typeface="Arial" panose="020B0604020202020204" pitchFamily="34" charset="0"/>
                <a:cs typeface="Arial" panose="020B0604020202020204" pitchFamily="34" charset="0"/>
              </a:rPr>
              <a:t>Counseling and referring the individual to support services</a:t>
            </a:r>
          </a:p>
          <a:p>
            <a:pPr lvl="1"/>
            <a:r>
              <a:rPr lang="en-US" dirty="0">
                <a:latin typeface="Arial" panose="020B0604020202020204" pitchFamily="34" charset="0"/>
                <a:cs typeface="Arial" panose="020B0604020202020204" pitchFamily="34" charset="0"/>
              </a:rPr>
              <a:t>Facilitating and Administering the use of Pretrial Assessment Tools</a:t>
            </a:r>
          </a:p>
        </p:txBody>
      </p:sp>
      <p:sp>
        <p:nvSpPr>
          <p:cNvPr id="7" name="TextBox 6">
            <a:hlinkClick r:id="rId3"/>
            <a:extLst>
              <a:ext uri="{FF2B5EF4-FFF2-40B4-BE49-F238E27FC236}">
                <a16:creationId xmlns:a16="http://schemas.microsoft.com/office/drawing/2014/main" id="{FD8B2EC5-6B23-AE95-E3CB-CEA9CB8E8942}"/>
              </a:ext>
            </a:extLst>
          </p:cNvPr>
          <p:cNvSpPr txBox="1"/>
          <p:nvPr/>
        </p:nvSpPr>
        <p:spPr>
          <a:xfrm>
            <a:off x="1687934" y="3455394"/>
            <a:ext cx="4912501" cy="230832"/>
          </a:xfrm>
          <a:prstGeom prst="rect">
            <a:avLst/>
          </a:prstGeom>
          <a:noFill/>
        </p:spPr>
        <p:txBody>
          <a:bodyPr wrap="square" rtlCol="0">
            <a:spAutoFit/>
          </a:bodyPr>
          <a:lstStyle/>
          <a:p>
            <a:r>
              <a:rPr lang="en-US" sz="900" dirty="0"/>
              <a:t>- </a:t>
            </a:r>
            <a:r>
              <a:rPr lang="en-US" sz="900" dirty="0">
                <a:hlinkClick r:id="rId3"/>
              </a:rPr>
              <a:t>D.C. </a:t>
            </a:r>
            <a:r>
              <a:rPr lang="en-US" sz="900" cap="small" dirty="0">
                <a:hlinkClick r:id="rId3"/>
              </a:rPr>
              <a:t>Code</a:t>
            </a:r>
            <a:r>
              <a:rPr lang="en-US" sz="900" dirty="0">
                <a:hlinkClick r:id="rId3"/>
              </a:rPr>
              <a:t> § 23-1322(b)</a:t>
            </a:r>
            <a:r>
              <a:rPr lang="en-US" sz="900" dirty="0"/>
              <a:t> | </a:t>
            </a:r>
            <a:r>
              <a:rPr lang="en-US" sz="900" dirty="0">
                <a:hlinkClick r:id="rId4"/>
              </a:rPr>
              <a:t>N.J</a:t>
            </a:r>
            <a:r>
              <a:rPr lang="en-US" sz="900" cap="small" dirty="0">
                <a:hlinkClick r:id="rId4"/>
              </a:rPr>
              <a:t>. Rev. Stat</a:t>
            </a:r>
            <a:r>
              <a:rPr lang="en-US" sz="900" dirty="0">
                <a:hlinkClick r:id="rId4"/>
              </a:rPr>
              <a:t>. § 2A:162-19</a:t>
            </a:r>
            <a:r>
              <a:rPr lang="en-US" sz="900" dirty="0"/>
              <a:t> | </a:t>
            </a:r>
            <a:r>
              <a:rPr lang="en-US" sz="900" dirty="0">
                <a:hlinkClick r:id="rId5"/>
              </a:rPr>
              <a:t>725 </a:t>
            </a:r>
            <a:r>
              <a:rPr lang="en-US" sz="900" cap="small" dirty="0">
                <a:hlinkClick r:id="rId5"/>
              </a:rPr>
              <a:t>Ill</a:t>
            </a:r>
            <a:r>
              <a:rPr lang="en-US" sz="900" dirty="0">
                <a:hlinkClick r:id="rId5"/>
              </a:rPr>
              <a:t>. </a:t>
            </a:r>
            <a:r>
              <a:rPr lang="en-US" sz="900" cap="small" dirty="0">
                <a:hlinkClick r:id="rId5"/>
              </a:rPr>
              <a:t>Comp. Stat.</a:t>
            </a:r>
            <a:r>
              <a:rPr lang="en-US" sz="900" dirty="0">
                <a:hlinkClick r:id="rId5"/>
              </a:rPr>
              <a:t> 5/110-6.1</a:t>
            </a:r>
            <a:endParaRPr lang="en-US" sz="900" dirty="0"/>
          </a:p>
        </p:txBody>
      </p:sp>
      <p:sp>
        <p:nvSpPr>
          <p:cNvPr id="11" name="TextBox 10">
            <a:extLst>
              <a:ext uri="{FF2B5EF4-FFF2-40B4-BE49-F238E27FC236}">
                <a16:creationId xmlns:a16="http://schemas.microsoft.com/office/drawing/2014/main" id="{63A22E9D-F224-36C1-F09C-82472C5D6321}"/>
              </a:ext>
            </a:extLst>
          </p:cNvPr>
          <p:cNvSpPr txBox="1"/>
          <p:nvPr/>
        </p:nvSpPr>
        <p:spPr>
          <a:xfrm>
            <a:off x="8763358" y="5939631"/>
            <a:ext cx="4128940" cy="369332"/>
          </a:xfrm>
          <a:prstGeom prst="rect">
            <a:avLst/>
          </a:prstGeom>
          <a:noFill/>
        </p:spPr>
        <p:txBody>
          <a:bodyPr wrap="square" rtlCol="0">
            <a:spAutoFit/>
          </a:bodyPr>
          <a:lstStyle/>
          <a:p>
            <a:r>
              <a:rPr lang="en-US" dirty="0">
                <a:hlinkClick r:id="rId6"/>
              </a:rPr>
              <a:t>- ABA Standard 10-1.10</a:t>
            </a:r>
            <a:endParaRPr lang="en-US" dirty="0"/>
          </a:p>
        </p:txBody>
      </p:sp>
      <p:sp>
        <p:nvSpPr>
          <p:cNvPr id="13" name="TextBox 12">
            <a:hlinkClick r:id="rId3"/>
            <a:extLst>
              <a:ext uri="{FF2B5EF4-FFF2-40B4-BE49-F238E27FC236}">
                <a16:creationId xmlns:a16="http://schemas.microsoft.com/office/drawing/2014/main" id="{C409CD36-3BEF-E15B-FB73-3DB4AFDE8B5F}"/>
              </a:ext>
            </a:extLst>
          </p:cNvPr>
          <p:cNvSpPr txBox="1"/>
          <p:nvPr/>
        </p:nvSpPr>
        <p:spPr>
          <a:xfrm>
            <a:off x="1687934" y="5426621"/>
            <a:ext cx="4912501" cy="230832"/>
          </a:xfrm>
          <a:prstGeom prst="rect">
            <a:avLst/>
          </a:prstGeom>
          <a:noFill/>
        </p:spPr>
        <p:txBody>
          <a:bodyPr wrap="square" rtlCol="0">
            <a:spAutoFit/>
          </a:bodyPr>
          <a:lstStyle/>
          <a:p>
            <a:r>
              <a:rPr lang="en-US" sz="900" dirty="0"/>
              <a:t>- </a:t>
            </a:r>
            <a:r>
              <a:rPr lang="en-US" sz="900" dirty="0">
                <a:hlinkClick r:id="rId3"/>
              </a:rPr>
              <a:t>D.C. </a:t>
            </a:r>
            <a:r>
              <a:rPr lang="en-US" sz="900" cap="small" dirty="0">
                <a:hlinkClick r:id="rId3"/>
              </a:rPr>
              <a:t>Code</a:t>
            </a:r>
            <a:r>
              <a:rPr lang="en-US" sz="900" dirty="0">
                <a:hlinkClick r:id="rId3"/>
              </a:rPr>
              <a:t> § 23-1322(b)</a:t>
            </a:r>
            <a:r>
              <a:rPr lang="en-US" sz="900" dirty="0"/>
              <a:t> | </a:t>
            </a:r>
            <a:r>
              <a:rPr lang="en-US" sz="900" dirty="0">
                <a:hlinkClick r:id="rId4"/>
              </a:rPr>
              <a:t>N.J</a:t>
            </a:r>
            <a:r>
              <a:rPr lang="en-US" sz="900" cap="small" dirty="0">
                <a:hlinkClick r:id="rId4"/>
              </a:rPr>
              <a:t>. Rev. Stat</a:t>
            </a:r>
            <a:r>
              <a:rPr lang="en-US" sz="900" dirty="0">
                <a:hlinkClick r:id="rId4"/>
              </a:rPr>
              <a:t>. § 2A:162-19</a:t>
            </a:r>
            <a:r>
              <a:rPr lang="en-US" sz="900" dirty="0"/>
              <a:t> </a:t>
            </a:r>
          </a:p>
        </p:txBody>
      </p:sp>
      <p:sp>
        <p:nvSpPr>
          <p:cNvPr id="3" name="TextBox 2">
            <a:extLst>
              <a:ext uri="{FF2B5EF4-FFF2-40B4-BE49-F238E27FC236}">
                <a16:creationId xmlns:a16="http://schemas.microsoft.com/office/drawing/2014/main" id="{1642FCA7-85E6-B864-F785-4EC49887B97B}"/>
              </a:ext>
            </a:extLst>
          </p:cNvPr>
          <p:cNvSpPr txBox="1"/>
          <p:nvPr/>
        </p:nvSpPr>
        <p:spPr>
          <a:xfrm>
            <a:off x="6142676" y="1112363"/>
            <a:ext cx="5388332" cy="5406314"/>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872256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8F32B1-26CD-9B3F-1ADD-28FDDF610764}"/>
            </a:ext>
          </a:extLst>
        </p:cNvPr>
        <p:cNvGrpSpPr/>
        <p:nvPr/>
      </p:nvGrpSpPr>
      <p:grpSpPr>
        <a:xfrm>
          <a:off x="0" y="0"/>
          <a:ext cx="0" cy="0"/>
          <a:chOff x="0" y="0"/>
          <a:chExt cx="0" cy="0"/>
        </a:xfrm>
      </p:grpSpPr>
      <p:sp>
        <p:nvSpPr>
          <p:cNvPr id="23" name="TextBox 22">
            <a:extLst>
              <a:ext uri="{FF2B5EF4-FFF2-40B4-BE49-F238E27FC236}">
                <a16:creationId xmlns:a16="http://schemas.microsoft.com/office/drawing/2014/main" id="{0B090BBA-D400-CB0E-CF27-A856BE051B04}"/>
              </a:ext>
            </a:extLst>
          </p:cNvPr>
          <p:cNvSpPr txBox="1"/>
          <p:nvPr/>
        </p:nvSpPr>
        <p:spPr>
          <a:xfrm>
            <a:off x="8444080" y="4689342"/>
            <a:ext cx="4128940" cy="369332"/>
          </a:xfrm>
          <a:prstGeom prst="rect">
            <a:avLst/>
          </a:prstGeom>
          <a:noFill/>
        </p:spPr>
        <p:txBody>
          <a:bodyPr wrap="square" rtlCol="0">
            <a:spAutoFit/>
          </a:bodyPr>
          <a:lstStyle/>
          <a:p>
            <a:r>
              <a:rPr lang="en-US" dirty="0">
                <a:hlinkClick r:id="rId3"/>
              </a:rPr>
              <a:t>- ABA Standard 10-5.6</a:t>
            </a:r>
            <a:endParaRPr lang="en-US" dirty="0"/>
          </a:p>
        </p:txBody>
      </p:sp>
      <p:sp>
        <p:nvSpPr>
          <p:cNvPr id="2" name="Title 1">
            <a:extLst>
              <a:ext uri="{FF2B5EF4-FFF2-40B4-BE49-F238E27FC236}">
                <a16:creationId xmlns:a16="http://schemas.microsoft.com/office/drawing/2014/main" id="{D1D997AB-DF48-1954-29EE-AB5B511EBD28}"/>
              </a:ext>
            </a:extLst>
          </p:cNvPr>
          <p:cNvSpPr>
            <a:spLocks noGrp="1"/>
          </p:cNvSpPr>
          <p:nvPr>
            <p:ph type="title"/>
          </p:nvPr>
        </p:nvSpPr>
        <p:spPr>
          <a:xfrm>
            <a:off x="640079" y="306372"/>
            <a:ext cx="10890929" cy="1097280"/>
          </a:xfrm>
        </p:spPr>
        <p:txBody>
          <a:bodyPr/>
          <a:lstStyle/>
          <a:p>
            <a:r>
              <a:rPr lang="en-US" dirty="0"/>
              <a:t>Release Revocation &amp; Modification</a:t>
            </a:r>
          </a:p>
        </p:txBody>
      </p:sp>
      <p:sp>
        <p:nvSpPr>
          <p:cNvPr id="4" name="Content Placeholder 3">
            <a:extLst>
              <a:ext uri="{FF2B5EF4-FFF2-40B4-BE49-F238E27FC236}">
                <a16:creationId xmlns:a16="http://schemas.microsoft.com/office/drawing/2014/main" id="{6B4115EF-D978-4D2D-8DB5-46B2D1C55FE4}"/>
              </a:ext>
            </a:extLst>
          </p:cNvPr>
          <p:cNvSpPr>
            <a:spLocks noGrp="1"/>
          </p:cNvSpPr>
          <p:nvPr>
            <p:ph sz="half" idx="1"/>
          </p:nvPr>
        </p:nvSpPr>
        <p:spPr>
          <a:xfrm>
            <a:off x="640078" y="1665262"/>
            <a:ext cx="5212080" cy="4955294"/>
          </a:xfrm>
        </p:spPr>
        <p:txBody>
          <a:bodyPr>
            <a:normAutofit/>
          </a:bodyPr>
          <a:lstStyle/>
          <a:p>
            <a:pPr marL="0" indent="0">
              <a:buNone/>
            </a:pPr>
            <a:r>
              <a:rPr lang="en-US" dirty="0">
                <a:latin typeface="Arial" panose="020B0604020202020204" pitchFamily="34" charset="0"/>
                <a:cs typeface="Arial" panose="020B0604020202020204" pitchFamily="34" charset="0"/>
              </a:rPr>
              <a:t>Release Revocation</a:t>
            </a:r>
          </a:p>
          <a:p>
            <a:r>
              <a:rPr lang="en-US" dirty="0">
                <a:latin typeface="Arial" panose="020B0604020202020204" pitchFamily="34" charset="0"/>
                <a:cs typeface="Arial" panose="020B0604020202020204" pitchFamily="34" charset="0"/>
              </a:rPr>
              <a:t>Permits the revocation of an individual’s pretrial release when that a condition of release has been violated</a:t>
            </a:r>
          </a:p>
          <a:p>
            <a:r>
              <a:rPr lang="en-US" dirty="0">
                <a:latin typeface="Arial" panose="020B0604020202020204" pitchFamily="34" charset="0"/>
                <a:cs typeface="Arial" panose="020B0604020202020204" pitchFamily="34" charset="0"/>
              </a:rPr>
              <a:t>Broader than the initial release/detention decision</a:t>
            </a:r>
          </a:p>
          <a:p>
            <a:r>
              <a:rPr lang="en-US" dirty="0">
                <a:latin typeface="Arial" panose="020B0604020202020204" pitchFamily="34" charset="0"/>
                <a:cs typeface="Arial" panose="020B0604020202020204" pitchFamily="34" charset="0"/>
              </a:rPr>
              <a:t>Specific implementation varies across jurisdictions</a:t>
            </a:r>
          </a:p>
          <a:p>
            <a:r>
              <a:rPr lang="en-US" dirty="0">
                <a:latin typeface="Arial" panose="020B0604020202020204" pitchFamily="34" charset="0"/>
                <a:cs typeface="Arial" panose="020B0604020202020204" pitchFamily="34" charset="0"/>
              </a:rPr>
              <a:t>New Mexico example:</a:t>
            </a:r>
          </a:p>
        </p:txBody>
      </p:sp>
      <p:sp>
        <p:nvSpPr>
          <p:cNvPr id="5" name="Content Placeholder 4">
            <a:extLst>
              <a:ext uri="{FF2B5EF4-FFF2-40B4-BE49-F238E27FC236}">
                <a16:creationId xmlns:a16="http://schemas.microsoft.com/office/drawing/2014/main" id="{D3C7D708-C7DF-8606-128D-4D29425FA20A}"/>
              </a:ext>
            </a:extLst>
          </p:cNvPr>
          <p:cNvSpPr>
            <a:spLocks noGrp="1"/>
          </p:cNvSpPr>
          <p:nvPr>
            <p:ph sz="half" idx="2"/>
          </p:nvPr>
        </p:nvSpPr>
        <p:spPr>
          <a:xfrm>
            <a:off x="6193536" y="1680115"/>
            <a:ext cx="5212080" cy="5087269"/>
          </a:xfrm>
        </p:spPr>
        <p:txBody>
          <a:bodyPr>
            <a:normAutofit/>
          </a:bodyPr>
          <a:lstStyle/>
          <a:p>
            <a:pPr marL="0" indent="0">
              <a:buNone/>
            </a:pPr>
            <a:r>
              <a:rPr lang="en-US" dirty="0">
                <a:latin typeface="Arial" panose="020B0604020202020204" pitchFamily="34" charset="0"/>
                <a:cs typeface="Arial" panose="020B0604020202020204" pitchFamily="34" charset="0"/>
              </a:rPr>
              <a:t>Modification</a:t>
            </a:r>
          </a:p>
          <a:p>
            <a:r>
              <a:rPr lang="en-US" dirty="0">
                <a:latin typeface="Arial" panose="020B0604020202020204" pitchFamily="34" charset="0"/>
                <a:cs typeface="Arial" panose="020B0604020202020204" pitchFamily="34" charset="0"/>
              </a:rPr>
              <a:t>Conditions maybe minimized or increased based on behavior during pretrial release</a:t>
            </a:r>
          </a:p>
          <a:p>
            <a:r>
              <a:rPr lang="en-US" dirty="0">
                <a:latin typeface="Arial" panose="020B0604020202020204" pitchFamily="34" charset="0"/>
                <a:cs typeface="Arial" panose="020B0604020202020204" pitchFamily="34" charset="0"/>
              </a:rPr>
              <a:t>Compliance is often monitored by Pretrial Services </a:t>
            </a:r>
          </a:p>
          <a:p>
            <a:r>
              <a:rPr lang="en-US" dirty="0">
                <a:latin typeface="Arial" panose="020B0604020202020204" pitchFamily="34" charset="0"/>
                <a:cs typeface="Arial" panose="020B0604020202020204" pitchFamily="34" charset="0"/>
              </a:rPr>
              <a:t>“Downward” and “Upward” modifications are implemented</a:t>
            </a:r>
          </a:p>
        </p:txBody>
      </p:sp>
      <p:sp>
        <p:nvSpPr>
          <p:cNvPr id="7" name="TextBox 6">
            <a:hlinkClick r:id="rId4"/>
            <a:extLst>
              <a:ext uri="{FF2B5EF4-FFF2-40B4-BE49-F238E27FC236}">
                <a16:creationId xmlns:a16="http://schemas.microsoft.com/office/drawing/2014/main" id="{D5612810-DDA3-2320-5713-53C1BF19687B}"/>
              </a:ext>
            </a:extLst>
          </p:cNvPr>
          <p:cNvSpPr txBox="1"/>
          <p:nvPr/>
        </p:nvSpPr>
        <p:spPr>
          <a:xfrm>
            <a:off x="1642825" y="5474544"/>
            <a:ext cx="4912501" cy="200055"/>
          </a:xfrm>
          <a:prstGeom prst="rect">
            <a:avLst/>
          </a:prstGeom>
          <a:noFill/>
        </p:spPr>
        <p:txBody>
          <a:bodyPr wrap="square" rtlCol="0">
            <a:spAutoFit/>
          </a:bodyPr>
          <a:lstStyle/>
          <a:p>
            <a:r>
              <a:rPr lang="en-US" sz="700" dirty="0"/>
              <a:t>- </a:t>
            </a:r>
            <a:r>
              <a:rPr lang="en-US" sz="700" dirty="0">
                <a:hlinkClick r:id="rId5"/>
              </a:rPr>
              <a:t>D.C. </a:t>
            </a:r>
            <a:r>
              <a:rPr lang="en-US" sz="700" cap="small" dirty="0">
                <a:hlinkClick r:id="rId5"/>
              </a:rPr>
              <a:t>Code</a:t>
            </a:r>
            <a:r>
              <a:rPr lang="en-US" sz="700" dirty="0">
                <a:hlinkClick r:id="rId5"/>
              </a:rPr>
              <a:t> § § 23-1329(a)-(b)</a:t>
            </a:r>
            <a:r>
              <a:rPr lang="en-US" sz="700" dirty="0"/>
              <a:t> | </a:t>
            </a:r>
            <a:r>
              <a:rPr lang="en-US" sz="700" dirty="0">
                <a:hlinkClick r:id="rId6"/>
              </a:rPr>
              <a:t>N.J</a:t>
            </a:r>
            <a:r>
              <a:rPr lang="en-US" sz="700" cap="small" dirty="0">
                <a:hlinkClick r:id="rId6"/>
              </a:rPr>
              <a:t>. Rev. Stat</a:t>
            </a:r>
            <a:r>
              <a:rPr lang="en-US" sz="700" dirty="0">
                <a:hlinkClick r:id="rId6"/>
              </a:rPr>
              <a:t>. § 2A:162-24</a:t>
            </a:r>
            <a:r>
              <a:rPr lang="en-US" sz="700" dirty="0"/>
              <a:t> | </a:t>
            </a:r>
            <a:r>
              <a:rPr lang="en-US" sz="700" dirty="0">
                <a:hlinkClick r:id="rId7"/>
              </a:rPr>
              <a:t>725 </a:t>
            </a:r>
            <a:r>
              <a:rPr lang="en-US" sz="700" cap="small" dirty="0">
                <a:hlinkClick r:id="rId7"/>
              </a:rPr>
              <a:t>Ill</a:t>
            </a:r>
            <a:r>
              <a:rPr lang="en-US" sz="700" dirty="0">
                <a:hlinkClick r:id="rId7"/>
              </a:rPr>
              <a:t>. </a:t>
            </a:r>
            <a:r>
              <a:rPr lang="en-US" sz="700" cap="small" dirty="0">
                <a:hlinkClick r:id="rId7"/>
              </a:rPr>
              <a:t>Comp. Stat.</a:t>
            </a:r>
            <a:r>
              <a:rPr lang="en-US" sz="700" dirty="0">
                <a:hlinkClick r:id="rId7"/>
              </a:rPr>
              <a:t> 5/110-6</a:t>
            </a:r>
            <a:r>
              <a:rPr lang="en-US" sz="700" dirty="0"/>
              <a:t> | </a:t>
            </a:r>
            <a:r>
              <a:rPr lang="en-US" sz="700" dirty="0">
                <a:hlinkClick r:id="rId8"/>
              </a:rPr>
              <a:t>Rule 5-403(B) NMRA</a:t>
            </a:r>
            <a:endParaRPr lang="en-US" sz="700" dirty="0"/>
          </a:p>
        </p:txBody>
      </p:sp>
      <p:sp>
        <p:nvSpPr>
          <p:cNvPr id="8" name="TextBox 7">
            <a:extLst>
              <a:ext uri="{FF2B5EF4-FFF2-40B4-BE49-F238E27FC236}">
                <a16:creationId xmlns:a16="http://schemas.microsoft.com/office/drawing/2014/main" id="{76D85BA0-7699-C1E5-71FE-7C68CC66F416}"/>
              </a:ext>
            </a:extLst>
          </p:cNvPr>
          <p:cNvSpPr txBox="1"/>
          <p:nvPr/>
        </p:nvSpPr>
        <p:spPr>
          <a:xfrm>
            <a:off x="1" y="38057"/>
            <a:ext cx="11996928" cy="6728889"/>
          </a:xfrm>
          <a:prstGeom prst="rect">
            <a:avLst/>
          </a:prstGeom>
          <a:solidFill>
            <a:schemeClr val="bg1"/>
          </a:solidFill>
        </p:spPr>
        <p:txBody>
          <a:bodyPr wrap="square" rtlCol="0">
            <a:spAutoFit/>
          </a:bodyPr>
          <a:lstStyle/>
          <a:p>
            <a:endParaRPr lang="en-US" dirty="0"/>
          </a:p>
        </p:txBody>
      </p:sp>
      <p:sp>
        <p:nvSpPr>
          <p:cNvPr id="3" name="TextBox 2">
            <a:extLst>
              <a:ext uri="{FF2B5EF4-FFF2-40B4-BE49-F238E27FC236}">
                <a16:creationId xmlns:a16="http://schemas.microsoft.com/office/drawing/2014/main" id="{A90331E4-A93E-2B9C-F9D2-3C3F1BA2E7EC}"/>
              </a:ext>
            </a:extLst>
          </p:cNvPr>
          <p:cNvSpPr txBox="1"/>
          <p:nvPr/>
        </p:nvSpPr>
        <p:spPr>
          <a:xfrm>
            <a:off x="6193537" y="1539406"/>
            <a:ext cx="5358386" cy="3942404"/>
          </a:xfrm>
          <a:prstGeom prst="rect">
            <a:avLst/>
          </a:prstGeom>
          <a:solidFill>
            <a:schemeClr val="bg1"/>
          </a:solidFill>
        </p:spPr>
        <p:txBody>
          <a:bodyPr wrap="square" rtlCol="0">
            <a:spAutoFit/>
          </a:bodyPr>
          <a:lstStyle/>
          <a:p>
            <a:endParaRPr lang="en-US" dirty="0"/>
          </a:p>
        </p:txBody>
      </p:sp>
      <p:pic>
        <p:nvPicPr>
          <p:cNvPr id="6" name="Picture 5">
            <a:extLst>
              <a:ext uri="{FF2B5EF4-FFF2-40B4-BE49-F238E27FC236}">
                <a16:creationId xmlns:a16="http://schemas.microsoft.com/office/drawing/2014/main" id="{4EBC9830-31C5-8366-45D3-545D8A2661CC}"/>
              </a:ext>
            </a:extLst>
          </p:cNvPr>
          <p:cNvPicPr>
            <a:picLocks noChangeAspect="1"/>
          </p:cNvPicPr>
          <p:nvPr/>
        </p:nvPicPr>
        <p:blipFill>
          <a:blip r:embed="rId9"/>
          <a:stretch>
            <a:fillRect/>
          </a:stretch>
        </p:blipFill>
        <p:spPr>
          <a:xfrm>
            <a:off x="3094137" y="0"/>
            <a:ext cx="6520788" cy="6821747"/>
          </a:xfrm>
          <a:prstGeom prst="rect">
            <a:avLst/>
          </a:prstGeom>
        </p:spPr>
      </p:pic>
      <p:sp>
        <p:nvSpPr>
          <p:cNvPr id="10" name="TextBox 9">
            <a:extLst>
              <a:ext uri="{FF2B5EF4-FFF2-40B4-BE49-F238E27FC236}">
                <a16:creationId xmlns:a16="http://schemas.microsoft.com/office/drawing/2014/main" id="{6EAC6050-8B0E-D6DA-5A73-8DB5A40383E1}"/>
              </a:ext>
            </a:extLst>
          </p:cNvPr>
          <p:cNvSpPr txBox="1"/>
          <p:nvPr/>
        </p:nvSpPr>
        <p:spPr>
          <a:xfrm>
            <a:off x="9247872" y="6201803"/>
            <a:ext cx="3165910" cy="523220"/>
          </a:xfrm>
          <a:prstGeom prst="rect">
            <a:avLst/>
          </a:prstGeom>
          <a:noFill/>
        </p:spPr>
        <p:txBody>
          <a:bodyPr wrap="square" rtlCol="0">
            <a:spAutoFit/>
          </a:bodyPr>
          <a:lstStyle/>
          <a:p>
            <a:r>
              <a:rPr lang="en-US" sz="1400" dirty="0">
                <a:hlinkClick r:id="rId10"/>
              </a:rPr>
              <a:t>- </a:t>
            </a:r>
            <a:r>
              <a:rPr lang="en-US" sz="1400" cap="small" dirty="0">
                <a:hlinkClick r:id="rId10"/>
              </a:rPr>
              <a:t>Admin. Off. </a:t>
            </a:r>
            <a:r>
              <a:rPr lang="en-US" sz="1400" cap="small" dirty="0" err="1">
                <a:hlinkClick r:id="rId10"/>
              </a:rPr>
              <a:t>Cts</a:t>
            </a:r>
            <a:r>
              <a:rPr lang="en-US" sz="1400" cap="small" dirty="0">
                <a:hlinkClick r:id="rId10"/>
              </a:rPr>
              <a:t>., Violation of Conditions of Release</a:t>
            </a:r>
            <a:r>
              <a:rPr lang="en-US" sz="1400" dirty="0">
                <a:hlinkClick r:id="rId10"/>
              </a:rPr>
              <a:t> 2 (2024)</a:t>
            </a:r>
            <a:endParaRPr lang="en-US" sz="1400" dirty="0"/>
          </a:p>
        </p:txBody>
      </p:sp>
      <p:sp>
        <p:nvSpPr>
          <p:cNvPr id="19" name="TextBox 18">
            <a:extLst>
              <a:ext uri="{FF2B5EF4-FFF2-40B4-BE49-F238E27FC236}">
                <a16:creationId xmlns:a16="http://schemas.microsoft.com/office/drawing/2014/main" id="{830B73AD-7FE9-FA60-80A4-24E5064BD63B}"/>
              </a:ext>
            </a:extLst>
          </p:cNvPr>
          <p:cNvSpPr txBox="1"/>
          <p:nvPr/>
        </p:nvSpPr>
        <p:spPr>
          <a:xfrm>
            <a:off x="4538351" y="2450723"/>
            <a:ext cx="4816613" cy="2585323"/>
          </a:xfrm>
          <a:prstGeom prst="rect">
            <a:avLst/>
          </a:prstGeom>
          <a:solidFill>
            <a:schemeClr val="bg1"/>
          </a:solidFill>
          <a:ln w="38100">
            <a:solidFill>
              <a:schemeClr val="tx1"/>
            </a:solidFill>
          </a:ln>
          <a:effectLst>
            <a:outerShdw blurRad="50800" dist="38100" dir="8100000" algn="tr" rotWithShape="0">
              <a:prstClr val="black">
                <a:alpha val="40000"/>
              </a:prstClr>
            </a:outerShdw>
          </a:effectLst>
        </p:spPr>
        <p:txBody>
          <a:bodyPr wrap="square" rtlCol="0" anchor="ctr">
            <a:spAutoFit/>
          </a:bodyPr>
          <a:lstStyle/>
          <a:p>
            <a:pPr algn="ctr"/>
            <a:endParaRPr lang="en-US" sz="2400" dirty="0">
              <a:latin typeface="Arial" panose="020B0604020202020204" pitchFamily="34" charset="0"/>
              <a:cs typeface="Arial" panose="020B0604020202020204" pitchFamily="34" charset="0"/>
            </a:endParaRPr>
          </a:p>
          <a:p>
            <a:pPr algn="ctr"/>
            <a:r>
              <a:rPr lang="en-US" sz="2400" dirty="0">
                <a:latin typeface="Arial" panose="020B0604020202020204" pitchFamily="34" charset="0"/>
                <a:cs typeface="Arial" panose="020B0604020202020204" pitchFamily="34" charset="0"/>
              </a:rPr>
              <a:t>These decisions continue to apply the same least-to-most restrictive framework used in the initial pretrial decision. </a:t>
            </a:r>
          </a:p>
          <a:p>
            <a:pPr algn="ctr"/>
            <a:r>
              <a:rPr lang="en-US" sz="1400" dirty="0">
                <a:latin typeface="Arial" panose="020B0604020202020204" pitchFamily="34" charset="0"/>
                <a:cs typeface="Arial" panose="020B0604020202020204" pitchFamily="34" charset="0"/>
              </a:rPr>
              <a:t>(specific application varies by jurisdiction)</a:t>
            </a:r>
          </a:p>
          <a:p>
            <a:pPr algn="ctr"/>
            <a:endParaRPr lang="en-US" sz="2400"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576BE58B-51A8-7002-028F-DCA214407B9E}"/>
              </a:ext>
            </a:extLst>
          </p:cNvPr>
          <p:cNvSpPr txBox="1"/>
          <p:nvPr/>
        </p:nvSpPr>
        <p:spPr>
          <a:xfrm>
            <a:off x="2730811" y="5620041"/>
            <a:ext cx="7649029" cy="830997"/>
          </a:xfrm>
          <a:prstGeom prst="rect">
            <a:avLst/>
          </a:prstGeom>
          <a:noFill/>
        </p:spPr>
        <p:txBody>
          <a:bodyPr wrap="square">
            <a:spAutoFit/>
          </a:bodyPr>
          <a:lstStyle/>
          <a:p>
            <a:r>
              <a:rPr lang="en-US" sz="4800" dirty="0">
                <a:solidFill>
                  <a:srgbClr val="00B0F0"/>
                </a:solidFill>
              </a:rPr>
              <a:t>◯────</a:t>
            </a:r>
            <a:r>
              <a:rPr lang="en-US" sz="4800" dirty="0">
                <a:solidFill>
                  <a:schemeClr val="bg2">
                    <a:lumMod val="50000"/>
                  </a:schemeClr>
                </a:solidFill>
              </a:rPr>
              <a:t>─────</a:t>
            </a:r>
            <a:r>
              <a:rPr lang="en-US" sz="4800" dirty="0">
                <a:solidFill>
                  <a:srgbClr val="FF0000"/>
                </a:solidFill>
              </a:rPr>
              <a:t>─────●</a:t>
            </a:r>
          </a:p>
        </p:txBody>
      </p:sp>
      <p:sp>
        <p:nvSpPr>
          <p:cNvPr id="17" name="TextBox 16">
            <a:extLst>
              <a:ext uri="{FF2B5EF4-FFF2-40B4-BE49-F238E27FC236}">
                <a16:creationId xmlns:a16="http://schemas.microsoft.com/office/drawing/2014/main" id="{E9927E82-4856-C2D5-08BC-87BF452ABAAB}"/>
              </a:ext>
            </a:extLst>
          </p:cNvPr>
          <p:cNvSpPr txBox="1"/>
          <p:nvPr/>
        </p:nvSpPr>
        <p:spPr>
          <a:xfrm>
            <a:off x="2687072" y="6343699"/>
            <a:ext cx="980388" cy="369332"/>
          </a:xfrm>
          <a:prstGeom prst="rect">
            <a:avLst/>
          </a:prstGeom>
          <a:noFill/>
        </p:spPr>
        <p:txBody>
          <a:bodyPr wrap="square" rtlCol="0">
            <a:spAutoFit/>
          </a:bodyPr>
          <a:lstStyle/>
          <a:p>
            <a:r>
              <a:rPr lang="en-US" dirty="0"/>
              <a:t>Least</a:t>
            </a:r>
          </a:p>
        </p:txBody>
      </p:sp>
      <p:sp>
        <p:nvSpPr>
          <p:cNvPr id="18" name="TextBox 17">
            <a:extLst>
              <a:ext uri="{FF2B5EF4-FFF2-40B4-BE49-F238E27FC236}">
                <a16:creationId xmlns:a16="http://schemas.microsoft.com/office/drawing/2014/main" id="{7FB1FC15-7D66-9370-28AA-1AFAF3A35188}"/>
              </a:ext>
            </a:extLst>
          </p:cNvPr>
          <p:cNvSpPr txBox="1"/>
          <p:nvPr/>
        </p:nvSpPr>
        <p:spPr>
          <a:xfrm>
            <a:off x="9399452" y="6342268"/>
            <a:ext cx="980388" cy="369332"/>
          </a:xfrm>
          <a:prstGeom prst="rect">
            <a:avLst/>
          </a:prstGeom>
          <a:noFill/>
        </p:spPr>
        <p:txBody>
          <a:bodyPr wrap="square" rtlCol="0">
            <a:spAutoFit/>
          </a:bodyPr>
          <a:lstStyle/>
          <a:p>
            <a:r>
              <a:rPr lang="en-US" dirty="0"/>
              <a:t>Most</a:t>
            </a:r>
          </a:p>
        </p:txBody>
      </p:sp>
      <p:cxnSp>
        <p:nvCxnSpPr>
          <p:cNvPr id="20" name="Straight Connector 19">
            <a:extLst>
              <a:ext uri="{FF2B5EF4-FFF2-40B4-BE49-F238E27FC236}">
                <a16:creationId xmlns:a16="http://schemas.microsoft.com/office/drawing/2014/main" id="{524C612E-220B-9AC2-854A-F950403168BB}"/>
              </a:ext>
            </a:extLst>
          </p:cNvPr>
          <p:cNvCxnSpPr>
            <a:cxnSpLocks/>
          </p:cNvCxnSpPr>
          <p:nvPr/>
        </p:nvCxnSpPr>
        <p:spPr>
          <a:xfrm flipH="1">
            <a:off x="5407153" y="5024329"/>
            <a:ext cx="445005" cy="1005524"/>
          </a:xfrm>
          <a:prstGeom prst="line">
            <a:avLst/>
          </a:prstGeom>
          <a:ln w="38100"/>
        </p:spPr>
        <p:style>
          <a:lnRef idx="3">
            <a:schemeClr val="dk1"/>
          </a:lnRef>
          <a:fillRef idx="0">
            <a:schemeClr val="dk1"/>
          </a:fillRef>
          <a:effectRef idx="2">
            <a:schemeClr val="dk1"/>
          </a:effectRef>
          <a:fontRef idx="minor">
            <a:schemeClr val="tx1"/>
          </a:fontRef>
        </p:style>
      </p:cxnSp>
      <p:sp>
        <p:nvSpPr>
          <p:cNvPr id="14" name="TextBox 13">
            <a:extLst>
              <a:ext uri="{FF2B5EF4-FFF2-40B4-BE49-F238E27FC236}">
                <a16:creationId xmlns:a16="http://schemas.microsoft.com/office/drawing/2014/main" id="{BCEC6BEA-B51A-0BB6-A78D-71A450EDE44E}"/>
              </a:ext>
            </a:extLst>
          </p:cNvPr>
          <p:cNvSpPr txBox="1"/>
          <p:nvPr/>
        </p:nvSpPr>
        <p:spPr>
          <a:xfrm>
            <a:off x="4582839" y="2652126"/>
            <a:ext cx="4816613" cy="2308324"/>
          </a:xfrm>
          <a:prstGeom prst="rect">
            <a:avLst/>
          </a:prstGeom>
          <a:solidFill>
            <a:schemeClr val="bg1"/>
          </a:solidFill>
          <a:ln w="38100">
            <a:solidFill>
              <a:schemeClr val="tx1"/>
            </a:solidFill>
          </a:ln>
          <a:effectLst>
            <a:outerShdw blurRad="50800" dist="38100" dir="8100000" algn="tr" rotWithShape="0">
              <a:prstClr val="black">
                <a:alpha val="40000"/>
              </a:prstClr>
            </a:outerShdw>
          </a:effectLst>
        </p:spPr>
        <p:txBody>
          <a:bodyPr wrap="square" rtlCol="0">
            <a:spAutoFit/>
          </a:bodyPr>
          <a:lstStyle/>
          <a:p>
            <a:pPr algn="ctr"/>
            <a:r>
              <a:rPr lang="en-US" sz="2400" dirty="0">
                <a:latin typeface="Arial" panose="020B0604020202020204" pitchFamily="34" charset="0"/>
                <a:cs typeface="Arial" panose="020B0604020202020204" pitchFamily="34" charset="0"/>
              </a:rPr>
              <a:t>Whereas the initial release/detention decision is predictive and based on limited information, these decisions are based on the individual’s conduct while on pretrial release. </a:t>
            </a:r>
          </a:p>
        </p:txBody>
      </p:sp>
      <p:sp>
        <p:nvSpPr>
          <p:cNvPr id="11" name="Right Bracket 10">
            <a:extLst>
              <a:ext uri="{FF2B5EF4-FFF2-40B4-BE49-F238E27FC236}">
                <a16:creationId xmlns:a16="http://schemas.microsoft.com/office/drawing/2014/main" id="{99BA86A2-7EE6-DDA6-5EC1-6F0ED5AA1B4B}"/>
              </a:ext>
            </a:extLst>
          </p:cNvPr>
          <p:cNvSpPr/>
          <p:nvPr/>
        </p:nvSpPr>
        <p:spPr>
          <a:xfrm rot="16200000">
            <a:off x="4360497" y="-2040304"/>
            <a:ext cx="459770" cy="7900607"/>
          </a:xfrm>
          <a:prstGeom prst="rightBracket">
            <a:avLst/>
          </a:prstGeom>
          <a:ln w="38100"/>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A435CF2F-1480-3768-95A0-576FFE1047CB}"/>
              </a:ext>
            </a:extLst>
          </p:cNvPr>
          <p:cNvCxnSpPr>
            <a:cxnSpLocks/>
          </p:cNvCxnSpPr>
          <p:nvPr/>
        </p:nvCxnSpPr>
        <p:spPr>
          <a:xfrm>
            <a:off x="4001665" y="1680114"/>
            <a:ext cx="1243679" cy="976244"/>
          </a:xfrm>
          <a:prstGeom prst="line">
            <a:avLst/>
          </a:prstGeom>
          <a:ln w="38100"/>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849356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1"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22" presetClass="entr" presetSubtype="4"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down)">
                                      <p:cBhvr>
                                        <p:cTn id="10" dur="500"/>
                                        <p:tgtEl>
                                          <p:spTgt spid="6"/>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down)">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xit" presetSubtype="4" fill="hold" nodeType="clickEffect">
                                  <p:stCondLst>
                                    <p:cond delay="0"/>
                                  </p:stCondLst>
                                  <p:childTnLst>
                                    <p:animEffect transition="out" filter="wipe(down)">
                                      <p:cBhvr>
                                        <p:cTn id="17" dur="500"/>
                                        <p:tgtEl>
                                          <p:spTgt spid="6"/>
                                        </p:tgtEl>
                                      </p:cBhvr>
                                    </p:animEffect>
                                    <p:set>
                                      <p:cBhvr>
                                        <p:cTn id="18" dur="1" fill="hold">
                                          <p:stCondLst>
                                            <p:cond delay="499"/>
                                          </p:stCondLst>
                                        </p:cTn>
                                        <p:tgtEl>
                                          <p:spTgt spid="6"/>
                                        </p:tgtEl>
                                        <p:attrNameLst>
                                          <p:attrName>style.visibility</p:attrName>
                                        </p:attrNameLst>
                                      </p:cBhvr>
                                      <p:to>
                                        <p:strVal val="hidden"/>
                                      </p:to>
                                    </p:set>
                                  </p:childTnLst>
                                </p:cTn>
                              </p:par>
                              <p:par>
                                <p:cTn id="19" presetID="22" presetClass="exit" presetSubtype="4" fill="hold" grpId="0" nodeType="withEffect">
                                  <p:stCondLst>
                                    <p:cond delay="0"/>
                                  </p:stCondLst>
                                  <p:childTnLst>
                                    <p:animEffect transition="out" filter="wipe(down)">
                                      <p:cBhvr>
                                        <p:cTn id="20" dur="500"/>
                                        <p:tgtEl>
                                          <p:spTgt spid="8"/>
                                        </p:tgtEl>
                                      </p:cBhvr>
                                    </p:animEffect>
                                    <p:set>
                                      <p:cBhvr>
                                        <p:cTn id="21" dur="1" fill="hold">
                                          <p:stCondLst>
                                            <p:cond delay="499"/>
                                          </p:stCondLst>
                                        </p:cTn>
                                        <p:tgtEl>
                                          <p:spTgt spid="8"/>
                                        </p:tgtEl>
                                        <p:attrNameLst>
                                          <p:attrName>style.visibility</p:attrName>
                                        </p:attrNameLst>
                                      </p:cBhvr>
                                      <p:to>
                                        <p:strVal val="hidden"/>
                                      </p:to>
                                    </p:set>
                                  </p:childTnLst>
                                </p:cTn>
                              </p:par>
                              <p:par>
                                <p:cTn id="22" presetID="22" presetClass="exit" presetSubtype="4" fill="hold" grpId="1" nodeType="withEffect">
                                  <p:stCondLst>
                                    <p:cond delay="0"/>
                                  </p:stCondLst>
                                  <p:childTnLst>
                                    <p:animEffect transition="out" filter="wipe(down)">
                                      <p:cBhvr>
                                        <p:cTn id="23" dur="500"/>
                                        <p:tgtEl>
                                          <p:spTgt spid="10"/>
                                        </p:tgtEl>
                                      </p:cBhvr>
                                    </p:animEffect>
                                    <p:set>
                                      <p:cBhvr>
                                        <p:cTn id="24" dur="1" fill="hold">
                                          <p:stCondLst>
                                            <p:cond delay="499"/>
                                          </p:stCondLst>
                                        </p:cTn>
                                        <p:tgtEl>
                                          <p:spTgt spid="10"/>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6" presetClass="exit" presetSubtype="42" fill="hold" grpId="0" nodeType="clickEffect">
                                  <p:stCondLst>
                                    <p:cond delay="0"/>
                                  </p:stCondLst>
                                  <p:childTnLst>
                                    <p:animEffect transition="out" filter="barn(outHorizontal)">
                                      <p:cBhvr>
                                        <p:cTn id="28" dur="500"/>
                                        <p:tgtEl>
                                          <p:spTgt spid="3"/>
                                        </p:tgtEl>
                                      </p:cBhvr>
                                    </p:animEffect>
                                    <p:set>
                                      <p:cBhvr>
                                        <p:cTn id="29" dur="1" fill="hold">
                                          <p:stCondLst>
                                            <p:cond delay="499"/>
                                          </p:stCondLst>
                                        </p:cTn>
                                        <p:tgtEl>
                                          <p:spTgt spid="3"/>
                                        </p:tgtEl>
                                        <p:attrNameLst>
                                          <p:attrName>style.visibility</p:attrName>
                                        </p:attrNameLst>
                                      </p:cBhvr>
                                      <p:to>
                                        <p:strVal val="hidden"/>
                                      </p:to>
                                    </p:se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16"/>
                                        </p:tgtEl>
                                        <p:attrNameLst>
                                          <p:attrName>style.visibility</p:attrName>
                                        </p:attrNameLst>
                                      </p:cBhvr>
                                      <p:to>
                                        <p:strVal val="visible"/>
                                      </p:to>
                                    </p:set>
                                    <p:anim calcmode="lin" valueType="num">
                                      <p:cBhvr additive="base">
                                        <p:cTn id="34" dur="500" fill="hold"/>
                                        <p:tgtEl>
                                          <p:spTgt spid="16"/>
                                        </p:tgtEl>
                                        <p:attrNameLst>
                                          <p:attrName>ppt_x</p:attrName>
                                        </p:attrNameLst>
                                      </p:cBhvr>
                                      <p:tavLst>
                                        <p:tav tm="0">
                                          <p:val>
                                            <p:strVal val="#ppt_x"/>
                                          </p:val>
                                        </p:tav>
                                        <p:tav tm="100000">
                                          <p:val>
                                            <p:strVal val="#ppt_x"/>
                                          </p:val>
                                        </p:tav>
                                      </p:tavLst>
                                    </p:anim>
                                    <p:anim calcmode="lin" valueType="num">
                                      <p:cBhvr additive="base">
                                        <p:cTn id="35" dur="500" fill="hold"/>
                                        <p:tgtEl>
                                          <p:spTgt spid="16"/>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17"/>
                                        </p:tgtEl>
                                        <p:attrNameLst>
                                          <p:attrName>style.visibility</p:attrName>
                                        </p:attrNameLst>
                                      </p:cBhvr>
                                      <p:to>
                                        <p:strVal val="visible"/>
                                      </p:to>
                                    </p:set>
                                    <p:anim calcmode="lin" valueType="num">
                                      <p:cBhvr additive="base">
                                        <p:cTn id="38" dur="500" fill="hold"/>
                                        <p:tgtEl>
                                          <p:spTgt spid="17"/>
                                        </p:tgtEl>
                                        <p:attrNameLst>
                                          <p:attrName>ppt_x</p:attrName>
                                        </p:attrNameLst>
                                      </p:cBhvr>
                                      <p:tavLst>
                                        <p:tav tm="0">
                                          <p:val>
                                            <p:strVal val="#ppt_x"/>
                                          </p:val>
                                        </p:tav>
                                        <p:tav tm="100000">
                                          <p:val>
                                            <p:strVal val="#ppt_x"/>
                                          </p:val>
                                        </p:tav>
                                      </p:tavLst>
                                    </p:anim>
                                    <p:anim calcmode="lin" valueType="num">
                                      <p:cBhvr additive="base">
                                        <p:cTn id="39" dur="500" fill="hold"/>
                                        <p:tgtEl>
                                          <p:spTgt spid="17"/>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18"/>
                                        </p:tgtEl>
                                        <p:attrNameLst>
                                          <p:attrName>style.visibility</p:attrName>
                                        </p:attrNameLst>
                                      </p:cBhvr>
                                      <p:to>
                                        <p:strVal val="visible"/>
                                      </p:to>
                                    </p:set>
                                    <p:anim calcmode="lin" valueType="num">
                                      <p:cBhvr additive="base">
                                        <p:cTn id="42" dur="500" fill="hold"/>
                                        <p:tgtEl>
                                          <p:spTgt spid="18"/>
                                        </p:tgtEl>
                                        <p:attrNameLst>
                                          <p:attrName>ppt_x</p:attrName>
                                        </p:attrNameLst>
                                      </p:cBhvr>
                                      <p:tavLst>
                                        <p:tav tm="0">
                                          <p:val>
                                            <p:strVal val="#ppt_x"/>
                                          </p:val>
                                        </p:tav>
                                        <p:tav tm="100000">
                                          <p:val>
                                            <p:strVal val="#ppt_x"/>
                                          </p:val>
                                        </p:tav>
                                      </p:tavLst>
                                    </p:anim>
                                    <p:anim calcmode="lin" valueType="num">
                                      <p:cBhvr additive="base">
                                        <p:cTn id="43"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grpId="0" nodeType="clickEffect">
                                  <p:stCondLst>
                                    <p:cond delay="0"/>
                                  </p:stCondLst>
                                  <p:childTnLst>
                                    <p:set>
                                      <p:cBhvr>
                                        <p:cTn id="47" dur="1" fill="hold">
                                          <p:stCondLst>
                                            <p:cond delay="0"/>
                                          </p:stCondLst>
                                        </p:cTn>
                                        <p:tgtEl>
                                          <p:spTgt spid="19"/>
                                        </p:tgtEl>
                                        <p:attrNameLst>
                                          <p:attrName>style.visibility</p:attrName>
                                        </p:attrNameLst>
                                      </p:cBhvr>
                                      <p:to>
                                        <p:strVal val="visible"/>
                                      </p:to>
                                    </p:set>
                                    <p:anim calcmode="lin" valueType="num">
                                      <p:cBhvr additive="base">
                                        <p:cTn id="48" dur="500" fill="hold"/>
                                        <p:tgtEl>
                                          <p:spTgt spid="19"/>
                                        </p:tgtEl>
                                        <p:attrNameLst>
                                          <p:attrName>ppt_x</p:attrName>
                                        </p:attrNameLst>
                                      </p:cBhvr>
                                      <p:tavLst>
                                        <p:tav tm="0">
                                          <p:val>
                                            <p:strVal val="#ppt_x"/>
                                          </p:val>
                                        </p:tav>
                                        <p:tav tm="100000">
                                          <p:val>
                                            <p:strVal val="#ppt_x"/>
                                          </p:val>
                                        </p:tav>
                                      </p:tavLst>
                                    </p:anim>
                                    <p:anim calcmode="lin" valueType="num">
                                      <p:cBhvr additive="base">
                                        <p:cTn id="49" dur="500" fill="hold"/>
                                        <p:tgtEl>
                                          <p:spTgt spid="19"/>
                                        </p:tgtEl>
                                        <p:attrNameLst>
                                          <p:attrName>ppt_y</p:attrName>
                                        </p:attrNameLst>
                                      </p:cBhvr>
                                      <p:tavLst>
                                        <p:tav tm="0">
                                          <p:val>
                                            <p:strVal val="1+#ppt_h/2"/>
                                          </p:val>
                                        </p:tav>
                                        <p:tav tm="100000">
                                          <p:val>
                                            <p:strVal val="#ppt_y"/>
                                          </p:val>
                                        </p:tav>
                                      </p:tavLst>
                                    </p:anim>
                                  </p:childTnLst>
                                </p:cTn>
                              </p:par>
                              <p:par>
                                <p:cTn id="50" presetID="2" presetClass="entr" presetSubtype="4" fill="hold" nodeType="withEffect">
                                  <p:stCondLst>
                                    <p:cond delay="0"/>
                                  </p:stCondLst>
                                  <p:childTnLst>
                                    <p:set>
                                      <p:cBhvr>
                                        <p:cTn id="51" dur="1" fill="hold">
                                          <p:stCondLst>
                                            <p:cond delay="0"/>
                                          </p:stCondLst>
                                        </p:cTn>
                                        <p:tgtEl>
                                          <p:spTgt spid="20"/>
                                        </p:tgtEl>
                                        <p:attrNameLst>
                                          <p:attrName>style.visibility</p:attrName>
                                        </p:attrNameLst>
                                      </p:cBhvr>
                                      <p:to>
                                        <p:strVal val="visible"/>
                                      </p:to>
                                    </p:set>
                                    <p:anim calcmode="lin" valueType="num">
                                      <p:cBhvr additive="base">
                                        <p:cTn id="52" dur="500" fill="hold"/>
                                        <p:tgtEl>
                                          <p:spTgt spid="20"/>
                                        </p:tgtEl>
                                        <p:attrNameLst>
                                          <p:attrName>ppt_x</p:attrName>
                                        </p:attrNameLst>
                                      </p:cBhvr>
                                      <p:tavLst>
                                        <p:tav tm="0">
                                          <p:val>
                                            <p:strVal val="#ppt_x"/>
                                          </p:val>
                                        </p:tav>
                                        <p:tav tm="100000">
                                          <p:val>
                                            <p:strVal val="#ppt_x"/>
                                          </p:val>
                                        </p:tav>
                                      </p:tavLst>
                                    </p:anim>
                                    <p:anim calcmode="lin" valueType="num">
                                      <p:cBhvr additive="base">
                                        <p:cTn id="53"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grpId="0" nodeType="clickEffect">
                                  <p:stCondLst>
                                    <p:cond delay="0"/>
                                  </p:stCondLst>
                                  <p:childTnLst>
                                    <p:set>
                                      <p:cBhvr>
                                        <p:cTn id="57" dur="1" fill="hold">
                                          <p:stCondLst>
                                            <p:cond delay="0"/>
                                          </p:stCondLst>
                                        </p:cTn>
                                        <p:tgtEl>
                                          <p:spTgt spid="11"/>
                                        </p:tgtEl>
                                        <p:attrNameLst>
                                          <p:attrName>style.visibility</p:attrName>
                                        </p:attrNameLst>
                                      </p:cBhvr>
                                      <p:to>
                                        <p:strVal val="visible"/>
                                      </p:to>
                                    </p:set>
                                    <p:anim calcmode="lin" valueType="num">
                                      <p:cBhvr additive="base">
                                        <p:cTn id="58" dur="500" fill="hold"/>
                                        <p:tgtEl>
                                          <p:spTgt spid="11"/>
                                        </p:tgtEl>
                                        <p:attrNameLst>
                                          <p:attrName>ppt_x</p:attrName>
                                        </p:attrNameLst>
                                      </p:cBhvr>
                                      <p:tavLst>
                                        <p:tav tm="0">
                                          <p:val>
                                            <p:strVal val="#ppt_x"/>
                                          </p:val>
                                        </p:tav>
                                        <p:tav tm="100000">
                                          <p:val>
                                            <p:strVal val="#ppt_x"/>
                                          </p:val>
                                        </p:tav>
                                      </p:tavLst>
                                    </p:anim>
                                    <p:anim calcmode="lin" valueType="num">
                                      <p:cBhvr additive="base">
                                        <p:cTn id="59" dur="500" fill="hold"/>
                                        <p:tgtEl>
                                          <p:spTgt spid="11"/>
                                        </p:tgtEl>
                                        <p:attrNameLst>
                                          <p:attrName>ppt_y</p:attrName>
                                        </p:attrNameLst>
                                      </p:cBhvr>
                                      <p:tavLst>
                                        <p:tav tm="0">
                                          <p:val>
                                            <p:strVal val="1+#ppt_h/2"/>
                                          </p:val>
                                        </p:tav>
                                        <p:tav tm="100000">
                                          <p:val>
                                            <p:strVal val="#ppt_y"/>
                                          </p:val>
                                        </p:tav>
                                      </p:tavLst>
                                    </p:anim>
                                  </p:childTnLst>
                                </p:cTn>
                              </p:par>
                              <p:par>
                                <p:cTn id="60" presetID="2" presetClass="entr" presetSubtype="4" fill="hold" nodeType="withEffect">
                                  <p:stCondLst>
                                    <p:cond delay="0"/>
                                  </p:stCondLst>
                                  <p:childTnLst>
                                    <p:set>
                                      <p:cBhvr>
                                        <p:cTn id="61" dur="1" fill="hold">
                                          <p:stCondLst>
                                            <p:cond delay="0"/>
                                          </p:stCondLst>
                                        </p:cTn>
                                        <p:tgtEl>
                                          <p:spTgt spid="12"/>
                                        </p:tgtEl>
                                        <p:attrNameLst>
                                          <p:attrName>style.visibility</p:attrName>
                                        </p:attrNameLst>
                                      </p:cBhvr>
                                      <p:to>
                                        <p:strVal val="visible"/>
                                      </p:to>
                                    </p:set>
                                    <p:anim calcmode="lin" valueType="num">
                                      <p:cBhvr additive="base">
                                        <p:cTn id="62" dur="500" fill="hold"/>
                                        <p:tgtEl>
                                          <p:spTgt spid="12"/>
                                        </p:tgtEl>
                                        <p:attrNameLst>
                                          <p:attrName>ppt_x</p:attrName>
                                        </p:attrNameLst>
                                      </p:cBhvr>
                                      <p:tavLst>
                                        <p:tav tm="0">
                                          <p:val>
                                            <p:strVal val="#ppt_x"/>
                                          </p:val>
                                        </p:tav>
                                        <p:tav tm="100000">
                                          <p:val>
                                            <p:strVal val="#ppt_x"/>
                                          </p:val>
                                        </p:tav>
                                      </p:tavLst>
                                    </p:anim>
                                    <p:anim calcmode="lin" valueType="num">
                                      <p:cBhvr additive="base">
                                        <p:cTn id="63" dur="500" fill="hold"/>
                                        <p:tgtEl>
                                          <p:spTgt spid="12"/>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0"/>
                                  </p:stCondLst>
                                  <p:childTnLst>
                                    <p:set>
                                      <p:cBhvr>
                                        <p:cTn id="65" dur="1" fill="hold">
                                          <p:stCondLst>
                                            <p:cond delay="0"/>
                                          </p:stCondLst>
                                        </p:cTn>
                                        <p:tgtEl>
                                          <p:spTgt spid="14"/>
                                        </p:tgtEl>
                                        <p:attrNameLst>
                                          <p:attrName>style.visibility</p:attrName>
                                        </p:attrNameLst>
                                      </p:cBhvr>
                                      <p:to>
                                        <p:strVal val="visible"/>
                                      </p:to>
                                    </p:set>
                                    <p:anim calcmode="lin" valueType="num">
                                      <p:cBhvr additive="base">
                                        <p:cTn id="66" dur="500" fill="hold"/>
                                        <p:tgtEl>
                                          <p:spTgt spid="14"/>
                                        </p:tgtEl>
                                        <p:attrNameLst>
                                          <p:attrName>ppt_x</p:attrName>
                                        </p:attrNameLst>
                                      </p:cBhvr>
                                      <p:tavLst>
                                        <p:tav tm="0">
                                          <p:val>
                                            <p:strVal val="#ppt_x"/>
                                          </p:val>
                                        </p:tav>
                                        <p:tav tm="100000">
                                          <p:val>
                                            <p:strVal val="#ppt_x"/>
                                          </p:val>
                                        </p:tav>
                                      </p:tavLst>
                                    </p:anim>
                                    <p:anim calcmode="lin" valueType="num">
                                      <p:cBhvr additive="base">
                                        <p:cTn id="67"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3" grpId="0" animBg="1"/>
      <p:bldP spid="10" grpId="0"/>
      <p:bldP spid="10" grpId="1"/>
      <p:bldP spid="19" grpId="0" animBg="1"/>
      <p:bldP spid="16" grpId="0"/>
      <p:bldP spid="17" grpId="0"/>
      <p:bldP spid="18" grpId="0"/>
      <p:bldP spid="14" grpId="0" animBg="1"/>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166CFD-3D51-8E71-C8B0-E32BA340AE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043E22-585A-E267-6A94-CC5F16A24929}"/>
              </a:ext>
            </a:extLst>
          </p:cNvPr>
          <p:cNvSpPr>
            <a:spLocks noGrp="1"/>
          </p:cNvSpPr>
          <p:nvPr>
            <p:ph type="title"/>
          </p:nvPr>
        </p:nvSpPr>
        <p:spPr>
          <a:xfrm>
            <a:off x="640079" y="306372"/>
            <a:ext cx="10890929" cy="1097280"/>
          </a:xfrm>
        </p:spPr>
        <p:txBody>
          <a:bodyPr>
            <a:normAutofit fontScale="90000"/>
          </a:bodyPr>
          <a:lstStyle/>
          <a:p>
            <a:r>
              <a:rPr lang="en-US" dirty="0"/>
              <a:t>Constitutional Framework for Preventive Detention</a:t>
            </a:r>
          </a:p>
        </p:txBody>
      </p:sp>
      <p:sp>
        <p:nvSpPr>
          <p:cNvPr id="4" name="Content Placeholder 3">
            <a:extLst>
              <a:ext uri="{FF2B5EF4-FFF2-40B4-BE49-F238E27FC236}">
                <a16:creationId xmlns:a16="http://schemas.microsoft.com/office/drawing/2014/main" id="{4D406591-5383-8757-058A-6F39349A169D}"/>
              </a:ext>
            </a:extLst>
          </p:cNvPr>
          <p:cNvSpPr>
            <a:spLocks noGrp="1"/>
          </p:cNvSpPr>
          <p:nvPr>
            <p:ph sz="half" idx="1"/>
          </p:nvPr>
        </p:nvSpPr>
        <p:spPr>
          <a:xfrm>
            <a:off x="691471" y="1423578"/>
            <a:ext cx="10205720" cy="4955294"/>
          </a:xfrm>
        </p:spPr>
        <p:txBody>
          <a:bodyPr>
            <a:normAutofit/>
          </a:bodyPr>
          <a:lstStyle/>
          <a:p>
            <a:pPr marL="0" indent="0">
              <a:buNone/>
            </a:pPr>
            <a:r>
              <a:rPr lang="en-US" sz="2400" dirty="0">
                <a:latin typeface="Arial" panose="020B0604020202020204" pitchFamily="34" charset="0"/>
                <a:cs typeface="Arial" panose="020B0604020202020204" pitchFamily="34" charset="0"/>
              </a:rPr>
              <a:t>The Supreme Court upheld the Bail Reform Act of 1984 because, under the statute, detention decisions:</a:t>
            </a:r>
          </a:p>
          <a:p>
            <a:r>
              <a:rPr lang="en-US" dirty="0">
                <a:latin typeface="Arial" panose="020B0604020202020204" pitchFamily="34" charset="0"/>
                <a:cs typeface="Arial" panose="020B0604020202020204" pitchFamily="34" charset="0"/>
              </a:rPr>
              <a:t>were carefully limited to “the most serious of crimes” and “the judicial officer…is guided by statutorily enumerated factors…”</a:t>
            </a:r>
          </a:p>
          <a:p>
            <a:r>
              <a:rPr lang="en-US" dirty="0">
                <a:latin typeface="Arial" panose="020B0604020202020204" pitchFamily="34" charset="0"/>
                <a:cs typeface="Arial" panose="020B0604020202020204" pitchFamily="34" charset="0"/>
              </a:rPr>
              <a:t>required a hearing where the individual is represented by counsel, could testify, present evidence by proffer, and cross-examine any witnesses who may testify on behalf of the government</a:t>
            </a:r>
          </a:p>
          <a:p>
            <a:r>
              <a:rPr lang="en-US" dirty="0">
                <a:latin typeface="Arial" panose="020B0604020202020204" pitchFamily="34" charset="0"/>
                <a:cs typeface="Arial" panose="020B0604020202020204" pitchFamily="34" charset="0"/>
              </a:rPr>
              <a:t>required the government to establish the absence of less restrictive release conditions by clear and convincing evidence</a:t>
            </a:r>
          </a:p>
          <a:p>
            <a:r>
              <a:rPr lang="en-US" dirty="0">
                <a:latin typeface="Arial" panose="020B0604020202020204" pitchFamily="34" charset="0"/>
                <a:cs typeface="Arial" panose="020B0604020202020204" pitchFamily="34" charset="0"/>
              </a:rPr>
              <a:t>required the judicial officer to include written findings supporting the detention decision</a:t>
            </a:r>
          </a:p>
          <a:p>
            <a:r>
              <a:rPr lang="en-US" dirty="0">
                <a:latin typeface="Arial" panose="020B0604020202020204" pitchFamily="34" charset="0"/>
                <a:cs typeface="Arial" panose="020B0604020202020204" pitchFamily="34" charset="0"/>
              </a:rPr>
              <a:t>were subject to the Speedy Trial Act’s requirements</a:t>
            </a:r>
          </a:p>
        </p:txBody>
      </p:sp>
      <p:sp>
        <p:nvSpPr>
          <p:cNvPr id="9" name="TextBox 8">
            <a:extLst>
              <a:ext uri="{FF2B5EF4-FFF2-40B4-BE49-F238E27FC236}">
                <a16:creationId xmlns:a16="http://schemas.microsoft.com/office/drawing/2014/main" id="{5C945F09-8422-0D00-443A-9E667ECF72C3}"/>
              </a:ext>
            </a:extLst>
          </p:cNvPr>
          <p:cNvSpPr txBox="1"/>
          <p:nvPr/>
        </p:nvSpPr>
        <p:spPr>
          <a:xfrm>
            <a:off x="7521452" y="6199632"/>
            <a:ext cx="3324348" cy="338554"/>
          </a:xfrm>
          <a:prstGeom prst="rect">
            <a:avLst/>
          </a:prstGeom>
          <a:noFill/>
        </p:spPr>
        <p:txBody>
          <a:bodyPr wrap="square" rtlCol="0">
            <a:spAutoFit/>
          </a:bodyPr>
          <a:lstStyle/>
          <a:p>
            <a:r>
              <a:rPr lang="en-US" sz="1600" dirty="0">
                <a:hlinkClick r:id="rId2"/>
              </a:rPr>
              <a:t>- </a:t>
            </a:r>
            <a:r>
              <a:rPr lang="en-US" sz="1600" i="1" dirty="0">
                <a:hlinkClick r:id="rId2"/>
              </a:rPr>
              <a:t>Salerno</a:t>
            </a:r>
            <a:r>
              <a:rPr lang="en-US" sz="1600" dirty="0">
                <a:hlinkClick r:id="rId2"/>
              </a:rPr>
              <a:t>, 481 U.S. at 747, 751.</a:t>
            </a:r>
            <a:endParaRPr lang="en-US" sz="1600" dirty="0"/>
          </a:p>
        </p:txBody>
      </p:sp>
      <p:sp>
        <p:nvSpPr>
          <p:cNvPr id="10" name="Content Placeholder 3">
            <a:extLst>
              <a:ext uri="{FF2B5EF4-FFF2-40B4-BE49-F238E27FC236}">
                <a16:creationId xmlns:a16="http://schemas.microsoft.com/office/drawing/2014/main" id="{2DBB7AD9-4993-E45E-6C62-70ED2B3D1EE7}"/>
              </a:ext>
            </a:extLst>
          </p:cNvPr>
          <p:cNvSpPr txBox="1">
            <a:spLocks/>
          </p:cNvSpPr>
          <p:nvPr/>
        </p:nvSpPr>
        <p:spPr>
          <a:xfrm>
            <a:off x="780371" y="3721985"/>
            <a:ext cx="10205720" cy="4955294"/>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a:solidFill>
                  <a:schemeClr val="bg1"/>
                </a:solidFill>
                <a:latin typeface="Arial" panose="020B0604020202020204" pitchFamily="34" charset="0"/>
                <a:cs typeface="Arial" panose="020B0604020202020204" pitchFamily="34" charset="0"/>
              </a:rPr>
              <a:t>, </a:t>
            </a:r>
          </a:p>
        </p:txBody>
      </p:sp>
      <p:sp>
        <p:nvSpPr>
          <p:cNvPr id="12" name="TextBox 11">
            <a:extLst>
              <a:ext uri="{FF2B5EF4-FFF2-40B4-BE49-F238E27FC236}">
                <a16:creationId xmlns:a16="http://schemas.microsoft.com/office/drawing/2014/main" id="{C23DE88B-E47A-250B-D6CF-6B4CAF84200E}"/>
              </a:ext>
            </a:extLst>
          </p:cNvPr>
          <p:cNvSpPr txBox="1"/>
          <p:nvPr/>
        </p:nvSpPr>
        <p:spPr>
          <a:xfrm>
            <a:off x="5524500" y="4537045"/>
            <a:ext cx="6096000" cy="400110"/>
          </a:xfrm>
          <a:prstGeom prst="rect">
            <a:avLst/>
          </a:prstGeom>
          <a:noFill/>
        </p:spPr>
        <p:txBody>
          <a:bodyPr wrap="square">
            <a:spAutoFit/>
          </a:bodyPr>
          <a:lstStyle/>
          <a:p>
            <a:r>
              <a:rPr lang="en-US" sz="2000" dirty="0">
                <a:solidFill>
                  <a:srgbClr val="FF0000"/>
                </a:solidFill>
                <a:latin typeface="Arial" panose="020B0604020202020204" pitchFamily="34" charset="0"/>
                <a:cs typeface="Arial" panose="020B0604020202020204" pitchFamily="34" charset="0"/>
              </a:rPr>
              <a:t>absence of less restrictive release conditions </a:t>
            </a:r>
            <a:endParaRPr lang="en-US" dirty="0">
              <a:solidFill>
                <a:srgbClr val="FF0000"/>
              </a:solidFill>
            </a:endParaRPr>
          </a:p>
        </p:txBody>
      </p:sp>
      <p:sp>
        <p:nvSpPr>
          <p:cNvPr id="16" name="TextBox 15">
            <a:extLst>
              <a:ext uri="{FF2B5EF4-FFF2-40B4-BE49-F238E27FC236}">
                <a16:creationId xmlns:a16="http://schemas.microsoft.com/office/drawing/2014/main" id="{0AC4348E-8754-C493-0D0D-6BA7E529906E}"/>
              </a:ext>
            </a:extLst>
          </p:cNvPr>
          <p:cNvSpPr txBox="1"/>
          <p:nvPr/>
        </p:nvSpPr>
        <p:spPr>
          <a:xfrm>
            <a:off x="5108279" y="5091636"/>
            <a:ext cx="2562521" cy="707886"/>
          </a:xfrm>
          <a:prstGeom prst="rect">
            <a:avLst/>
          </a:prstGeom>
          <a:noFill/>
        </p:spPr>
        <p:txBody>
          <a:bodyPr wrap="square">
            <a:spAutoFit/>
          </a:bodyPr>
          <a:lstStyle/>
          <a:p>
            <a:r>
              <a:rPr lang="en-US" sz="2000" dirty="0">
                <a:solidFill>
                  <a:srgbClr val="FF0000"/>
                </a:solidFill>
                <a:latin typeface="Arial" panose="020B0604020202020204" pitchFamily="34" charset="0"/>
                <a:cs typeface="Arial" panose="020B0604020202020204" pitchFamily="34" charset="0"/>
              </a:rPr>
              <a:t>                                                            written findings</a:t>
            </a:r>
          </a:p>
        </p:txBody>
      </p:sp>
      <p:sp>
        <p:nvSpPr>
          <p:cNvPr id="18" name="TextBox 17">
            <a:extLst>
              <a:ext uri="{FF2B5EF4-FFF2-40B4-BE49-F238E27FC236}">
                <a16:creationId xmlns:a16="http://schemas.microsoft.com/office/drawing/2014/main" id="{1225E522-9560-4296-5CB9-58A439C49654}"/>
              </a:ext>
            </a:extLst>
          </p:cNvPr>
          <p:cNvSpPr txBox="1"/>
          <p:nvPr/>
        </p:nvSpPr>
        <p:spPr>
          <a:xfrm>
            <a:off x="3722282" y="2459508"/>
            <a:ext cx="3411943" cy="400110"/>
          </a:xfrm>
          <a:prstGeom prst="rect">
            <a:avLst/>
          </a:prstGeom>
          <a:noFill/>
        </p:spPr>
        <p:txBody>
          <a:bodyPr wrap="square">
            <a:spAutoFit/>
          </a:bodyPr>
          <a:lstStyle/>
          <a:p>
            <a:r>
              <a:rPr lang="en-US" sz="2000" dirty="0">
                <a:solidFill>
                  <a:srgbClr val="FF0000"/>
                </a:solidFill>
                <a:latin typeface="Arial" panose="020B0604020202020204" pitchFamily="34" charset="0"/>
                <a:cs typeface="Arial" panose="020B0604020202020204" pitchFamily="34" charset="0"/>
              </a:rPr>
              <a:t>the most serious of crimes</a:t>
            </a:r>
            <a:endParaRPr lang="en-US" sz="2000" dirty="0"/>
          </a:p>
        </p:txBody>
      </p:sp>
      <p:sp>
        <p:nvSpPr>
          <p:cNvPr id="20" name="TextBox 19">
            <a:extLst>
              <a:ext uri="{FF2B5EF4-FFF2-40B4-BE49-F238E27FC236}">
                <a16:creationId xmlns:a16="http://schemas.microsoft.com/office/drawing/2014/main" id="{00A85DDB-5B63-C9E5-4096-4A207042A8DC}"/>
              </a:ext>
            </a:extLst>
          </p:cNvPr>
          <p:cNvSpPr txBox="1"/>
          <p:nvPr/>
        </p:nvSpPr>
        <p:spPr>
          <a:xfrm>
            <a:off x="927100" y="2518647"/>
            <a:ext cx="4889500" cy="707886"/>
          </a:xfrm>
          <a:prstGeom prst="rect">
            <a:avLst/>
          </a:prstGeom>
          <a:noFill/>
        </p:spPr>
        <p:txBody>
          <a:bodyPr wrap="square">
            <a:spAutoFit/>
          </a:bodyPr>
          <a:lstStyle/>
          <a:p>
            <a:r>
              <a:rPr lang="en-US" sz="2000" dirty="0">
                <a:solidFill>
                  <a:srgbClr val="FF0000"/>
                </a:solidFill>
                <a:latin typeface="Arial" panose="020B0604020202020204" pitchFamily="34" charset="0"/>
                <a:cs typeface="Arial" panose="020B0604020202020204" pitchFamily="34" charset="0"/>
              </a:rPr>
              <a:t>                                              </a:t>
            </a:r>
            <a:r>
              <a:rPr lang="en-US" sz="2000" b="1" dirty="0">
                <a:solidFill>
                  <a:srgbClr val="FF0000"/>
                </a:solidFill>
                <a:latin typeface="Arial" panose="020B0604020202020204" pitchFamily="34" charset="0"/>
                <a:cs typeface="Arial" panose="020B0604020202020204" pitchFamily="34" charset="0"/>
              </a:rPr>
              <a:t>                                                                                   </a:t>
            </a:r>
          </a:p>
          <a:p>
            <a:r>
              <a:rPr lang="en-US" sz="2000" dirty="0">
                <a:solidFill>
                  <a:srgbClr val="FF0000"/>
                </a:solidFill>
                <a:latin typeface="Arial" panose="020B0604020202020204" pitchFamily="34" charset="0"/>
                <a:cs typeface="Arial" panose="020B0604020202020204" pitchFamily="34" charset="0"/>
              </a:rPr>
              <a:t>by statutorily enumerated factors   </a:t>
            </a:r>
            <a:endParaRPr lang="en-US" sz="2000" dirty="0"/>
          </a:p>
        </p:txBody>
      </p:sp>
      <p:sp>
        <p:nvSpPr>
          <p:cNvPr id="22" name="TextBox 21">
            <a:extLst>
              <a:ext uri="{FF2B5EF4-FFF2-40B4-BE49-F238E27FC236}">
                <a16:creationId xmlns:a16="http://schemas.microsoft.com/office/drawing/2014/main" id="{7B39A327-1907-B571-1F39-CA1AFCCF5E5A}"/>
              </a:ext>
            </a:extLst>
          </p:cNvPr>
          <p:cNvSpPr txBox="1"/>
          <p:nvPr/>
        </p:nvSpPr>
        <p:spPr>
          <a:xfrm>
            <a:off x="9888132" y="2459508"/>
            <a:ext cx="1376768" cy="400110"/>
          </a:xfrm>
          <a:prstGeom prst="rect">
            <a:avLst/>
          </a:prstGeom>
          <a:noFill/>
        </p:spPr>
        <p:txBody>
          <a:bodyPr wrap="square">
            <a:spAutoFit/>
          </a:bodyPr>
          <a:lstStyle/>
          <a:p>
            <a:r>
              <a:rPr lang="en-US" sz="2000" dirty="0">
                <a:solidFill>
                  <a:srgbClr val="FF0000"/>
                </a:solidFill>
                <a:latin typeface="Arial" panose="020B0604020202020204" pitchFamily="34" charset="0"/>
                <a:cs typeface="Arial" panose="020B0604020202020204" pitchFamily="34" charset="0"/>
              </a:rPr>
              <a:t>guided</a:t>
            </a:r>
            <a:endParaRPr lang="en-US" dirty="0">
              <a:solidFill>
                <a:srgbClr val="FF0000"/>
              </a:solidFill>
            </a:endParaRPr>
          </a:p>
        </p:txBody>
      </p:sp>
    </p:spTree>
    <p:extLst>
      <p:ext uri="{BB962C8B-B14F-4D97-AF65-F5344CB8AC3E}">
        <p14:creationId xmlns:p14="http://schemas.microsoft.com/office/powerpoint/2010/main" val="3483769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500"/>
                                        <p:tgtEl>
                                          <p:spTgt spid="20"/>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barn(inVertical)">
                                      <p:cBhvr>
                                        <p:cTn id="10" dur="500"/>
                                        <p:tgtEl>
                                          <p:spTgt spid="18"/>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barn(inVertical)">
                                      <p:cBhvr>
                                        <p:cTn id="13" dur="500"/>
                                        <p:tgtEl>
                                          <p:spTgt spid="22"/>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barn(inVertical)">
                                      <p:cBhvr>
                                        <p:cTn id="18" dur="500"/>
                                        <p:tgtEl>
                                          <p:spTgt spid="12"/>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barn(inVertical)">
                                      <p:cBhvr>
                                        <p:cTn id="2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6" grpId="0"/>
      <p:bldP spid="18" grpId="0"/>
      <p:bldP spid="20" grpId="0"/>
      <p:bldP spid="2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AC716A-61EF-FDA6-EB51-CC05591512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06C07F-E98C-DDA4-EE50-575E702E9CDE}"/>
              </a:ext>
            </a:extLst>
          </p:cNvPr>
          <p:cNvSpPr>
            <a:spLocks noGrp="1"/>
          </p:cNvSpPr>
          <p:nvPr>
            <p:ph type="title"/>
          </p:nvPr>
        </p:nvSpPr>
        <p:spPr>
          <a:xfrm>
            <a:off x="640079" y="306372"/>
            <a:ext cx="10890929" cy="1097280"/>
          </a:xfrm>
        </p:spPr>
        <p:txBody>
          <a:bodyPr>
            <a:normAutofit/>
          </a:bodyPr>
          <a:lstStyle/>
          <a:p>
            <a:r>
              <a:rPr lang="en-US" dirty="0"/>
              <a:t>Development of the Comparative Report</a:t>
            </a:r>
          </a:p>
        </p:txBody>
      </p:sp>
      <p:sp>
        <p:nvSpPr>
          <p:cNvPr id="4" name="Content Placeholder 3">
            <a:extLst>
              <a:ext uri="{FF2B5EF4-FFF2-40B4-BE49-F238E27FC236}">
                <a16:creationId xmlns:a16="http://schemas.microsoft.com/office/drawing/2014/main" id="{C7AB4FCB-874C-6B27-1EF6-58C8EA686A5F}"/>
              </a:ext>
            </a:extLst>
          </p:cNvPr>
          <p:cNvSpPr>
            <a:spLocks noGrp="1"/>
          </p:cNvSpPr>
          <p:nvPr>
            <p:ph sz="half" idx="1"/>
          </p:nvPr>
        </p:nvSpPr>
        <p:spPr>
          <a:xfrm>
            <a:off x="518106" y="1498468"/>
            <a:ext cx="3284220" cy="4885617"/>
          </a:xfrm>
        </p:spPr>
        <p:txBody>
          <a:bodyPr>
            <a:normAutofit/>
          </a:bodyPr>
          <a:lstStyle/>
          <a:p>
            <a:r>
              <a:rPr lang="en-US" sz="2400" dirty="0">
                <a:latin typeface="Arial" panose="020B0604020202020204" pitchFamily="34" charset="0"/>
                <a:cs typeface="Arial" panose="020B0604020202020204" pitchFamily="34" charset="0"/>
              </a:rPr>
              <a:t>Initial Draft by Judge Martin Cronin (retired)</a:t>
            </a:r>
          </a:p>
          <a:p>
            <a:r>
              <a:rPr lang="en-US" sz="2400" dirty="0">
                <a:latin typeface="Arial" panose="020B0604020202020204" pitchFamily="34" charset="0"/>
                <a:cs typeface="Arial" panose="020B0604020202020204" pitchFamily="34" charset="0"/>
              </a:rPr>
              <a:t>Condense &amp; Refining Report Content</a:t>
            </a:r>
          </a:p>
          <a:p>
            <a:r>
              <a:rPr lang="en-US" sz="2400" dirty="0">
                <a:latin typeface="Arial" panose="020B0604020202020204" pitchFamily="34" charset="0"/>
                <a:cs typeface="Arial" panose="020B0604020202020204" pitchFamily="34" charset="0"/>
              </a:rPr>
              <a:t>Edits Focused on Accessibility</a:t>
            </a:r>
          </a:p>
          <a:p>
            <a:endParaRPr lang="en-US" dirty="0"/>
          </a:p>
          <a:p>
            <a:pPr marL="0" indent="0">
              <a:buNone/>
            </a:pPr>
            <a:endParaRPr lang="en-US" dirty="0"/>
          </a:p>
        </p:txBody>
      </p:sp>
      <p:pic>
        <p:nvPicPr>
          <p:cNvPr id="8" name="Picture 7">
            <a:extLst>
              <a:ext uri="{FF2B5EF4-FFF2-40B4-BE49-F238E27FC236}">
                <a16:creationId xmlns:a16="http://schemas.microsoft.com/office/drawing/2014/main" id="{FCEA1D64-2620-E8AD-B7C9-040E2A7C6487}"/>
              </a:ext>
            </a:extLst>
          </p:cNvPr>
          <p:cNvPicPr>
            <a:picLocks noChangeAspect="1"/>
          </p:cNvPicPr>
          <p:nvPr/>
        </p:nvPicPr>
        <p:blipFill>
          <a:blip r:embed="rId2"/>
          <a:stretch>
            <a:fillRect/>
          </a:stretch>
        </p:blipFill>
        <p:spPr>
          <a:xfrm>
            <a:off x="4057650" y="1747285"/>
            <a:ext cx="8017002" cy="4108713"/>
          </a:xfrm>
          <a:prstGeom prst="rect">
            <a:avLst/>
          </a:prstGeom>
        </p:spPr>
      </p:pic>
      <p:sp>
        <p:nvSpPr>
          <p:cNvPr id="3" name="Rectangle 2">
            <a:extLst>
              <a:ext uri="{FF2B5EF4-FFF2-40B4-BE49-F238E27FC236}">
                <a16:creationId xmlns:a16="http://schemas.microsoft.com/office/drawing/2014/main" id="{92436608-4E17-0D11-EEEE-6692DC047FB0}"/>
              </a:ext>
            </a:extLst>
          </p:cNvPr>
          <p:cNvSpPr/>
          <p:nvPr/>
        </p:nvSpPr>
        <p:spPr>
          <a:xfrm>
            <a:off x="3695307" y="4138367"/>
            <a:ext cx="3374796" cy="1423447"/>
          </a:xfrm>
          <a:prstGeom prst="rect">
            <a:avLst/>
          </a:prstGeom>
          <a:noFill/>
          <a:ln w="57150">
            <a:solidFill>
              <a:schemeClr val="accent1">
                <a:shade val="15000"/>
                <a:alpha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9AEF2561-1091-742F-A2B5-6F4BFD194902}"/>
              </a:ext>
            </a:extLst>
          </p:cNvPr>
          <p:cNvPicPr>
            <a:picLocks noChangeAspect="1"/>
          </p:cNvPicPr>
          <p:nvPr/>
        </p:nvPicPr>
        <p:blipFill>
          <a:blip r:embed="rId3"/>
          <a:stretch>
            <a:fillRect/>
          </a:stretch>
        </p:blipFill>
        <p:spPr>
          <a:xfrm>
            <a:off x="3940302" y="1342419"/>
            <a:ext cx="8134350" cy="4918444"/>
          </a:xfrm>
          <a:prstGeom prst="rect">
            <a:avLst/>
          </a:prstGeom>
        </p:spPr>
      </p:pic>
    </p:spTree>
    <p:extLst>
      <p:ext uri="{BB962C8B-B14F-4D97-AF65-F5344CB8AC3E}">
        <p14:creationId xmlns:p14="http://schemas.microsoft.com/office/powerpoint/2010/main" val="2938010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2"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2)">
                                      <p:cBhvr>
                                        <p:cTn id="7" dur="1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xit" presetSubtype="0" fill="hold" nodeType="clickEffect">
                                  <p:stCondLst>
                                    <p:cond delay="0"/>
                                  </p:stCondLst>
                                  <p:childTnLst>
                                    <p:animEffect transition="out" filter="fade">
                                      <p:cBhvr>
                                        <p:cTn id="11" dur="1000"/>
                                        <p:tgtEl>
                                          <p:spTgt spid="8"/>
                                        </p:tgtEl>
                                      </p:cBhvr>
                                    </p:animEffect>
                                    <p:anim calcmode="lin" valueType="num">
                                      <p:cBhvr>
                                        <p:cTn id="12" dur="1000"/>
                                        <p:tgtEl>
                                          <p:spTgt spid="8"/>
                                        </p:tgtEl>
                                        <p:attrNameLst>
                                          <p:attrName>ppt_x</p:attrName>
                                        </p:attrNameLst>
                                      </p:cBhvr>
                                      <p:tavLst>
                                        <p:tav tm="0">
                                          <p:val>
                                            <p:strVal val="ppt_x"/>
                                          </p:val>
                                        </p:tav>
                                        <p:tav tm="100000">
                                          <p:val>
                                            <p:strVal val="ppt_x"/>
                                          </p:val>
                                        </p:tav>
                                      </p:tavLst>
                                    </p:anim>
                                    <p:anim calcmode="lin" valueType="num">
                                      <p:cBhvr>
                                        <p:cTn id="13" dur="1000"/>
                                        <p:tgtEl>
                                          <p:spTgt spid="8"/>
                                        </p:tgtEl>
                                        <p:attrNameLst>
                                          <p:attrName>ppt_y</p:attrName>
                                        </p:attrNameLst>
                                      </p:cBhvr>
                                      <p:tavLst>
                                        <p:tav tm="0">
                                          <p:val>
                                            <p:strVal val="ppt_y"/>
                                          </p:val>
                                        </p:tav>
                                        <p:tav tm="100000">
                                          <p:val>
                                            <p:strVal val="ppt_y+.1"/>
                                          </p:val>
                                        </p:tav>
                                      </p:tavLst>
                                    </p:anim>
                                    <p:set>
                                      <p:cBhvr>
                                        <p:cTn id="14" dur="1" fill="hold">
                                          <p:stCondLst>
                                            <p:cond delay="999"/>
                                          </p:stCondLst>
                                        </p:cTn>
                                        <p:tgtEl>
                                          <p:spTgt spid="8"/>
                                        </p:tgtEl>
                                        <p:attrNameLst>
                                          <p:attrName>style.visibility</p:attrName>
                                        </p:attrNameLst>
                                      </p:cBhvr>
                                      <p:to>
                                        <p:strVal val="hidden"/>
                                      </p:to>
                                    </p:set>
                                  </p:childTnLst>
                                </p:cTn>
                              </p:par>
                              <p:par>
                                <p:cTn id="15" presetID="22" presetClass="exit" presetSubtype="4" fill="hold" grpId="1" nodeType="withEffect">
                                  <p:stCondLst>
                                    <p:cond delay="0"/>
                                  </p:stCondLst>
                                  <p:childTnLst>
                                    <p:animEffect transition="out" filter="wipe(down)">
                                      <p:cBhvr>
                                        <p:cTn id="16" dur="500"/>
                                        <p:tgtEl>
                                          <p:spTgt spid="3"/>
                                        </p:tgtEl>
                                      </p:cBhvr>
                                    </p:animEffect>
                                    <p:set>
                                      <p:cBhvr>
                                        <p:cTn id="17" dur="1" fill="hold">
                                          <p:stCondLst>
                                            <p:cond delay="499"/>
                                          </p:stCondLst>
                                        </p:cTn>
                                        <p:tgtEl>
                                          <p:spTgt spid="3"/>
                                        </p:tgtEl>
                                        <p:attrNameLst>
                                          <p:attrName>style.visibility</p:attrName>
                                        </p:attrNameLst>
                                      </p:cBhvr>
                                      <p:to>
                                        <p:strVal val="hidden"/>
                                      </p:to>
                                    </p:set>
                                  </p:childTnLst>
                                </p:cTn>
                              </p:par>
                              <p:par>
                                <p:cTn id="18" presetID="42" presetClass="entr" presetSubtype="0" fill="hold"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1000"/>
                                        <p:tgtEl>
                                          <p:spTgt spid="10"/>
                                        </p:tgtEl>
                                      </p:cBhvr>
                                    </p:animEffect>
                                    <p:anim calcmode="lin" valueType="num">
                                      <p:cBhvr>
                                        <p:cTn id="21" dur="1000" fill="hold"/>
                                        <p:tgtEl>
                                          <p:spTgt spid="10"/>
                                        </p:tgtEl>
                                        <p:attrNameLst>
                                          <p:attrName>ppt_x</p:attrName>
                                        </p:attrNameLst>
                                      </p:cBhvr>
                                      <p:tavLst>
                                        <p:tav tm="0">
                                          <p:val>
                                            <p:strVal val="#ppt_x"/>
                                          </p:val>
                                        </p:tav>
                                        <p:tav tm="100000">
                                          <p:val>
                                            <p:strVal val="#ppt_x"/>
                                          </p:val>
                                        </p:tav>
                                      </p:tavLst>
                                    </p:anim>
                                    <p:anim calcmode="lin" valueType="num">
                                      <p:cBhvr>
                                        <p:cTn id="22"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C6BB37-896B-CEF9-2D68-4DE7BE9528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3331D9-8F92-4A0F-48D3-2DD4EA9164B8}"/>
              </a:ext>
            </a:extLst>
          </p:cNvPr>
          <p:cNvSpPr>
            <a:spLocks noGrp="1"/>
          </p:cNvSpPr>
          <p:nvPr>
            <p:ph type="title"/>
          </p:nvPr>
        </p:nvSpPr>
        <p:spPr>
          <a:xfrm>
            <a:off x="640079" y="306372"/>
            <a:ext cx="10890929" cy="1097280"/>
          </a:xfrm>
        </p:spPr>
        <p:txBody>
          <a:bodyPr>
            <a:normAutofit/>
          </a:bodyPr>
          <a:lstStyle/>
          <a:p>
            <a:r>
              <a:rPr lang="en-US" dirty="0"/>
              <a:t>Sources for Information</a:t>
            </a:r>
          </a:p>
        </p:txBody>
      </p:sp>
      <p:sp>
        <p:nvSpPr>
          <p:cNvPr id="4" name="Content Placeholder 3">
            <a:extLst>
              <a:ext uri="{FF2B5EF4-FFF2-40B4-BE49-F238E27FC236}">
                <a16:creationId xmlns:a16="http://schemas.microsoft.com/office/drawing/2014/main" id="{9009232D-92BA-505D-0205-0FC79CBA8937}"/>
              </a:ext>
            </a:extLst>
          </p:cNvPr>
          <p:cNvSpPr>
            <a:spLocks noGrp="1"/>
          </p:cNvSpPr>
          <p:nvPr>
            <p:ph sz="half" idx="1"/>
          </p:nvPr>
        </p:nvSpPr>
        <p:spPr>
          <a:xfrm>
            <a:off x="518105" y="1498468"/>
            <a:ext cx="11235745" cy="4885617"/>
          </a:xfrm>
        </p:spPr>
        <p:txBody>
          <a:bodyPr>
            <a:normAutofit/>
          </a:bodyPr>
          <a:lstStyle/>
          <a:p>
            <a:r>
              <a:rPr lang="en-US" sz="2400" dirty="0">
                <a:latin typeface="Arial" panose="020B0604020202020204" pitchFamily="34" charset="0"/>
                <a:cs typeface="Arial" panose="020B0604020202020204" pitchFamily="34" charset="0"/>
              </a:rPr>
              <a:t>Constitutional</a:t>
            </a:r>
          </a:p>
          <a:p>
            <a:pPr lvl="1"/>
            <a:r>
              <a:rPr lang="en-US" sz="2200" dirty="0">
                <a:latin typeface="Arial" panose="020B0604020202020204" pitchFamily="34" charset="0"/>
                <a:cs typeface="Arial" panose="020B0604020202020204" pitchFamily="34" charset="0"/>
              </a:rPr>
              <a:t>Supreme Court and relevant Circuit Court decisions addressing Constitutional challenges</a:t>
            </a:r>
          </a:p>
          <a:p>
            <a:r>
              <a:rPr lang="en-US" sz="2400" dirty="0">
                <a:latin typeface="Arial" panose="020B0604020202020204" pitchFamily="34" charset="0"/>
                <a:cs typeface="Arial" panose="020B0604020202020204" pitchFamily="34" charset="0"/>
              </a:rPr>
              <a:t>Best Practices</a:t>
            </a:r>
          </a:p>
          <a:p>
            <a:pPr lvl="1"/>
            <a:r>
              <a:rPr lang="en-US" sz="2200" dirty="0">
                <a:latin typeface="Arial" panose="020B0604020202020204" pitchFamily="34" charset="0"/>
                <a:cs typeface="Arial" panose="020B0604020202020204" pitchFamily="34" charset="0"/>
              </a:rPr>
              <a:t>Leading Professional, research, and policy organizations, including: </a:t>
            </a:r>
          </a:p>
          <a:p>
            <a:pPr lvl="2"/>
            <a:r>
              <a:rPr lang="en-US" sz="1800" dirty="0">
                <a:latin typeface="Arial" panose="020B0604020202020204" pitchFamily="34" charset="0"/>
                <a:cs typeface="Arial" panose="020B0604020202020204" pitchFamily="34" charset="0"/>
              </a:rPr>
              <a:t>American Bar Association, National Association of Pretrial Services, National Institute of Corrections, Advancing Pretrial Policy &amp; Research</a:t>
            </a:r>
          </a:p>
          <a:p>
            <a:r>
              <a:rPr lang="en-US" sz="2400" dirty="0">
                <a:latin typeface="Arial" panose="020B0604020202020204" pitchFamily="34" charset="0"/>
                <a:cs typeface="Arial" panose="020B0604020202020204" pitchFamily="34" charset="0"/>
              </a:rPr>
              <a:t>Reports by the Model Jurisdictions</a:t>
            </a:r>
          </a:p>
          <a:p>
            <a:pPr lvl="1"/>
            <a:r>
              <a:rPr lang="en-US" sz="2200" dirty="0">
                <a:latin typeface="Arial" panose="020B0604020202020204" pitchFamily="34" charset="0"/>
                <a:cs typeface="Arial" panose="020B0604020202020204" pitchFamily="34" charset="0"/>
              </a:rPr>
              <a:t>Documenting and reporting their experiences while implementing preventive detention practices</a:t>
            </a:r>
            <a:endParaRPr lang="en-US" sz="2200" dirty="0"/>
          </a:p>
          <a:p>
            <a:pPr marL="0" indent="0">
              <a:buNone/>
            </a:pPr>
            <a:endParaRPr lang="en-US" dirty="0"/>
          </a:p>
        </p:txBody>
      </p:sp>
    </p:spTree>
    <p:extLst>
      <p:ext uri="{BB962C8B-B14F-4D97-AF65-F5344CB8AC3E}">
        <p14:creationId xmlns:p14="http://schemas.microsoft.com/office/powerpoint/2010/main" val="35023271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68BAD1-A8F3-7D05-9B76-1E7E2DA429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A6CD55B-8F42-6343-840B-65AB269466FC}"/>
              </a:ext>
            </a:extLst>
          </p:cNvPr>
          <p:cNvSpPr>
            <a:spLocks noGrp="1"/>
          </p:cNvSpPr>
          <p:nvPr>
            <p:ph type="title"/>
          </p:nvPr>
        </p:nvSpPr>
        <p:spPr>
          <a:xfrm>
            <a:off x="640079" y="306372"/>
            <a:ext cx="10890929" cy="1097280"/>
          </a:xfrm>
        </p:spPr>
        <p:txBody>
          <a:bodyPr>
            <a:normAutofit/>
          </a:bodyPr>
          <a:lstStyle/>
          <a:p>
            <a:r>
              <a:rPr lang="en-US" dirty="0"/>
              <a:t>Accessibility Focus</a:t>
            </a:r>
          </a:p>
        </p:txBody>
      </p:sp>
      <p:sp>
        <p:nvSpPr>
          <p:cNvPr id="4" name="Content Placeholder 3">
            <a:extLst>
              <a:ext uri="{FF2B5EF4-FFF2-40B4-BE49-F238E27FC236}">
                <a16:creationId xmlns:a16="http://schemas.microsoft.com/office/drawing/2014/main" id="{FCFDB1DA-271D-F68A-7B98-5C565DCA1505}"/>
              </a:ext>
            </a:extLst>
          </p:cNvPr>
          <p:cNvSpPr>
            <a:spLocks noGrp="1"/>
          </p:cNvSpPr>
          <p:nvPr>
            <p:ph sz="half" idx="1"/>
          </p:nvPr>
        </p:nvSpPr>
        <p:spPr>
          <a:xfrm>
            <a:off x="536394" y="2209630"/>
            <a:ext cx="4673020" cy="2438740"/>
          </a:xfrm>
        </p:spPr>
        <p:txBody>
          <a:bodyPr>
            <a:normAutofit/>
          </a:bodyPr>
          <a:lstStyle/>
          <a:p>
            <a:r>
              <a:rPr lang="en-US" sz="2400" dirty="0">
                <a:latin typeface="Arial" panose="020B0604020202020204" pitchFamily="34" charset="0"/>
                <a:cs typeface="Arial" panose="020B0604020202020204" pitchFamily="34" charset="0"/>
              </a:rPr>
              <a:t>Quick-Reference Structure</a:t>
            </a:r>
          </a:p>
          <a:p>
            <a:pPr lvl="1"/>
            <a:r>
              <a:rPr lang="en-US" sz="2200" dirty="0">
                <a:latin typeface="Arial" panose="020B0604020202020204" pitchFamily="34" charset="0"/>
                <a:cs typeface="Arial" panose="020B0604020202020204" pitchFamily="34" charset="0"/>
              </a:rPr>
              <a:t>Providing context for conceptual bases to build-on in later report</a:t>
            </a:r>
          </a:p>
          <a:p>
            <a:pPr lvl="1"/>
            <a:r>
              <a:rPr lang="en-US" sz="2200" dirty="0">
                <a:latin typeface="Arial" panose="020B0604020202020204" pitchFamily="34" charset="0"/>
                <a:cs typeface="Arial" panose="020B0604020202020204" pitchFamily="34" charset="0"/>
              </a:rPr>
              <a:t>Serves to refresh recollection after initial reading</a:t>
            </a:r>
          </a:p>
          <a:p>
            <a:pPr marL="0" indent="0">
              <a:buNone/>
            </a:pPr>
            <a:endParaRPr lang="en-US" dirty="0"/>
          </a:p>
        </p:txBody>
      </p:sp>
      <p:pic>
        <p:nvPicPr>
          <p:cNvPr id="3" name="Picture 2">
            <a:extLst>
              <a:ext uri="{FF2B5EF4-FFF2-40B4-BE49-F238E27FC236}">
                <a16:creationId xmlns:a16="http://schemas.microsoft.com/office/drawing/2014/main" id="{92F48C55-294C-EE03-86F6-07373F6A5D5C}"/>
              </a:ext>
            </a:extLst>
          </p:cNvPr>
          <p:cNvPicPr>
            <a:picLocks noChangeAspect="1"/>
          </p:cNvPicPr>
          <p:nvPr/>
        </p:nvPicPr>
        <p:blipFill>
          <a:blip r:embed="rId2"/>
          <a:stretch>
            <a:fillRect/>
          </a:stretch>
        </p:blipFill>
        <p:spPr>
          <a:xfrm>
            <a:off x="5491314" y="990260"/>
            <a:ext cx="6039693" cy="2438740"/>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id="{8E161B6B-368F-A5DA-D9C5-08824E61E89E}"/>
              </a:ext>
            </a:extLst>
          </p:cNvPr>
          <p:cNvPicPr>
            <a:picLocks noChangeAspect="1"/>
          </p:cNvPicPr>
          <p:nvPr/>
        </p:nvPicPr>
        <p:blipFill>
          <a:blip r:embed="rId3"/>
          <a:stretch>
            <a:fillRect/>
          </a:stretch>
        </p:blipFill>
        <p:spPr>
          <a:xfrm>
            <a:off x="5491315" y="3941276"/>
            <a:ext cx="6039693" cy="277492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6643614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DFBE7F-E409-EB15-9B7E-43A73D016E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E9EFFE-C6E7-C0F9-E142-E63A771E529B}"/>
              </a:ext>
            </a:extLst>
          </p:cNvPr>
          <p:cNvSpPr>
            <a:spLocks noGrp="1"/>
          </p:cNvSpPr>
          <p:nvPr>
            <p:ph type="title"/>
          </p:nvPr>
        </p:nvSpPr>
        <p:spPr>
          <a:xfrm>
            <a:off x="640079" y="306372"/>
            <a:ext cx="10890929" cy="1097280"/>
          </a:xfrm>
        </p:spPr>
        <p:txBody>
          <a:bodyPr>
            <a:normAutofit/>
          </a:bodyPr>
          <a:lstStyle/>
          <a:p>
            <a:r>
              <a:rPr lang="en-US" dirty="0"/>
              <a:t>Build on Earlier Accessible Presentation </a:t>
            </a:r>
          </a:p>
        </p:txBody>
      </p:sp>
      <p:sp>
        <p:nvSpPr>
          <p:cNvPr id="4" name="Content Placeholder 3">
            <a:extLst>
              <a:ext uri="{FF2B5EF4-FFF2-40B4-BE49-F238E27FC236}">
                <a16:creationId xmlns:a16="http://schemas.microsoft.com/office/drawing/2014/main" id="{7AAC0478-9ADD-7038-1A72-8D9571CD4892}"/>
              </a:ext>
            </a:extLst>
          </p:cNvPr>
          <p:cNvSpPr>
            <a:spLocks noGrp="1"/>
          </p:cNvSpPr>
          <p:nvPr>
            <p:ph sz="half" idx="1"/>
          </p:nvPr>
        </p:nvSpPr>
        <p:spPr>
          <a:xfrm>
            <a:off x="490674" y="1498467"/>
            <a:ext cx="4673020" cy="4885617"/>
          </a:xfrm>
        </p:spPr>
        <p:txBody>
          <a:bodyPr>
            <a:normAutofit lnSpcReduction="10000"/>
          </a:bodyPr>
          <a:lstStyle/>
          <a:p>
            <a:r>
              <a:rPr lang="en-US" sz="2400" dirty="0">
                <a:latin typeface="Arial" panose="020B0604020202020204" pitchFamily="34" charset="0"/>
                <a:cs typeface="Arial" panose="020B0604020202020204" pitchFamily="34" charset="0"/>
              </a:rPr>
              <a:t>Evolution Section</a:t>
            </a:r>
          </a:p>
          <a:p>
            <a:pPr lvl="1"/>
            <a:r>
              <a:rPr lang="en-US" sz="2200" dirty="0">
                <a:latin typeface="Arial" panose="020B0604020202020204" pitchFamily="34" charset="0"/>
                <a:cs typeface="Arial" panose="020B0604020202020204" pitchFamily="34" charset="0"/>
              </a:rPr>
              <a:t>Discussion of Connecticut Pretrial Practices</a:t>
            </a:r>
          </a:p>
          <a:p>
            <a:pPr lvl="2"/>
            <a:r>
              <a:rPr lang="en-US" sz="1800" dirty="0">
                <a:latin typeface="Arial" panose="020B0604020202020204" pitchFamily="34" charset="0"/>
                <a:cs typeface="Arial" panose="020B0604020202020204" pitchFamily="34" charset="0"/>
              </a:rPr>
              <a:t>Anchor for gauging pretrial practices of model jurisdictions</a:t>
            </a:r>
          </a:p>
          <a:p>
            <a:r>
              <a:rPr lang="en-US" sz="2400" dirty="0">
                <a:latin typeface="Arial" panose="020B0604020202020204" pitchFamily="34" charset="0"/>
                <a:cs typeface="Arial" panose="020B0604020202020204" pitchFamily="34" charset="0"/>
              </a:rPr>
              <a:t>Implementation Section</a:t>
            </a:r>
          </a:p>
          <a:p>
            <a:pPr lvl="1"/>
            <a:r>
              <a:rPr lang="en-US" sz="2200" dirty="0">
                <a:latin typeface="Arial" panose="020B0604020202020204" pitchFamily="34" charset="0"/>
                <a:cs typeface="Arial" panose="020B0604020202020204" pitchFamily="34" charset="0"/>
              </a:rPr>
              <a:t>Includes analytical content of general practices</a:t>
            </a:r>
          </a:p>
          <a:p>
            <a:pPr lvl="1"/>
            <a:r>
              <a:rPr lang="en-US" sz="2200" dirty="0">
                <a:latin typeface="Arial" panose="020B0604020202020204" pitchFamily="34" charset="0"/>
                <a:cs typeface="Arial" panose="020B0604020202020204" pitchFamily="34" charset="0"/>
              </a:rPr>
              <a:t>Includes direct comparisons between the jurisdictions</a:t>
            </a:r>
          </a:p>
          <a:p>
            <a:pPr lvl="2"/>
            <a:r>
              <a:rPr lang="en-US" sz="2000" dirty="0">
                <a:latin typeface="Arial" panose="020B0604020202020204" pitchFamily="34" charset="0"/>
                <a:cs typeface="Arial" panose="020B0604020202020204" pitchFamily="34" charset="0"/>
              </a:rPr>
              <a:t>Continues accessibility presentation</a:t>
            </a:r>
          </a:p>
          <a:p>
            <a:pPr marL="0" indent="0">
              <a:buNone/>
            </a:pPr>
            <a:endParaRPr lang="en-US" dirty="0"/>
          </a:p>
        </p:txBody>
      </p:sp>
      <p:pic>
        <p:nvPicPr>
          <p:cNvPr id="7" name="Picture 6">
            <a:extLst>
              <a:ext uri="{FF2B5EF4-FFF2-40B4-BE49-F238E27FC236}">
                <a16:creationId xmlns:a16="http://schemas.microsoft.com/office/drawing/2014/main" id="{6FF28011-6368-FDCA-B48A-F9847CAB420D}"/>
              </a:ext>
            </a:extLst>
          </p:cNvPr>
          <p:cNvPicPr>
            <a:picLocks noChangeAspect="1"/>
          </p:cNvPicPr>
          <p:nvPr/>
        </p:nvPicPr>
        <p:blipFill>
          <a:blip r:embed="rId2"/>
          <a:stretch>
            <a:fillRect/>
          </a:stretch>
        </p:blipFill>
        <p:spPr>
          <a:xfrm>
            <a:off x="5163694" y="2682071"/>
            <a:ext cx="6715034" cy="1640547"/>
          </a:xfrm>
          <a:prstGeom prst="rect">
            <a:avLst/>
          </a:prstGeom>
          <a:ln>
            <a:noFill/>
          </a:ln>
          <a:effectLst>
            <a:outerShdw blurRad="292100" dist="139700" dir="2700000" algn="tl" rotWithShape="0">
              <a:srgbClr val="333333">
                <a:alpha val="65000"/>
              </a:srgbClr>
            </a:outerShdw>
          </a:effectLst>
        </p:spPr>
      </p:pic>
      <p:pic>
        <p:nvPicPr>
          <p:cNvPr id="19" name="Picture 18">
            <a:extLst>
              <a:ext uri="{FF2B5EF4-FFF2-40B4-BE49-F238E27FC236}">
                <a16:creationId xmlns:a16="http://schemas.microsoft.com/office/drawing/2014/main" id="{40E4BD08-272C-2356-2CE4-18FEEA994ACF}"/>
              </a:ext>
            </a:extLst>
          </p:cNvPr>
          <p:cNvPicPr>
            <a:picLocks noChangeAspect="1"/>
          </p:cNvPicPr>
          <p:nvPr/>
        </p:nvPicPr>
        <p:blipFill>
          <a:blip r:embed="rId3"/>
          <a:stretch>
            <a:fillRect/>
          </a:stretch>
        </p:blipFill>
        <p:spPr>
          <a:xfrm>
            <a:off x="5298127" y="855012"/>
            <a:ext cx="6446168" cy="5894356"/>
          </a:xfrm>
          <a:prstGeom prst="rect">
            <a:avLst/>
          </a:prstGeom>
          <a:ln w="44450">
            <a:solidFill>
              <a:schemeClr val="tx1">
                <a:alpha val="44000"/>
              </a:schemeClr>
            </a:solidFill>
          </a:ln>
          <a:effectLst>
            <a:outerShdw blurRad="292100" dist="139700" dir="2700000" algn="tl" rotWithShape="0">
              <a:srgbClr val="333333">
                <a:alpha val="65000"/>
              </a:srgbClr>
            </a:outerShdw>
          </a:effectLst>
        </p:spPr>
      </p:pic>
      <p:cxnSp>
        <p:nvCxnSpPr>
          <p:cNvPr id="14" name="Straight Connector 13">
            <a:extLst>
              <a:ext uri="{FF2B5EF4-FFF2-40B4-BE49-F238E27FC236}">
                <a16:creationId xmlns:a16="http://schemas.microsoft.com/office/drawing/2014/main" id="{95560195-2370-1B96-E236-CC9A90360D31}"/>
              </a:ext>
            </a:extLst>
          </p:cNvPr>
          <p:cNvCxnSpPr>
            <a:cxnSpLocks/>
          </p:cNvCxnSpPr>
          <p:nvPr/>
        </p:nvCxnSpPr>
        <p:spPr>
          <a:xfrm flipH="1">
            <a:off x="5404770" y="1697423"/>
            <a:ext cx="6232881" cy="0"/>
          </a:xfrm>
          <a:prstGeom prst="line">
            <a:avLst/>
          </a:prstGeom>
          <a:ln w="38100">
            <a:solidFill>
              <a:schemeClr val="accent1">
                <a:alpha val="80000"/>
              </a:schemeClr>
            </a:solidFill>
          </a:ln>
        </p:spPr>
        <p:style>
          <a:lnRef idx="3">
            <a:schemeClr val="accent1"/>
          </a:lnRef>
          <a:fillRef idx="0">
            <a:schemeClr val="accent1"/>
          </a:fillRef>
          <a:effectRef idx="2">
            <a:schemeClr val="accent1"/>
          </a:effectRef>
          <a:fontRef idx="minor">
            <a:schemeClr val="tx1"/>
          </a:fontRef>
        </p:style>
      </p:cxnSp>
      <p:cxnSp>
        <p:nvCxnSpPr>
          <p:cNvPr id="21" name="Straight Connector 20">
            <a:extLst>
              <a:ext uri="{FF2B5EF4-FFF2-40B4-BE49-F238E27FC236}">
                <a16:creationId xmlns:a16="http://schemas.microsoft.com/office/drawing/2014/main" id="{BDA4B2C1-0769-BC41-B489-359354AAF3FB}"/>
              </a:ext>
            </a:extLst>
          </p:cNvPr>
          <p:cNvCxnSpPr>
            <a:cxnSpLocks/>
          </p:cNvCxnSpPr>
          <p:nvPr/>
        </p:nvCxnSpPr>
        <p:spPr>
          <a:xfrm flipH="1">
            <a:off x="5404770" y="1849823"/>
            <a:ext cx="6232881" cy="0"/>
          </a:xfrm>
          <a:prstGeom prst="line">
            <a:avLst/>
          </a:prstGeom>
          <a:ln w="38100">
            <a:solidFill>
              <a:schemeClr val="accent1">
                <a:alpha val="80000"/>
              </a:schemeClr>
            </a:solidFill>
          </a:ln>
        </p:spPr>
        <p:style>
          <a:lnRef idx="3">
            <a:schemeClr val="accent1"/>
          </a:lnRef>
          <a:fillRef idx="0">
            <a:schemeClr val="accent1"/>
          </a:fillRef>
          <a:effectRef idx="2">
            <a:schemeClr val="accent1"/>
          </a:effectRef>
          <a:fontRef idx="minor">
            <a:schemeClr val="tx1"/>
          </a:fontRef>
        </p:style>
      </p:cxnSp>
      <p:cxnSp>
        <p:nvCxnSpPr>
          <p:cNvPr id="22" name="Straight Connector 21">
            <a:extLst>
              <a:ext uri="{FF2B5EF4-FFF2-40B4-BE49-F238E27FC236}">
                <a16:creationId xmlns:a16="http://schemas.microsoft.com/office/drawing/2014/main" id="{FE037AFF-ED50-5A70-180B-E06B05554027}"/>
              </a:ext>
            </a:extLst>
          </p:cNvPr>
          <p:cNvCxnSpPr>
            <a:cxnSpLocks/>
          </p:cNvCxnSpPr>
          <p:nvPr/>
        </p:nvCxnSpPr>
        <p:spPr>
          <a:xfrm flipH="1">
            <a:off x="5404770" y="2443713"/>
            <a:ext cx="6232881" cy="0"/>
          </a:xfrm>
          <a:prstGeom prst="line">
            <a:avLst/>
          </a:prstGeom>
          <a:ln w="38100">
            <a:solidFill>
              <a:schemeClr val="accent1">
                <a:alpha val="80000"/>
              </a:schemeClr>
            </a:solidFill>
          </a:ln>
        </p:spPr>
        <p:style>
          <a:lnRef idx="3">
            <a:schemeClr val="accent1"/>
          </a:lnRef>
          <a:fillRef idx="0">
            <a:schemeClr val="accent1"/>
          </a:fillRef>
          <a:effectRef idx="2">
            <a:schemeClr val="accent1"/>
          </a:effectRef>
          <a:fontRef idx="minor">
            <a:schemeClr val="tx1"/>
          </a:fontRef>
        </p:style>
      </p:cxnSp>
      <p:cxnSp>
        <p:nvCxnSpPr>
          <p:cNvPr id="23" name="Straight Connector 22">
            <a:extLst>
              <a:ext uri="{FF2B5EF4-FFF2-40B4-BE49-F238E27FC236}">
                <a16:creationId xmlns:a16="http://schemas.microsoft.com/office/drawing/2014/main" id="{E5736A8F-1DE6-3E4A-9AD3-D773395251D3}"/>
              </a:ext>
            </a:extLst>
          </p:cNvPr>
          <p:cNvCxnSpPr>
            <a:cxnSpLocks/>
          </p:cNvCxnSpPr>
          <p:nvPr/>
        </p:nvCxnSpPr>
        <p:spPr>
          <a:xfrm flipH="1">
            <a:off x="5404769" y="2594541"/>
            <a:ext cx="6232881" cy="0"/>
          </a:xfrm>
          <a:prstGeom prst="line">
            <a:avLst/>
          </a:prstGeom>
          <a:ln w="38100">
            <a:solidFill>
              <a:schemeClr val="accent1">
                <a:alpha val="80000"/>
              </a:schemeClr>
            </a:solidFill>
          </a:ln>
        </p:spPr>
        <p:style>
          <a:lnRef idx="3">
            <a:schemeClr val="accent1"/>
          </a:lnRef>
          <a:fillRef idx="0">
            <a:schemeClr val="accent1"/>
          </a:fillRef>
          <a:effectRef idx="2">
            <a:schemeClr val="accent1"/>
          </a:effectRef>
          <a:fontRef idx="minor">
            <a:schemeClr val="tx1"/>
          </a:fontRef>
        </p:style>
      </p:cxnSp>
      <p:cxnSp>
        <p:nvCxnSpPr>
          <p:cNvPr id="24" name="Straight Connector 23">
            <a:extLst>
              <a:ext uri="{FF2B5EF4-FFF2-40B4-BE49-F238E27FC236}">
                <a16:creationId xmlns:a16="http://schemas.microsoft.com/office/drawing/2014/main" id="{5168D858-8222-4295-5368-883BDB186202}"/>
              </a:ext>
            </a:extLst>
          </p:cNvPr>
          <p:cNvCxnSpPr>
            <a:cxnSpLocks/>
          </p:cNvCxnSpPr>
          <p:nvPr/>
        </p:nvCxnSpPr>
        <p:spPr>
          <a:xfrm flipH="1">
            <a:off x="5404769" y="2783077"/>
            <a:ext cx="6232881" cy="0"/>
          </a:xfrm>
          <a:prstGeom prst="line">
            <a:avLst/>
          </a:prstGeom>
          <a:ln w="38100">
            <a:solidFill>
              <a:schemeClr val="accent1">
                <a:alpha val="80000"/>
              </a:schemeClr>
            </a:solidFill>
          </a:ln>
        </p:spPr>
        <p:style>
          <a:lnRef idx="3">
            <a:schemeClr val="accent1"/>
          </a:lnRef>
          <a:fillRef idx="0">
            <a:schemeClr val="accent1"/>
          </a:fillRef>
          <a:effectRef idx="2">
            <a:schemeClr val="accent1"/>
          </a:effectRef>
          <a:fontRef idx="minor">
            <a:schemeClr val="tx1"/>
          </a:fontRef>
        </p:style>
      </p:cxnSp>
      <p:cxnSp>
        <p:nvCxnSpPr>
          <p:cNvPr id="25" name="Straight Connector 24">
            <a:extLst>
              <a:ext uri="{FF2B5EF4-FFF2-40B4-BE49-F238E27FC236}">
                <a16:creationId xmlns:a16="http://schemas.microsoft.com/office/drawing/2014/main" id="{ED9AE719-B9AE-AC2E-A1DE-FA7A101079A0}"/>
              </a:ext>
            </a:extLst>
          </p:cNvPr>
          <p:cNvCxnSpPr>
            <a:cxnSpLocks/>
          </p:cNvCxnSpPr>
          <p:nvPr/>
        </p:nvCxnSpPr>
        <p:spPr>
          <a:xfrm flipH="1">
            <a:off x="5404768" y="4443765"/>
            <a:ext cx="6232881" cy="0"/>
          </a:xfrm>
          <a:prstGeom prst="line">
            <a:avLst/>
          </a:prstGeom>
          <a:ln w="38100">
            <a:solidFill>
              <a:schemeClr val="accent1">
                <a:alpha val="80000"/>
              </a:schemeClr>
            </a:solidFill>
          </a:ln>
        </p:spPr>
        <p:style>
          <a:lnRef idx="3">
            <a:schemeClr val="accent1"/>
          </a:lnRef>
          <a:fillRef idx="0">
            <a:schemeClr val="accent1"/>
          </a:fillRef>
          <a:effectRef idx="2">
            <a:schemeClr val="accent1"/>
          </a:effectRef>
          <a:fontRef idx="minor">
            <a:schemeClr val="tx1"/>
          </a:fontRef>
        </p:style>
      </p:cxnSp>
      <p:cxnSp>
        <p:nvCxnSpPr>
          <p:cNvPr id="26" name="Straight Connector 25">
            <a:extLst>
              <a:ext uri="{FF2B5EF4-FFF2-40B4-BE49-F238E27FC236}">
                <a16:creationId xmlns:a16="http://schemas.microsoft.com/office/drawing/2014/main" id="{BC53551D-59BC-E91E-632D-C22BDBB7CFED}"/>
              </a:ext>
            </a:extLst>
          </p:cNvPr>
          <p:cNvCxnSpPr>
            <a:cxnSpLocks/>
          </p:cNvCxnSpPr>
          <p:nvPr/>
        </p:nvCxnSpPr>
        <p:spPr>
          <a:xfrm flipH="1">
            <a:off x="5404767" y="4594595"/>
            <a:ext cx="6232881" cy="0"/>
          </a:xfrm>
          <a:prstGeom prst="line">
            <a:avLst/>
          </a:prstGeom>
          <a:ln w="38100">
            <a:solidFill>
              <a:schemeClr val="accent1">
                <a:alpha val="80000"/>
              </a:schemeClr>
            </a:solidFill>
          </a:ln>
        </p:spPr>
        <p:style>
          <a:lnRef idx="3">
            <a:schemeClr val="accent1"/>
          </a:lnRef>
          <a:fillRef idx="0">
            <a:schemeClr val="accent1"/>
          </a:fillRef>
          <a:effectRef idx="2">
            <a:schemeClr val="accent1"/>
          </a:effectRef>
          <a:fontRef idx="minor">
            <a:schemeClr val="tx1"/>
          </a:fontRef>
        </p:style>
      </p:cxnSp>
      <p:cxnSp>
        <p:nvCxnSpPr>
          <p:cNvPr id="27" name="Straight Connector 26">
            <a:extLst>
              <a:ext uri="{FF2B5EF4-FFF2-40B4-BE49-F238E27FC236}">
                <a16:creationId xmlns:a16="http://schemas.microsoft.com/office/drawing/2014/main" id="{698057D9-E9EC-0742-C4BE-76323C15883A}"/>
              </a:ext>
            </a:extLst>
          </p:cNvPr>
          <p:cNvCxnSpPr>
            <a:cxnSpLocks/>
          </p:cNvCxnSpPr>
          <p:nvPr/>
        </p:nvCxnSpPr>
        <p:spPr>
          <a:xfrm flipH="1">
            <a:off x="5404766" y="4718714"/>
            <a:ext cx="6232881" cy="0"/>
          </a:xfrm>
          <a:prstGeom prst="line">
            <a:avLst/>
          </a:prstGeom>
          <a:ln w="38100">
            <a:solidFill>
              <a:schemeClr val="accent1">
                <a:alpha val="80000"/>
              </a:schemeClr>
            </a:solidFill>
          </a:ln>
        </p:spPr>
        <p:style>
          <a:lnRef idx="3">
            <a:schemeClr val="accent1"/>
          </a:lnRef>
          <a:fillRef idx="0">
            <a:schemeClr val="accent1"/>
          </a:fillRef>
          <a:effectRef idx="2">
            <a:schemeClr val="accent1"/>
          </a:effectRef>
          <a:fontRef idx="minor">
            <a:schemeClr val="tx1"/>
          </a:fontRef>
        </p:style>
      </p:cxnSp>
      <p:cxnSp>
        <p:nvCxnSpPr>
          <p:cNvPr id="28" name="Straight Connector 27">
            <a:extLst>
              <a:ext uri="{FF2B5EF4-FFF2-40B4-BE49-F238E27FC236}">
                <a16:creationId xmlns:a16="http://schemas.microsoft.com/office/drawing/2014/main" id="{69A65697-6E67-AB53-2FAE-612984F1F02A}"/>
              </a:ext>
            </a:extLst>
          </p:cNvPr>
          <p:cNvCxnSpPr>
            <a:cxnSpLocks/>
          </p:cNvCxnSpPr>
          <p:nvPr/>
        </p:nvCxnSpPr>
        <p:spPr>
          <a:xfrm flipH="1">
            <a:off x="5404766" y="5351881"/>
            <a:ext cx="6232881" cy="0"/>
          </a:xfrm>
          <a:prstGeom prst="line">
            <a:avLst/>
          </a:prstGeom>
          <a:ln w="38100">
            <a:solidFill>
              <a:schemeClr val="accent1">
                <a:alpha val="80000"/>
              </a:schemeClr>
            </a:solidFill>
          </a:ln>
        </p:spPr>
        <p:style>
          <a:lnRef idx="3">
            <a:schemeClr val="accent1"/>
          </a:lnRef>
          <a:fillRef idx="0">
            <a:schemeClr val="accent1"/>
          </a:fillRef>
          <a:effectRef idx="2">
            <a:schemeClr val="accent1"/>
          </a:effectRef>
          <a:fontRef idx="minor">
            <a:schemeClr val="tx1"/>
          </a:fontRef>
        </p:style>
      </p:cxnSp>
      <p:cxnSp>
        <p:nvCxnSpPr>
          <p:cNvPr id="29" name="Straight Connector 28">
            <a:extLst>
              <a:ext uri="{FF2B5EF4-FFF2-40B4-BE49-F238E27FC236}">
                <a16:creationId xmlns:a16="http://schemas.microsoft.com/office/drawing/2014/main" id="{D4A4FB7B-7BA9-F36E-D83C-681667018B4A}"/>
              </a:ext>
            </a:extLst>
          </p:cNvPr>
          <p:cNvCxnSpPr>
            <a:cxnSpLocks/>
          </p:cNvCxnSpPr>
          <p:nvPr/>
        </p:nvCxnSpPr>
        <p:spPr>
          <a:xfrm flipH="1">
            <a:off x="5404766" y="5502710"/>
            <a:ext cx="6232881" cy="0"/>
          </a:xfrm>
          <a:prstGeom prst="line">
            <a:avLst/>
          </a:prstGeom>
          <a:ln w="38100">
            <a:solidFill>
              <a:schemeClr val="accent1">
                <a:alpha val="80000"/>
              </a:schemeClr>
            </a:solidFill>
          </a:ln>
        </p:spPr>
        <p:style>
          <a:lnRef idx="3">
            <a:schemeClr val="accent1"/>
          </a:lnRef>
          <a:fillRef idx="0">
            <a:schemeClr val="accent1"/>
          </a:fillRef>
          <a:effectRef idx="2">
            <a:schemeClr val="accent1"/>
          </a:effectRef>
          <a:fontRef idx="minor">
            <a:schemeClr val="tx1"/>
          </a:fontRef>
        </p:style>
      </p:cxnSp>
      <p:cxnSp>
        <p:nvCxnSpPr>
          <p:cNvPr id="30" name="Straight Connector 29">
            <a:extLst>
              <a:ext uri="{FF2B5EF4-FFF2-40B4-BE49-F238E27FC236}">
                <a16:creationId xmlns:a16="http://schemas.microsoft.com/office/drawing/2014/main" id="{BAF39B17-EA5D-673F-5DB5-52E827367E2B}"/>
              </a:ext>
            </a:extLst>
          </p:cNvPr>
          <p:cNvCxnSpPr>
            <a:cxnSpLocks/>
          </p:cNvCxnSpPr>
          <p:nvPr/>
        </p:nvCxnSpPr>
        <p:spPr>
          <a:xfrm flipH="1">
            <a:off x="5404765" y="5672393"/>
            <a:ext cx="6232881" cy="0"/>
          </a:xfrm>
          <a:prstGeom prst="line">
            <a:avLst/>
          </a:prstGeom>
          <a:ln w="38100">
            <a:solidFill>
              <a:schemeClr val="accent1">
                <a:alpha val="80000"/>
              </a:schemeClr>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303947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1000" fill="hold"/>
                                        <p:tgtEl>
                                          <p:spTgt spid="19"/>
                                        </p:tgtEl>
                                        <p:attrNameLst>
                                          <p:attrName>ppt_w</p:attrName>
                                        </p:attrNameLst>
                                      </p:cBhvr>
                                      <p:tavLst>
                                        <p:tav tm="0">
                                          <p:val>
                                            <p:fltVal val="0"/>
                                          </p:val>
                                        </p:tav>
                                        <p:tav tm="100000">
                                          <p:val>
                                            <p:strVal val="#ppt_w"/>
                                          </p:val>
                                        </p:tav>
                                      </p:tavLst>
                                    </p:anim>
                                    <p:anim calcmode="lin" valueType="num">
                                      <p:cBhvr>
                                        <p:cTn id="8" dur="1000" fill="hold"/>
                                        <p:tgtEl>
                                          <p:spTgt spid="19"/>
                                        </p:tgtEl>
                                        <p:attrNameLst>
                                          <p:attrName>ppt_h</p:attrName>
                                        </p:attrNameLst>
                                      </p:cBhvr>
                                      <p:tavLst>
                                        <p:tav tm="0">
                                          <p:val>
                                            <p:fltVal val="0"/>
                                          </p:val>
                                        </p:tav>
                                        <p:tav tm="100000">
                                          <p:val>
                                            <p:strVal val="#ppt_h"/>
                                          </p:val>
                                        </p:tav>
                                      </p:tavLst>
                                    </p:anim>
                                    <p:animEffect transition="in" filter="fade">
                                      <p:cBhvr>
                                        <p:cTn id="9" dur="1000"/>
                                        <p:tgtEl>
                                          <p:spTgt spid="19"/>
                                        </p:tgtEl>
                                      </p:cBhvr>
                                    </p:animEffect>
                                  </p:childTnLst>
                                </p:cTn>
                              </p:par>
                            </p:childTnLst>
                          </p:cTn>
                        </p:par>
                        <p:par>
                          <p:cTn id="10" fill="hold">
                            <p:stCondLst>
                              <p:cond delay="1000"/>
                            </p:stCondLst>
                            <p:childTnLst>
                              <p:par>
                                <p:cTn id="11" presetID="16" presetClass="entr" presetSubtype="21"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barn(inVertical)">
                                      <p:cBhvr>
                                        <p:cTn id="13" dur="500"/>
                                        <p:tgtEl>
                                          <p:spTgt spid="14"/>
                                        </p:tgtEl>
                                      </p:cBhvr>
                                    </p:animEffect>
                                  </p:childTnLst>
                                </p:cTn>
                              </p:par>
                              <p:par>
                                <p:cTn id="14" presetID="16" presetClass="entr" presetSubtype="21" fill="hold" nodeType="with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barn(inVertical)">
                                      <p:cBhvr>
                                        <p:cTn id="16" dur="500"/>
                                        <p:tgtEl>
                                          <p:spTgt spid="21"/>
                                        </p:tgtEl>
                                      </p:cBhvr>
                                    </p:animEffect>
                                  </p:childTnLst>
                                </p:cTn>
                              </p:par>
                              <p:par>
                                <p:cTn id="17" presetID="16" presetClass="entr" presetSubtype="21"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barn(inVertical)">
                                      <p:cBhvr>
                                        <p:cTn id="19" dur="500"/>
                                        <p:tgtEl>
                                          <p:spTgt spid="22"/>
                                        </p:tgtEl>
                                      </p:cBhvr>
                                    </p:animEffect>
                                  </p:childTnLst>
                                </p:cTn>
                              </p:par>
                              <p:par>
                                <p:cTn id="20" presetID="16" presetClass="entr" presetSubtype="21" fill="hold" nodeType="with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barn(inVertical)">
                                      <p:cBhvr>
                                        <p:cTn id="22" dur="500"/>
                                        <p:tgtEl>
                                          <p:spTgt spid="23"/>
                                        </p:tgtEl>
                                      </p:cBhvr>
                                    </p:animEffect>
                                  </p:childTnLst>
                                </p:cTn>
                              </p:par>
                              <p:par>
                                <p:cTn id="23" presetID="16" presetClass="entr" presetSubtype="21" fill="hold" nodeType="with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barn(inVertical)">
                                      <p:cBhvr>
                                        <p:cTn id="25" dur="500"/>
                                        <p:tgtEl>
                                          <p:spTgt spid="24"/>
                                        </p:tgtEl>
                                      </p:cBhvr>
                                    </p:animEffect>
                                  </p:childTnLst>
                                </p:cTn>
                              </p:par>
                              <p:par>
                                <p:cTn id="26" presetID="16" presetClass="entr" presetSubtype="21" fill="hold" nodeType="with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barn(inVertical)">
                                      <p:cBhvr>
                                        <p:cTn id="28" dur="500"/>
                                        <p:tgtEl>
                                          <p:spTgt spid="25"/>
                                        </p:tgtEl>
                                      </p:cBhvr>
                                    </p:animEffect>
                                  </p:childTnLst>
                                </p:cTn>
                              </p:par>
                              <p:par>
                                <p:cTn id="29" presetID="16" presetClass="entr" presetSubtype="21" fill="hold" nodeType="with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barn(inVertical)">
                                      <p:cBhvr>
                                        <p:cTn id="31" dur="500"/>
                                        <p:tgtEl>
                                          <p:spTgt spid="26"/>
                                        </p:tgtEl>
                                      </p:cBhvr>
                                    </p:animEffect>
                                  </p:childTnLst>
                                </p:cTn>
                              </p:par>
                              <p:par>
                                <p:cTn id="32" presetID="16" presetClass="entr" presetSubtype="21" fill="hold" nodeType="with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barn(inVertical)">
                                      <p:cBhvr>
                                        <p:cTn id="34" dur="500"/>
                                        <p:tgtEl>
                                          <p:spTgt spid="27"/>
                                        </p:tgtEl>
                                      </p:cBhvr>
                                    </p:animEffect>
                                  </p:childTnLst>
                                </p:cTn>
                              </p:par>
                              <p:par>
                                <p:cTn id="35" presetID="16" presetClass="entr" presetSubtype="21" fill="hold" nodeType="with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barn(inVertical)">
                                      <p:cBhvr>
                                        <p:cTn id="37" dur="500"/>
                                        <p:tgtEl>
                                          <p:spTgt spid="28"/>
                                        </p:tgtEl>
                                      </p:cBhvr>
                                    </p:animEffect>
                                  </p:childTnLst>
                                </p:cTn>
                              </p:par>
                              <p:par>
                                <p:cTn id="38" presetID="16" presetClass="entr" presetSubtype="21" fill="hold" nodeType="with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barn(inVertical)">
                                      <p:cBhvr>
                                        <p:cTn id="40" dur="500"/>
                                        <p:tgtEl>
                                          <p:spTgt spid="29"/>
                                        </p:tgtEl>
                                      </p:cBhvr>
                                    </p:animEffect>
                                  </p:childTnLst>
                                </p:cTn>
                              </p:par>
                              <p:par>
                                <p:cTn id="41" presetID="16" presetClass="entr" presetSubtype="21" fill="hold" nodeType="with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barn(inVertical)">
                                      <p:cBhvr>
                                        <p:cTn id="4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2C0D07-520B-784C-5CE7-63039AEEA8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2AB033-854C-6F90-C38A-ADAAEF2EC67B}"/>
              </a:ext>
            </a:extLst>
          </p:cNvPr>
          <p:cNvSpPr>
            <a:spLocks noGrp="1"/>
          </p:cNvSpPr>
          <p:nvPr>
            <p:ph type="title"/>
          </p:nvPr>
        </p:nvSpPr>
        <p:spPr>
          <a:xfrm>
            <a:off x="390697" y="0"/>
            <a:ext cx="10890929" cy="1097280"/>
          </a:xfrm>
        </p:spPr>
        <p:txBody>
          <a:bodyPr>
            <a:normAutofit fontScale="90000"/>
          </a:bodyPr>
          <a:lstStyle/>
          <a:p>
            <a:r>
              <a:rPr lang="en-US" dirty="0"/>
              <a:t>Consideration of Individualized Information Compared</a:t>
            </a:r>
          </a:p>
        </p:txBody>
      </p:sp>
      <p:graphicFrame>
        <p:nvGraphicFramePr>
          <p:cNvPr id="3" name="Table 2">
            <a:extLst>
              <a:ext uri="{FF2B5EF4-FFF2-40B4-BE49-F238E27FC236}">
                <a16:creationId xmlns:a16="http://schemas.microsoft.com/office/drawing/2014/main" id="{E2B75AC3-A5B6-EB84-83A2-E65FDF6E903B}"/>
              </a:ext>
            </a:extLst>
          </p:cNvPr>
          <p:cNvGraphicFramePr>
            <a:graphicFrameLocks noGrp="1"/>
          </p:cNvGraphicFramePr>
          <p:nvPr>
            <p:extLst>
              <p:ext uri="{D42A27DB-BD31-4B8C-83A1-F6EECF244321}">
                <p14:modId xmlns:p14="http://schemas.microsoft.com/office/powerpoint/2010/main" val="2788611076"/>
              </p:ext>
            </p:extLst>
          </p:nvPr>
        </p:nvGraphicFramePr>
        <p:xfrm>
          <a:off x="228225" y="647195"/>
          <a:ext cx="11735550" cy="5935980"/>
        </p:xfrm>
        <a:graphic>
          <a:graphicData uri="http://schemas.openxmlformats.org/drawingml/2006/table">
            <a:tbl>
              <a:tblPr firstRow="1" bandRow="1">
                <a:tableStyleId>{5C22544A-7EE6-4342-B048-85BDC9FD1C3A}</a:tableStyleId>
              </a:tblPr>
              <a:tblGrid>
                <a:gridCol w="478585">
                  <a:extLst>
                    <a:ext uri="{9D8B030D-6E8A-4147-A177-3AD203B41FA5}">
                      <a16:colId xmlns:a16="http://schemas.microsoft.com/office/drawing/2014/main" val="192705270"/>
                    </a:ext>
                  </a:extLst>
                </a:gridCol>
                <a:gridCol w="2434024">
                  <a:extLst>
                    <a:ext uri="{9D8B030D-6E8A-4147-A177-3AD203B41FA5}">
                      <a16:colId xmlns:a16="http://schemas.microsoft.com/office/drawing/2014/main" val="1727304891"/>
                    </a:ext>
                  </a:extLst>
                </a:gridCol>
                <a:gridCol w="8133551">
                  <a:extLst>
                    <a:ext uri="{9D8B030D-6E8A-4147-A177-3AD203B41FA5}">
                      <a16:colId xmlns:a16="http://schemas.microsoft.com/office/drawing/2014/main" val="2163252510"/>
                    </a:ext>
                  </a:extLst>
                </a:gridCol>
                <a:gridCol w="689390">
                  <a:extLst>
                    <a:ext uri="{9D8B030D-6E8A-4147-A177-3AD203B41FA5}">
                      <a16:colId xmlns:a16="http://schemas.microsoft.com/office/drawing/2014/main" val="2120641520"/>
                    </a:ext>
                  </a:extLst>
                </a:gridCol>
              </a:tblGrid>
              <a:tr h="475024">
                <a:tc>
                  <a:txBody>
                    <a:bodyPr/>
                    <a:lstStyle/>
                    <a:p>
                      <a:pPr algn="ctr"/>
                      <a:r>
                        <a:rPr lang="en-US" sz="1400" dirty="0" err="1">
                          <a:latin typeface="Arial" panose="020B0604020202020204" pitchFamily="34" charset="0"/>
                          <a:cs typeface="Arial" panose="020B0604020202020204" pitchFamily="34" charset="0"/>
                        </a:rPr>
                        <a:t>Jx</a:t>
                      </a:r>
                      <a:endParaRPr lang="en-US" sz="1400" dirty="0">
                        <a:latin typeface="Arial" panose="020B0604020202020204" pitchFamily="34" charset="0"/>
                        <a:cs typeface="Arial" panose="020B0604020202020204" pitchFamily="34" charset="0"/>
                      </a:endParaRPr>
                    </a:p>
                  </a:txBody>
                  <a:tcPr/>
                </a:tc>
                <a:tc>
                  <a:txBody>
                    <a:bodyPr/>
                    <a:lstStyle/>
                    <a:p>
                      <a:pPr algn="ctr"/>
                      <a:r>
                        <a:rPr lang="en-US" sz="1400" dirty="0">
                          <a:latin typeface="Arial" panose="020B0604020202020204" pitchFamily="34" charset="0"/>
                          <a:cs typeface="Arial" panose="020B0604020202020204" pitchFamily="34" charset="0"/>
                        </a:rPr>
                        <a:t>Release Decision Being Made</a:t>
                      </a:r>
                    </a:p>
                  </a:txBody>
                  <a:tcPr/>
                </a:tc>
                <a:tc>
                  <a:txBody>
                    <a:bodyPr/>
                    <a:lstStyle/>
                    <a:p>
                      <a:pPr algn="ctr"/>
                      <a:r>
                        <a:rPr lang="en-US" sz="1400" dirty="0">
                          <a:latin typeface="Arial" panose="020B0604020202020204" pitchFamily="34" charset="0"/>
                          <a:cs typeface="Arial" panose="020B0604020202020204" pitchFamily="34" charset="0"/>
                        </a:rPr>
                        <a:t>Statutory Language</a:t>
                      </a:r>
                    </a:p>
                  </a:txBody>
                  <a:tcPr/>
                </a:tc>
                <a:tc>
                  <a:txBody>
                    <a:bodyPr/>
                    <a:lstStyle/>
                    <a:p>
                      <a:pPr algn="ctr"/>
                      <a:r>
                        <a:rPr lang="en-US" sz="1050" dirty="0">
                          <a:latin typeface="Arial" panose="020B0604020202020204" pitchFamily="34" charset="0"/>
                          <a:cs typeface="Arial" panose="020B0604020202020204" pitchFamily="34" charset="0"/>
                        </a:rPr>
                        <a:t>Auth</a:t>
                      </a:r>
                    </a:p>
                  </a:txBody>
                  <a:tcPr/>
                </a:tc>
                <a:extLst>
                  <a:ext uri="{0D108BD9-81ED-4DB2-BD59-A6C34878D82A}">
                    <a16:rowId xmlns:a16="http://schemas.microsoft.com/office/drawing/2014/main" val="4089931985"/>
                  </a:ext>
                </a:extLst>
              </a:tr>
              <a:tr h="864109">
                <a:tc>
                  <a:txBody>
                    <a:bodyPr/>
                    <a:lstStyle/>
                    <a:p>
                      <a:pPr algn="l"/>
                      <a:r>
                        <a:rPr lang="en-US" sz="1200" dirty="0">
                          <a:latin typeface="Arial" panose="020B0604020202020204" pitchFamily="34" charset="0"/>
                          <a:cs typeface="Arial" panose="020B0604020202020204" pitchFamily="34" charset="0"/>
                        </a:rPr>
                        <a:t>D.C</a:t>
                      </a:r>
                    </a:p>
                  </a:txBody>
                  <a:tcPr/>
                </a:tc>
                <a:tc>
                  <a:txBody>
                    <a:bodyPr/>
                    <a:lstStyle/>
                    <a:p>
                      <a:r>
                        <a:rPr lang="en-US" sz="1400" b="1" dirty="0">
                          <a:latin typeface="Arial" panose="020B0604020202020204" pitchFamily="34" charset="0"/>
                          <a:cs typeface="Arial" panose="020B0604020202020204" pitchFamily="34" charset="0"/>
                        </a:rPr>
                        <a:t>Whether any conditions will assure </a:t>
                      </a:r>
                      <a:r>
                        <a:rPr lang="en-US" sz="1400" b="0" dirty="0">
                          <a:latin typeface="Arial" panose="020B0604020202020204" pitchFamily="34" charset="0"/>
                          <a:cs typeface="Arial" panose="020B0604020202020204" pitchFamily="34" charset="0"/>
                        </a:rPr>
                        <a:t>appearance and safety</a:t>
                      </a:r>
                    </a:p>
                  </a:txBody>
                  <a:tcPr/>
                </a:tc>
                <a:tc>
                  <a:txBody>
                    <a:bodyPr/>
                    <a:lstStyle/>
                    <a:p>
                      <a:r>
                        <a:rPr lang="en-US" sz="1400" dirty="0">
                          <a:latin typeface="Arial" panose="020B0604020202020204" pitchFamily="34" charset="0"/>
                          <a:cs typeface="Arial" panose="020B0604020202020204" pitchFamily="34" charset="0"/>
                        </a:rPr>
                        <a:t>“The judicial officer shall hold a hearing to determine whether any condition or combination of conditions…will reasonably assure…” / “</a:t>
                      </a:r>
                      <a:r>
                        <a:rPr lang="en-US" sz="1400" b="1" dirty="0">
                          <a:latin typeface="Arial" panose="020B0604020202020204" pitchFamily="34" charset="0"/>
                          <a:cs typeface="Arial" panose="020B0604020202020204" pitchFamily="34" charset="0"/>
                        </a:rPr>
                        <a:t>The judicial officer shall</a:t>
                      </a:r>
                      <a:r>
                        <a:rPr lang="en-US" sz="1400" dirty="0">
                          <a:latin typeface="Arial" panose="020B0604020202020204" pitchFamily="34" charset="0"/>
                          <a:cs typeface="Arial" panose="020B0604020202020204" pitchFamily="34" charset="0"/>
                        </a:rPr>
                        <a:t>…, </a:t>
                      </a:r>
                      <a:r>
                        <a:rPr lang="en-US" sz="1400" b="1" dirty="0">
                          <a:latin typeface="Arial" panose="020B0604020202020204" pitchFamily="34" charset="0"/>
                          <a:cs typeface="Arial" panose="020B0604020202020204" pitchFamily="34" charset="0"/>
                        </a:rPr>
                        <a:t>take into account information available concerning</a:t>
                      </a:r>
                      <a:r>
                        <a:rPr lang="en-US" sz="1400" dirty="0">
                          <a:latin typeface="Arial" panose="020B0604020202020204" pitchFamily="34" charset="0"/>
                          <a:cs typeface="Arial" panose="020B0604020202020204" pitchFamily="34" charset="0"/>
                        </a:rPr>
                        <a:t>” [slide 6 </a:t>
                      </a:r>
                      <a:r>
                        <a:rPr lang="en-US" sz="1400" i="1" dirty="0">
                          <a:latin typeface="Arial" panose="020B0604020202020204" pitchFamily="34" charset="0"/>
                          <a:cs typeface="Arial" panose="020B0604020202020204" pitchFamily="34" charset="0"/>
                        </a:rPr>
                        <a:t>Salerno </a:t>
                      </a:r>
                      <a:r>
                        <a:rPr lang="en-US" sz="1400" dirty="0">
                          <a:latin typeface="Arial" panose="020B0604020202020204" pitchFamily="34" charset="0"/>
                          <a:cs typeface="Arial" panose="020B0604020202020204" pitchFamily="34" charset="0"/>
                        </a:rPr>
                        <a:t>factors]</a:t>
                      </a:r>
                    </a:p>
                  </a:txBody>
                  <a:tcPr/>
                </a:tc>
                <a:tc>
                  <a:txBody>
                    <a:bodyPr/>
                    <a:lstStyle/>
                    <a:p>
                      <a:pPr algn="r"/>
                      <a:r>
                        <a:rPr lang="en-US" sz="1050" dirty="0">
                          <a:latin typeface="Arial" panose="020B0604020202020204" pitchFamily="34" charset="0"/>
                          <a:cs typeface="Arial" panose="020B0604020202020204" pitchFamily="34" charset="0"/>
                          <a:hlinkClick r:id="rId3"/>
                        </a:rPr>
                        <a:t>D.C. </a:t>
                      </a:r>
                      <a:r>
                        <a:rPr lang="en-US" sz="1050" cap="small" dirty="0">
                          <a:latin typeface="Arial" panose="020B0604020202020204" pitchFamily="34" charset="0"/>
                          <a:cs typeface="Arial" panose="020B0604020202020204" pitchFamily="34" charset="0"/>
                          <a:hlinkClick r:id="rId3"/>
                        </a:rPr>
                        <a:t>Code</a:t>
                      </a:r>
                      <a:r>
                        <a:rPr lang="en-US" sz="1050" dirty="0">
                          <a:latin typeface="Arial" panose="020B0604020202020204" pitchFamily="34" charset="0"/>
                          <a:cs typeface="Arial" panose="020B0604020202020204" pitchFamily="34" charset="0"/>
                          <a:hlinkClick r:id="rId3"/>
                        </a:rPr>
                        <a:t> §§ 23-1322(b)</a:t>
                      </a:r>
                      <a:r>
                        <a:rPr lang="en-US" sz="1050" dirty="0">
                          <a:latin typeface="Arial" panose="020B0604020202020204" pitchFamily="34" charset="0"/>
                          <a:cs typeface="Arial" panose="020B0604020202020204" pitchFamily="34" charset="0"/>
                        </a:rPr>
                        <a:t>, </a:t>
                      </a:r>
                      <a:r>
                        <a:rPr lang="en-US" sz="1050" dirty="0">
                          <a:latin typeface="Arial" panose="020B0604020202020204" pitchFamily="34" charset="0"/>
                          <a:cs typeface="Arial" panose="020B0604020202020204" pitchFamily="34" charset="0"/>
                          <a:hlinkClick r:id="rId3"/>
                        </a:rPr>
                        <a:t>1322(e)</a:t>
                      </a:r>
                      <a:endParaRPr lang="en-US" sz="105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228086569"/>
                  </a:ext>
                </a:extLst>
              </a:tr>
              <a:tr h="864109">
                <a:tc>
                  <a:txBody>
                    <a:bodyPr/>
                    <a:lstStyle/>
                    <a:p>
                      <a:pPr algn="l"/>
                      <a:r>
                        <a:rPr lang="en-US" sz="1200" dirty="0">
                          <a:latin typeface="Arial" panose="020B0604020202020204" pitchFamily="34" charset="0"/>
                          <a:cs typeface="Arial" panose="020B0604020202020204" pitchFamily="34" charset="0"/>
                        </a:rPr>
                        <a:t>NM</a:t>
                      </a:r>
                    </a:p>
                  </a:txBody>
                  <a:tcPr/>
                </a:tc>
                <a:tc>
                  <a:txBody>
                    <a:bodyPr/>
                    <a:lstStyle/>
                    <a:p>
                      <a:r>
                        <a:rPr lang="en-US" sz="1400" b="1" dirty="0">
                          <a:latin typeface="Arial" panose="020B0604020202020204" pitchFamily="34" charset="0"/>
                          <a:cs typeface="Arial" panose="020B0604020202020204" pitchFamily="34" charset="0"/>
                        </a:rPr>
                        <a:t>Whether any condition or combination of conditions will assure </a:t>
                      </a:r>
                      <a:r>
                        <a:rPr lang="en-US" sz="1400" b="0" dirty="0">
                          <a:latin typeface="Arial" panose="020B0604020202020204" pitchFamily="34" charset="0"/>
                          <a:cs typeface="Arial" panose="020B0604020202020204" pitchFamily="34" charset="0"/>
                        </a:rPr>
                        <a:t>safety/appearance</a:t>
                      </a:r>
                    </a:p>
                  </a:txBody>
                  <a:tcPr/>
                </a:tc>
                <a:tc>
                  <a:txBody>
                    <a:bodyPr/>
                    <a:lstStyle/>
                    <a:p>
                      <a:r>
                        <a:rPr lang="en-US" sz="1400" dirty="0">
                          <a:latin typeface="Arial" panose="020B0604020202020204" pitchFamily="34" charset="0"/>
                          <a:cs typeface="Arial" panose="020B0604020202020204" pitchFamily="34" charset="0"/>
                        </a:rPr>
                        <a:t>“the district court shall…determine whether any release condition or combination of conditions in Rule 5-401 NMRA will reasonably protect…” / “In determining the least restrictive conditions of release….the courts </a:t>
                      </a:r>
                      <a:r>
                        <a:rPr lang="en-US" sz="1400" b="1" dirty="0">
                          <a:latin typeface="Arial" panose="020B0604020202020204" pitchFamily="34" charset="0"/>
                          <a:cs typeface="Arial" panose="020B0604020202020204" pitchFamily="34" charset="0"/>
                        </a:rPr>
                        <a:t>shall consider…results of a pretrial risk assessment instrument</a:t>
                      </a:r>
                      <a:r>
                        <a:rPr lang="en-US" sz="1400" dirty="0">
                          <a:latin typeface="Arial" panose="020B0604020202020204" pitchFamily="34" charset="0"/>
                          <a:cs typeface="Arial" panose="020B0604020202020204" pitchFamily="34" charset="0"/>
                        </a:rPr>
                        <a:t>….In addition, the court </a:t>
                      </a:r>
                      <a:r>
                        <a:rPr lang="en-US" sz="1400" b="1" dirty="0">
                          <a:latin typeface="Arial" panose="020B0604020202020204" pitchFamily="34" charset="0"/>
                          <a:cs typeface="Arial" panose="020B0604020202020204" pitchFamily="34" charset="0"/>
                        </a:rPr>
                        <a:t>may take into account</a:t>
                      </a:r>
                      <a:r>
                        <a:rPr lang="en-US" sz="1400" dirty="0">
                          <a:latin typeface="Arial" panose="020B0604020202020204" pitchFamily="34" charset="0"/>
                          <a:cs typeface="Arial" panose="020B0604020202020204" pitchFamily="34" charset="0"/>
                        </a:rPr>
                        <a:t>…” [slide 6 </a:t>
                      </a:r>
                      <a:r>
                        <a:rPr lang="en-US" sz="1400" i="1" dirty="0">
                          <a:latin typeface="Arial" panose="020B0604020202020204" pitchFamily="34" charset="0"/>
                          <a:cs typeface="Arial" panose="020B0604020202020204" pitchFamily="34" charset="0"/>
                        </a:rPr>
                        <a:t>Salerno </a:t>
                      </a:r>
                      <a:r>
                        <a:rPr lang="en-US" sz="1400" dirty="0">
                          <a:latin typeface="Arial" panose="020B0604020202020204" pitchFamily="34" charset="0"/>
                          <a:cs typeface="Arial" panose="020B0604020202020204" pitchFamily="34" charset="0"/>
                        </a:rPr>
                        <a:t>factors]</a:t>
                      </a:r>
                    </a:p>
                  </a:txBody>
                  <a:tcPr/>
                </a:tc>
                <a:tc>
                  <a:txBody>
                    <a:bodyPr/>
                    <a:lstStyle/>
                    <a:p>
                      <a:pPr algn="r"/>
                      <a:r>
                        <a:rPr lang="en-US" sz="1050" kern="1200" dirty="0">
                          <a:solidFill>
                            <a:schemeClr val="dk1"/>
                          </a:solidFill>
                          <a:effectLst/>
                          <a:latin typeface="Arial" panose="020B0604020202020204" pitchFamily="34" charset="0"/>
                          <a:ea typeface="+mn-ea"/>
                          <a:cs typeface="Arial" panose="020B0604020202020204" pitchFamily="34" charset="0"/>
                          <a:hlinkClick r:id="rId4"/>
                        </a:rPr>
                        <a:t>Rules 5-409(F)(6) NMRA, 401(C)</a:t>
                      </a:r>
                      <a:endParaRPr lang="en-US" sz="105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518584495"/>
                  </a:ext>
                </a:extLst>
              </a:tr>
              <a:tr h="1254351">
                <a:tc>
                  <a:txBody>
                    <a:bodyPr/>
                    <a:lstStyle/>
                    <a:p>
                      <a:pPr algn="l"/>
                      <a:r>
                        <a:rPr lang="en-US" sz="1200" dirty="0">
                          <a:latin typeface="Arial" panose="020B0604020202020204" pitchFamily="34" charset="0"/>
                          <a:cs typeface="Arial" panose="020B0604020202020204" pitchFamily="34" charset="0"/>
                        </a:rPr>
                        <a:t>NJ</a:t>
                      </a:r>
                    </a:p>
                  </a:txBody>
                  <a:tcPr/>
                </a:tc>
                <a:tc>
                  <a:txBody>
                    <a:bodyPr/>
                    <a:lstStyle/>
                    <a:p>
                      <a:r>
                        <a:rPr lang="en-US" sz="1400" b="1" dirty="0">
                          <a:latin typeface="Arial" panose="020B0604020202020204" pitchFamily="34" charset="0"/>
                          <a:cs typeface="Arial" panose="020B0604020202020204" pitchFamily="34" charset="0"/>
                        </a:rPr>
                        <a:t>Whether any bail/ condition/conditions will reasonably assure</a:t>
                      </a:r>
                      <a:r>
                        <a:rPr lang="en-US" sz="1400" dirty="0">
                          <a:latin typeface="Arial" panose="020B0604020202020204" pitchFamily="34" charset="0"/>
                          <a:cs typeface="Arial" panose="020B0604020202020204" pitchFamily="34" charset="0"/>
                        </a:rPr>
                        <a:t> appearance, safety, and non-obstruction</a:t>
                      </a:r>
                    </a:p>
                  </a:txBody>
                  <a:tcPr/>
                </a:tc>
                <a:tc>
                  <a:txBody>
                    <a:bodyPr/>
                    <a:lstStyle/>
                    <a:p>
                      <a:r>
                        <a:rPr lang="en-US" sz="1400" dirty="0">
                          <a:latin typeface="Arial" panose="020B0604020202020204" pitchFamily="34" charset="0"/>
                          <a:cs typeface="Arial" panose="020B0604020202020204" pitchFamily="34" charset="0"/>
                        </a:rPr>
                        <a:t>“ …the court </a:t>
                      </a:r>
                      <a:r>
                        <a:rPr lang="en-US" sz="1400" b="1" dirty="0">
                          <a:latin typeface="Arial" panose="020B0604020202020204" pitchFamily="34" charset="0"/>
                          <a:cs typeface="Arial" panose="020B0604020202020204" pitchFamily="34" charset="0"/>
                        </a:rPr>
                        <a:t>shall order the pretrial release… when, after considering all the circumstances, the Pretrial Services Program’s risk assessment and recommendations on conditions…</a:t>
                      </a:r>
                      <a:r>
                        <a:rPr lang="en-US" sz="1400" dirty="0">
                          <a:latin typeface="Arial" panose="020B0604020202020204" pitchFamily="34" charset="0"/>
                          <a:cs typeface="Arial" panose="020B0604020202020204" pitchFamily="34" charset="0"/>
                        </a:rPr>
                        <a:t>, and any information that may be provided…” / “In determining in a pretrial hearing </a:t>
                      </a:r>
                      <a:r>
                        <a:rPr lang="en-US" sz="1400" b="1" dirty="0">
                          <a:latin typeface="Arial" panose="020B0604020202020204" pitchFamily="34" charset="0"/>
                          <a:cs typeface="Arial" panose="020B0604020202020204" pitchFamily="34" charset="0"/>
                        </a:rPr>
                        <a:t>whether no amount of monetary bail, non-monetary conditions or combination of conditions</a:t>
                      </a:r>
                      <a:r>
                        <a:rPr lang="en-US" sz="1400" dirty="0">
                          <a:latin typeface="Arial" panose="020B0604020202020204" pitchFamily="34" charset="0"/>
                          <a:cs typeface="Arial" panose="020B0604020202020204" pitchFamily="34" charset="0"/>
                        </a:rPr>
                        <a:t> would reasonably assure… </a:t>
                      </a:r>
                      <a:r>
                        <a:rPr lang="en-US" sz="1400" b="1" dirty="0">
                          <a:latin typeface="Arial" panose="020B0604020202020204" pitchFamily="34" charset="0"/>
                          <a:cs typeface="Arial" panose="020B0604020202020204" pitchFamily="34" charset="0"/>
                        </a:rPr>
                        <a:t>the court may take into account</a:t>
                      </a:r>
                      <a:r>
                        <a:rPr lang="en-US" sz="1400" dirty="0">
                          <a:latin typeface="Arial" panose="020B0604020202020204" pitchFamily="34" charset="0"/>
                          <a:cs typeface="Arial" panose="020B0604020202020204" pitchFamily="34" charset="0"/>
                        </a:rPr>
                        <a:t> information concerning…” [slide 6 </a:t>
                      </a:r>
                      <a:r>
                        <a:rPr lang="en-US" sz="1400" i="1" dirty="0">
                          <a:latin typeface="Arial" panose="020B0604020202020204" pitchFamily="34" charset="0"/>
                          <a:cs typeface="Arial" panose="020B0604020202020204" pitchFamily="34" charset="0"/>
                        </a:rPr>
                        <a:t>Salerno </a:t>
                      </a:r>
                      <a:r>
                        <a:rPr lang="en-US" sz="1400" dirty="0">
                          <a:latin typeface="Arial" panose="020B0604020202020204" pitchFamily="34" charset="0"/>
                          <a:cs typeface="Arial" panose="020B0604020202020204" pitchFamily="34" charset="0"/>
                        </a:rPr>
                        <a:t>factors]</a:t>
                      </a:r>
                      <a:br>
                        <a:rPr lang="en-US" sz="1400" dirty="0">
                          <a:latin typeface="Arial" panose="020B0604020202020204" pitchFamily="34" charset="0"/>
                          <a:cs typeface="Arial" panose="020B0604020202020204" pitchFamily="34" charset="0"/>
                        </a:rPr>
                      </a:br>
                      <a:endParaRPr lang="en-US" sz="1400" dirty="0">
                        <a:latin typeface="Arial" panose="020B0604020202020204" pitchFamily="34" charset="0"/>
                        <a:cs typeface="Arial" panose="020B0604020202020204" pitchFamily="34" charset="0"/>
                      </a:endParaRPr>
                    </a:p>
                  </a:txBody>
                  <a:tcPr/>
                </a:tc>
                <a:tc>
                  <a:txBody>
                    <a:bodyPr/>
                    <a:lstStyle/>
                    <a:p>
                      <a:pPr algn="r"/>
                      <a:r>
                        <a:rPr lang="en-US" sz="1050" dirty="0">
                          <a:latin typeface="Arial" panose="020B0604020202020204" pitchFamily="34" charset="0"/>
                          <a:cs typeface="Arial" panose="020B0604020202020204" pitchFamily="34" charset="0"/>
                          <a:hlinkClick r:id="rId5"/>
                        </a:rPr>
                        <a:t>N.J</a:t>
                      </a:r>
                      <a:r>
                        <a:rPr lang="en-US" sz="1050" cap="small" dirty="0">
                          <a:latin typeface="Arial" panose="020B0604020202020204" pitchFamily="34" charset="0"/>
                          <a:cs typeface="Arial" panose="020B0604020202020204" pitchFamily="34" charset="0"/>
                          <a:hlinkClick r:id="rId5"/>
                        </a:rPr>
                        <a:t>. Rev. Stat</a:t>
                      </a:r>
                      <a:r>
                        <a:rPr lang="en-US" sz="1050" dirty="0">
                          <a:latin typeface="Arial" panose="020B0604020202020204" pitchFamily="34" charset="0"/>
                          <a:cs typeface="Arial" panose="020B0604020202020204" pitchFamily="34" charset="0"/>
                          <a:hlinkClick r:id="rId5"/>
                        </a:rPr>
                        <a:t>. §§</a:t>
                      </a:r>
                      <a:r>
                        <a:rPr lang="en-US" sz="1050" dirty="0">
                          <a:latin typeface="Arial" panose="020B0604020202020204" pitchFamily="34" charset="0"/>
                          <a:cs typeface="Arial" panose="020B0604020202020204" pitchFamily="34" charset="0"/>
                        </a:rPr>
                        <a:t> </a:t>
                      </a:r>
                      <a:r>
                        <a:rPr lang="en-US" sz="1050" dirty="0">
                          <a:latin typeface="Arial" panose="020B0604020202020204" pitchFamily="34" charset="0"/>
                          <a:cs typeface="Arial" panose="020B0604020202020204" pitchFamily="34" charset="0"/>
                          <a:hlinkClick r:id="rId5"/>
                        </a:rPr>
                        <a:t>2A:162-17(a) 2A:162-20</a:t>
                      </a:r>
                      <a:endParaRPr lang="en-US" sz="105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773724379"/>
                  </a:ext>
                </a:extLst>
              </a:tr>
              <a:tr h="668987">
                <a:tc>
                  <a:txBody>
                    <a:bodyPr/>
                    <a:lstStyle/>
                    <a:p>
                      <a:pPr algn="l"/>
                      <a:r>
                        <a:rPr lang="en-US" sz="1200" dirty="0">
                          <a:latin typeface="Arial" panose="020B0604020202020204" pitchFamily="34" charset="0"/>
                          <a:cs typeface="Arial" panose="020B0604020202020204" pitchFamily="34" charset="0"/>
                        </a:rPr>
                        <a:t>IL</a:t>
                      </a:r>
                    </a:p>
                  </a:txBody>
                  <a:tcPr/>
                </a:tc>
                <a:tc>
                  <a:txBody>
                    <a:bodyPr/>
                    <a:lstStyle/>
                    <a:p>
                      <a:r>
                        <a:rPr lang="en-US" sz="1400" b="1" dirty="0">
                          <a:latin typeface="Arial" panose="020B0604020202020204" pitchFamily="34" charset="0"/>
                          <a:cs typeface="Arial" panose="020B0604020202020204" pitchFamily="34" charset="0"/>
                        </a:rPr>
                        <a:t>Which conditions, if any, will reasonably assure</a:t>
                      </a:r>
                      <a:r>
                        <a:rPr lang="en-US" sz="1400" dirty="0">
                          <a:latin typeface="Arial" panose="020B0604020202020204" pitchFamily="34" charset="0"/>
                          <a:cs typeface="Arial" panose="020B0604020202020204" pitchFamily="34" charset="0"/>
                        </a:rPr>
                        <a:t> appearance and safety</a:t>
                      </a:r>
                    </a:p>
                  </a:txBody>
                  <a:tcPr/>
                </a:tc>
                <a:tc>
                  <a:txBody>
                    <a:bodyPr/>
                    <a:lstStyle/>
                    <a:p>
                      <a:r>
                        <a:rPr lang="en-US" sz="1400" dirty="0">
                          <a:latin typeface="Arial" panose="020B0604020202020204" pitchFamily="34" charset="0"/>
                          <a:cs typeface="Arial" panose="020B0604020202020204" pitchFamily="34" charset="0"/>
                        </a:rPr>
                        <a:t>“… the court shall hold a hearing and may deny [release] only if…no condition or combination of conditions…can mitigate [risk of safety or flight]”/ “In determining which conditions of pretrial release, if any, will reasonably ensure the appearance...or safety…, </a:t>
                      </a:r>
                      <a:r>
                        <a:rPr lang="en-US" sz="1400" b="1" dirty="0">
                          <a:latin typeface="Arial" panose="020B0604020202020204" pitchFamily="34" charset="0"/>
                          <a:cs typeface="Arial" panose="020B0604020202020204" pitchFamily="34" charset="0"/>
                        </a:rPr>
                        <a:t>the court shall</a:t>
                      </a:r>
                      <a:r>
                        <a:rPr lang="en-US" sz="1400" dirty="0">
                          <a:latin typeface="Arial" panose="020B0604020202020204" pitchFamily="34" charset="0"/>
                          <a:cs typeface="Arial" panose="020B0604020202020204" pitchFamily="34" charset="0"/>
                        </a:rPr>
                        <a:t>, on the basis of available information, </a:t>
                      </a:r>
                      <a:r>
                        <a:rPr lang="en-US" sz="1400" b="1" dirty="0">
                          <a:latin typeface="Arial" panose="020B0604020202020204" pitchFamily="34" charset="0"/>
                          <a:cs typeface="Arial" panose="020B0604020202020204" pitchFamily="34" charset="0"/>
                        </a:rPr>
                        <a:t>take into account such matters as</a:t>
                      </a:r>
                      <a:r>
                        <a:rPr lang="en-US" sz="1400" dirty="0">
                          <a:latin typeface="Arial" panose="020B0604020202020204" pitchFamily="34" charset="0"/>
                          <a:cs typeface="Arial" panose="020B0604020202020204" pitchFamily="34" charset="0"/>
                        </a:rPr>
                        <a:t>…” [slide 6 </a:t>
                      </a:r>
                      <a:r>
                        <a:rPr lang="en-US" sz="1400" i="1" dirty="0">
                          <a:latin typeface="Arial" panose="020B0604020202020204" pitchFamily="34" charset="0"/>
                          <a:cs typeface="Arial" panose="020B0604020202020204" pitchFamily="34" charset="0"/>
                        </a:rPr>
                        <a:t>Salerno </a:t>
                      </a:r>
                      <a:r>
                        <a:rPr lang="en-US" sz="1400" dirty="0">
                          <a:latin typeface="Arial" panose="020B0604020202020204" pitchFamily="34" charset="0"/>
                          <a:cs typeface="Arial" panose="020B0604020202020204" pitchFamily="34" charset="0"/>
                        </a:rPr>
                        <a:t>factors]</a:t>
                      </a:r>
                    </a:p>
                  </a:txBody>
                  <a:tcPr/>
                </a:tc>
                <a:tc>
                  <a:txBody>
                    <a:bodyPr/>
                    <a:lstStyle/>
                    <a:p>
                      <a:pPr algn="r"/>
                      <a:r>
                        <a:rPr lang="en-US" sz="1050" dirty="0">
                          <a:latin typeface="Arial" panose="020B0604020202020204" pitchFamily="34" charset="0"/>
                          <a:cs typeface="Arial" panose="020B0604020202020204" pitchFamily="34" charset="0"/>
                          <a:hlinkClick r:id="rId6"/>
                        </a:rPr>
                        <a:t>725 </a:t>
                      </a:r>
                      <a:r>
                        <a:rPr lang="en-US" sz="1050" cap="small" dirty="0">
                          <a:latin typeface="Arial" panose="020B0604020202020204" pitchFamily="34" charset="0"/>
                          <a:cs typeface="Arial" panose="020B0604020202020204" pitchFamily="34" charset="0"/>
                          <a:hlinkClick r:id="rId6"/>
                        </a:rPr>
                        <a:t>Ill</a:t>
                      </a:r>
                      <a:r>
                        <a:rPr lang="en-US" sz="1050" dirty="0">
                          <a:latin typeface="Arial" panose="020B0604020202020204" pitchFamily="34" charset="0"/>
                          <a:cs typeface="Arial" panose="020B0604020202020204" pitchFamily="34" charset="0"/>
                          <a:hlinkClick r:id="rId6"/>
                        </a:rPr>
                        <a:t>. </a:t>
                      </a:r>
                      <a:r>
                        <a:rPr lang="en-US" sz="1050" cap="small" dirty="0">
                          <a:latin typeface="Arial" panose="020B0604020202020204" pitchFamily="34" charset="0"/>
                          <a:cs typeface="Arial" panose="020B0604020202020204" pitchFamily="34" charset="0"/>
                          <a:hlinkClick r:id="rId6"/>
                        </a:rPr>
                        <a:t>Comp. Stats.</a:t>
                      </a:r>
                      <a:r>
                        <a:rPr lang="en-US" sz="1050" dirty="0">
                          <a:latin typeface="Arial" panose="020B0604020202020204" pitchFamily="34" charset="0"/>
                          <a:cs typeface="Arial" panose="020B0604020202020204" pitchFamily="34" charset="0"/>
                          <a:hlinkClick r:id="rId6"/>
                        </a:rPr>
                        <a:t> 5/110-5(a)</a:t>
                      </a:r>
                      <a:r>
                        <a:rPr lang="en-US" sz="1050" dirty="0">
                          <a:latin typeface="Arial" panose="020B0604020202020204" pitchFamily="34" charset="0"/>
                          <a:cs typeface="Arial" panose="020B0604020202020204" pitchFamily="34" charset="0"/>
                        </a:rPr>
                        <a:t>, </a:t>
                      </a:r>
                      <a:r>
                        <a:rPr lang="en-US" sz="1050" dirty="0">
                          <a:latin typeface="Arial" panose="020B0604020202020204" pitchFamily="34" charset="0"/>
                          <a:cs typeface="Arial" panose="020B0604020202020204" pitchFamily="34" charset="0"/>
                          <a:hlinkClick r:id="rId7"/>
                        </a:rPr>
                        <a:t>110-6.1</a:t>
                      </a:r>
                      <a:endParaRPr lang="en-US" sz="105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111661192"/>
                  </a:ext>
                </a:extLst>
              </a:tr>
              <a:tr h="1040095">
                <a:tc>
                  <a:txBody>
                    <a:bodyPr/>
                    <a:lstStyle/>
                    <a:p>
                      <a:pPr algn="l"/>
                      <a:r>
                        <a:rPr lang="en-US" sz="1200" dirty="0">
                          <a:latin typeface="Arial" panose="020B0604020202020204" pitchFamily="34" charset="0"/>
                          <a:cs typeface="Arial" panose="020B0604020202020204" pitchFamily="34" charset="0"/>
                        </a:rPr>
                        <a:t>CT</a:t>
                      </a:r>
                    </a:p>
                  </a:txBody>
                  <a:tcPr/>
                </a:tc>
                <a:tc>
                  <a:txBody>
                    <a:bodyPr/>
                    <a:lstStyle/>
                    <a:p>
                      <a:r>
                        <a:rPr lang="en-US" sz="1400" b="1" dirty="0">
                          <a:latin typeface="Arial" panose="020B0604020202020204" pitchFamily="34" charset="0"/>
                          <a:cs typeface="Arial" panose="020B0604020202020204" pitchFamily="34" charset="0"/>
                        </a:rPr>
                        <a:t>Which earliest listed condition is sufficient to reasonably assure</a:t>
                      </a:r>
                      <a:r>
                        <a:rPr lang="en-US" sz="1400" dirty="0">
                          <a:latin typeface="Arial" panose="020B0604020202020204" pitchFamily="34" charset="0"/>
                          <a:cs typeface="Arial" panose="020B0604020202020204" pitchFamily="34" charset="0"/>
                        </a:rPr>
                        <a:t> appearance (and safety, in specified cases)</a:t>
                      </a:r>
                    </a:p>
                  </a:txBody>
                  <a:tcPr/>
                </a:tc>
                <a:tc>
                  <a:txBody>
                    <a:bodyPr/>
                    <a:lstStyle/>
                    <a:p>
                      <a:r>
                        <a:rPr lang="en-US" sz="1400" dirty="0">
                          <a:latin typeface="Arial" panose="020B0604020202020204" pitchFamily="34" charset="0"/>
                          <a:cs typeface="Arial" panose="020B0604020202020204" pitchFamily="34" charset="0"/>
                        </a:rPr>
                        <a:t>“a judicial authority…</a:t>
                      </a:r>
                      <a:r>
                        <a:rPr lang="en-US" sz="1400" b="1" dirty="0">
                          <a:latin typeface="Arial" panose="020B0604020202020204" pitchFamily="34" charset="0"/>
                          <a:cs typeface="Arial" panose="020B0604020202020204" pitchFamily="34" charset="0"/>
                        </a:rPr>
                        <a:t>shall</a:t>
                      </a:r>
                      <a:r>
                        <a:rPr lang="en-US" sz="1400" dirty="0">
                          <a:latin typeface="Arial" panose="020B0604020202020204" pitchFamily="34" charset="0"/>
                          <a:cs typeface="Arial" panose="020B0604020202020204" pitchFamily="34" charset="0"/>
                        </a:rPr>
                        <a:t>…</a:t>
                      </a:r>
                      <a:r>
                        <a:rPr lang="en-US" sz="1400" b="1" dirty="0">
                          <a:latin typeface="Arial" panose="020B0604020202020204" pitchFamily="34" charset="0"/>
                          <a:cs typeface="Arial" panose="020B0604020202020204" pitchFamily="34" charset="0"/>
                        </a:rPr>
                        <a:t>promptly order the release</a:t>
                      </a:r>
                      <a:r>
                        <a:rPr lang="en-US" sz="1400" dirty="0">
                          <a:latin typeface="Arial" panose="020B0604020202020204" pitchFamily="34" charset="0"/>
                          <a:cs typeface="Arial" panose="020B0604020202020204" pitchFamily="34" charset="0"/>
                        </a:rPr>
                        <a:t>…upon </a:t>
                      </a:r>
                      <a:r>
                        <a:rPr lang="en-US" sz="1400" b="1" dirty="0">
                          <a:latin typeface="Arial" panose="020B0604020202020204" pitchFamily="34" charset="0"/>
                          <a:cs typeface="Arial" panose="020B0604020202020204" pitchFamily="34" charset="0"/>
                        </a:rPr>
                        <a:t>the first of the following conditions</a:t>
                      </a:r>
                      <a:r>
                        <a:rPr lang="en-US" sz="1400" dirty="0">
                          <a:latin typeface="Arial" panose="020B0604020202020204" pitchFamily="34" charset="0"/>
                          <a:cs typeface="Arial" panose="020B0604020202020204" pitchFamily="34" charset="0"/>
                        </a:rPr>
                        <a:t>…found sufficient:…[1-2. types of PTA, 3-5. types of money bonds] ” / “</a:t>
                      </a:r>
                      <a:r>
                        <a:rPr lang="en-US" sz="1400" b="1" dirty="0">
                          <a:latin typeface="Arial" panose="020B0604020202020204" pitchFamily="34" charset="0"/>
                          <a:cs typeface="Arial" panose="020B0604020202020204" pitchFamily="34" charset="0"/>
                        </a:rPr>
                        <a:t>may…consider</a:t>
                      </a:r>
                      <a:r>
                        <a:rPr lang="en-US" sz="1400" dirty="0">
                          <a:latin typeface="Arial" panose="020B0604020202020204" pitchFamily="34" charset="0"/>
                          <a:cs typeface="Arial" panose="020B0604020202020204" pitchFamily="34" charset="0"/>
                        </a:rPr>
                        <a:t> the following” [slide 6 </a:t>
                      </a:r>
                      <a:r>
                        <a:rPr lang="en-US" sz="1400" i="1" dirty="0">
                          <a:latin typeface="Arial" panose="020B0604020202020204" pitchFamily="34" charset="0"/>
                          <a:cs typeface="Arial" panose="020B0604020202020204" pitchFamily="34" charset="0"/>
                        </a:rPr>
                        <a:t>Salerno </a:t>
                      </a:r>
                      <a:r>
                        <a:rPr lang="en-US" sz="1400" dirty="0">
                          <a:latin typeface="Arial" panose="020B0604020202020204" pitchFamily="34" charset="0"/>
                          <a:cs typeface="Arial" panose="020B0604020202020204" pitchFamily="34" charset="0"/>
                        </a:rPr>
                        <a:t>factors]</a:t>
                      </a:r>
                    </a:p>
                  </a:txBody>
                  <a:tcPr/>
                </a:tc>
                <a:tc>
                  <a:txBody>
                    <a:bodyPr/>
                    <a:lstStyle/>
                    <a:p>
                      <a:pPr algn="r"/>
                      <a:r>
                        <a:rPr lang="en-US" sz="1050" kern="1200" cap="small" dirty="0">
                          <a:solidFill>
                            <a:schemeClr val="dk1"/>
                          </a:solidFill>
                          <a:effectLst/>
                          <a:latin typeface="Arial" panose="020B0604020202020204" pitchFamily="34" charset="0"/>
                          <a:ea typeface="+mn-ea"/>
                          <a:cs typeface="Arial" panose="020B0604020202020204" pitchFamily="34" charset="0"/>
                          <a:hlinkClick r:id="rId8"/>
                        </a:rPr>
                        <a:t>Conn. Practice Book</a:t>
                      </a:r>
                      <a:r>
                        <a:rPr lang="en-US" sz="1050" kern="1200" dirty="0">
                          <a:solidFill>
                            <a:schemeClr val="dk1"/>
                          </a:solidFill>
                          <a:effectLst/>
                          <a:latin typeface="Arial" panose="020B0604020202020204" pitchFamily="34" charset="0"/>
                          <a:ea typeface="+mn-ea"/>
                          <a:cs typeface="Arial" panose="020B0604020202020204" pitchFamily="34" charset="0"/>
                          <a:hlinkClick r:id="rId8"/>
                        </a:rPr>
                        <a:t> §§ 38-4(a),38 -4(b)</a:t>
                      </a:r>
                      <a:endParaRPr lang="en-US" sz="105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364509297"/>
                  </a:ext>
                </a:extLst>
              </a:tr>
            </a:tbl>
          </a:graphicData>
        </a:graphic>
      </p:graphicFrame>
    </p:spTree>
    <p:extLst>
      <p:ext uri="{BB962C8B-B14F-4D97-AF65-F5344CB8AC3E}">
        <p14:creationId xmlns:p14="http://schemas.microsoft.com/office/powerpoint/2010/main" val="40172373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DE4252-3453-295F-0364-648125A060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151C57-4EAE-1BB5-DEF1-5661C2BF52C9}"/>
              </a:ext>
            </a:extLst>
          </p:cNvPr>
          <p:cNvSpPr>
            <a:spLocks noGrp="1"/>
          </p:cNvSpPr>
          <p:nvPr>
            <p:ph type="title"/>
          </p:nvPr>
        </p:nvSpPr>
        <p:spPr>
          <a:xfrm>
            <a:off x="390697" y="0"/>
            <a:ext cx="10890929" cy="1097280"/>
          </a:xfrm>
        </p:spPr>
        <p:txBody>
          <a:bodyPr>
            <a:normAutofit fontScale="90000"/>
          </a:bodyPr>
          <a:lstStyle/>
          <a:p>
            <a:r>
              <a:rPr lang="en-US" dirty="0"/>
              <a:t>Consideration of Individualized Information Compared</a:t>
            </a:r>
          </a:p>
        </p:txBody>
      </p:sp>
      <p:graphicFrame>
        <p:nvGraphicFramePr>
          <p:cNvPr id="3" name="Table 2">
            <a:extLst>
              <a:ext uri="{FF2B5EF4-FFF2-40B4-BE49-F238E27FC236}">
                <a16:creationId xmlns:a16="http://schemas.microsoft.com/office/drawing/2014/main" id="{5BC9331F-DABE-7C48-DA87-3A7132A9E304}"/>
              </a:ext>
            </a:extLst>
          </p:cNvPr>
          <p:cNvGraphicFramePr>
            <a:graphicFrameLocks noGrp="1"/>
          </p:cNvGraphicFramePr>
          <p:nvPr>
            <p:extLst>
              <p:ext uri="{D42A27DB-BD31-4B8C-83A1-F6EECF244321}">
                <p14:modId xmlns:p14="http://schemas.microsoft.com/office/powerpoint/2010/main" val="3067947185"/>
              </p:ext>
            </p:extLst>
          </p:nvPr>
        </p:nvGraphicFramePr>
        <p:xfrm>
          <a:off x="390697" y="706581"/>
          <a:ext cx="11410606" cy="5874328"/>
        </p:xfrm>
        <a:graphic>
          <a:graphicData uri="http://schemas.openxmlformats.org/drawingml/2006/table">
            <a:tbl>
              <a:tblPr firstRow="1" bandRow="1">
                <a:tableStyleId>{5C22544A-7EE6-4342-B048-85BDC9FD1C3A}</a:tableStyleId>
              </a:tblPr>
              <a:tblGrid>
                <a:gridCol w="3793701">
                  <a:extLst>
                    <a:ext uri="{9D8B030D-6E8A-4147-A177-3AD203B41FA5}">
                      <a16:colId xmlns:a16="http://schemas.microsoft.com/office/drawing/2014/main" val="192705270"/>
                    </a:ext>
                  </a:extLst>
                </a:gridCol>
                <a:gridCol w="3099734">
                  <a:extLst>
                    <a:ext uri="{9D8B030D-6E8A-4147-A177-3AD203B41FA5}">
                      <a16:colId xmlns:a16="http://schemas.microsoft.com/office/drawing/2014/main" val="1727304891"/>
                    </a:ext>
                  </a:extLst>
                </a:gridCol>
                <a:gridCol w="4517171">
                  <a:extLst>
                    <a:ext uri="{9D8B030D-6E8A-4147-A177-3AD203B41FA5}">
                      <a16:colId xmlns:a16="http://schemas.microsoft.com/office/drawing/2014/main" val="2163252510"/>
                    </a:ext>
                  </a:extLst>
                </a:gridCol>
              </a:tblGrid>
              <a:tr h="862267">
                <a:tc>
                  <a:txBody>
                    <a:bodyPr/>
                    <a:lstStyle/>
                    <a:p>
                      <a:pPr algn="ctr"/>
                      <a:r>
                        <a:rPr lang="en-US" sz="1400" dirty="0">
                          <a:latin typeface="Arial" panose="020B0604020202020204" pitchFamily="34" charset="0"/>
                          <a:cs typeface="Arial" panose="020B0604020202020204" pitchFamily="34" charset="0"/>
                        </a:rPr>
                        <a:t>Distinguishing point</a:t>
                      </a:r>
                    </a:p>
                  </a:txBody>
                  <a:tcPr/>
                </a:tc>
                <a:tc>
                  <a:txBody>
                    <a:bodyPr/>
                    <a:lstStyle/>
                    <a:p>
                      <a:pPr algn="ctr"/>
                      <a:r>
                        <a:rPr lang="en-US" sz="1400" dirty="0">
                          <a:latin typeface="Arial" panose="020B0604020202020204" pitchFamily="34" charset="0"/>
                          <a:cs typeface="Arial" panose="020B0604020202020204" pitchFamily="34" charset="0"/>
                        </a:rPr>
                        <a:t>D.C., NM, NJ, IL </a:t>
                      </a:r>
                    </a:p>
                  </a:txBody>
                  <a:tcPr/>
                </a:tc>
                <a:tc>
                  <a:txBody>
                    <a:bodyPr/>
                    <a:lstStyle/>
                    <a:p>
                      <a:pPr algn="ctr"/>
                      <a:r>
                        <a:rPr lang="en-US" sz="1400" dirty="0">
                          <a:latin typeface="Arial" panose="020B0604020202020204" pitchFamily="34" charset="0"/>
                          <a:cs typeface="Arial" panose="020B0604020202020204" pitchFamily="34" charset="0"/>
                        </a:rPr>
                        <a:t>CT</a:t>
                      </a:r>
                    </a:p>
                  </a:txBody>
                  <a:tcPr/>
                </a:tc>
                <a:extLst>
                  <a:ext uri="{0D108BD9-81ED-4DB2-BD59-A6C34878D82A}">
                    <a16:rowId xmlns:a16="http://schemas.microsoft.com/office/drawing/2014/main" val="4089931985"/>
                  </a:ext>
                </a:extLst>
              </a:tr>
              <a:tr h="1652100">
                <a:tc>
                  <a:txBody>
                    <a:bodyPr/>
                    <a:lstStyle/>
                    <a:p>
                      <a:r>
                        <a:rPr lang="en-US" sz="1400" b="1" dirty="0">
                          <a:latin typeface="Arial" panose="020B0604020202020204" pitchFamily="34" charset="0"/>
                          <a:cs typeface="Arial" panose="020B0604020202020204" pitchFamily="34" charset="0"/>
                        </a:rPr>
                        <a:t>1. What is the court ultimately considering?</a:t>
                      </a:r>
                    </a:p>
                  </a:txBody>
                  <a:tcPr/>
                </a:tc>
                <a:tc>
                  <a:txBody>
                    <a:bodyPr/>
                    <a:lstStyle/>
                    <a:p>
                      <a:r>
                        <a:rPr lang="en-US" sz="1600" b="0" dirty="0">
                          <a:latin typeface="Arial" panose="020B0604020202020204" pitchFamily="34" charset="0"/>
                          <a:cs typeface="Arial" panose="020B0604020202020204" pitchFamily="34" charset="0"/>
                        </a:rPr>
                        <a:t>What conditions/combination of conditions should be imposed to reasonably assure appearance/safety/non-obstruction?</a:t>
                      </a:r>
                    </a:p>
                  </a:txBody>
                  <a:tcPr/>
                </a:tc>
                <a:tc>
                  <a:txBody>
                    <a:bodyPr/>
                    <a:lstStyle/>
                    <a:p>
                      <a:r>
                        <a:rPr lang="en-US" sz="1600" dirty="0">
                          <a:latin typeface="Arial" panose="020B0604020202020204" pitchFamily="34" charset="0"/>
                          <a:cs typeface="Arial" panose="020B0604020202020204" pitchFamily="34" charset="0"/>
                        </a:rPr>
                        <a:t>Which statutorily prescribed condition is the first condition sufficient to reasonably assure appearance/safety?</a:t>
                      </a:r>
                    </a:p>
                  </a:txBody>
                  <a:tcPr/>
                </a:tc>
                <a:extLst>
                  <a:ext uri="{0D108BD9-81ED-4DB2-BD59-A6C34878D82A}">
                    <a16:rowId xmlns:a16="http://schemas.microsoft.com/office/drawing/2014/main" val="2228086569"/>
                  </a:ext>
                </a:extLst>
              </a:tr>
              <a:tr h="1138113">
                <a:tc>
                  <a:txBody>
                    <a:bodyPr/>
                    <a:lstStyle/>
                    <a:p>
                      <a:r>
                        <a:rPr lang="en-US" sz="1400" b="1" dirty="0">
                          <a:latin typeface="Arial" panose="020B0604020202020204" pitchFamily="34" charset="0"/>
                          <a:cs typeface="Arial" panose="020B0604020202020204" pitchFamily="34" charset="0"/>
                        </a:rPr>
                        <a:t>2. How do individualized factors enter that consideration?</a:t>
                      </a:r>
                    </a:p>
                  </a:txBody>
                  <a:tcPr/>
                </a:tc>
                <a:tc>
                  <a:txBody>
                    <a:bodyPr/>
                    <a:lstStyle/>
                    <a:p>
                      <a:r>
                        <a:rPr lang="en-US" sz="1600" b="0" dirty="0">
                          <a:latin typeface="Arial" panose="020B0604020202020204" pitchFamily="34" charset="0"/>
                          <a:cs typeface="Arial" panose="020B0604020202020204" pitchFamily="34" charset="0"/>
                        </a:rPr>
                        <a:t>The Court uses available information about the defendant  and circumstances to tailor conditions to the identified risks.</a:t>
                      </a:r>
                    </a:p>
                  </a:txBody>
                  <a:tcPr/>
                </a:tc>
                <a:tc>
                  <a:txBody>
                    <a:bodyPr/>
                    <a:lstStyle/>
                    <a:p>
                      <a:r>
                        <a:rPr lang="en-US" sz="1600" dirty="0">
                          <a:latin typeface="Arial" panose="020B0604020202020204" pitchFamily="34" charset="0"/>
                          <a:cs typeface="Arial" panose="020B0604020202020204" pitchFamily="34" charset="0"/>
                        </a:rPr>
                        <a:t>The court may consider available individualized information in deciding whether the statuary condition before it is sufficient.</a:t>
                      </a:r>
                    </a:p>
                  </a:txBody>
                  <a:tcPr/>
                </a:tc>
                <a:extLst>
                  <a:ext uri="{0D108BD9-81ED-4DB2-BD59-A6C34878D82A}">
                    <a16:rowId xmlns:a16="http://schemas.microsoft.com/office/drawing/2014/main" val="518584495"/>
                  </a:ext>
                </a:extLst>
              </a:tr>
              <a:tr h="2221848">
                <a:tc>
                  <a:txBody>
                    <a:bodyPr/>
                    <a:lstStyle/>
                    <a:p>
                      <a:r>
                        <a:rPr lang="en-US" sz="1400" b="1" dirty="0">
                          <a:latin typeface="Arial" panose="020B0604020202020204" pitchFamily="34" charset="0"/>
                          <a:cs typeface="Arial" panose="020B0604020202020204" pitchFamily="34" charset="0"/>
                        </a:rPr>
                        <a:t>Resulting model</a:t>
                      </a:r>
                    </a:p>
                  </a:txBody>
                  <a:tcPr/>
                </a:tc>
                <a:tc>
                  <a:txBody>
                    <a:bodyPr/>
                    <a:lstStyle/>
                    <a:p>
                      <a:pPr algn="ctr"/>
                      <a:r>
                        <a:rPr lang="en-US" sz="1600" dirty="0">
                          <a:latin typeface="Arial" panose="020B0604020202020204" pitchFamily="34" charset="0"/>
                          <a:cs typeface="Arial" panose="020B0604020202020204" pitchFamily="34" charset="0"/>
                        </a:rPr>
                        <a:t>“tailoring”</a:t>
                      </a:r>
                    </a:p>
                  </a:txBody>
                  <a:tcPr/>
                </a:tc>
                <a:tc>
                  <a:txBody>
                    <a:bodyPr/>
                    <a:lstStyle/>
                    <a:p>
                      <a:pPr algn="ctr"/>
                      <a:r>
                        <a:rPr lang="en-US" sz="1600" dirty="0">
                          <a:latin typeface="Arial" panose="020B0604020202020204" pitchFamily="34" charset="0"/>
                          <a:cs typeface="Arial" panose="020B0604020202020204" pitchFamily="34" charset="0"/>
                        </a:rPr>
                        <a:t>Sequential sufficiency</a:t>
                      </a:r>
                    </a:p>
                  </a:txBody>
                  <a:tcPr/>
                </a:tc>
                <a:extLst>
                  <a:ext uri="{0D108BD9-81ED-4DB2-BD59-A6C34878D82A}">
                    <a16:rowId xmlns:a16="http://schemas.microsoft.com/office/drawing/2014/main" val="3773724379"/>
                  </a:ext>
                </a:extLst>
              </a:tr>
            </a:tbl>
          </a:graphicData>
        </a:graphic>
      </p:graphicFrame>
      <p:pic>
        <p:nvPicPr>
          <p:cNvPr id="6" name="Picture 5">
            <a:extLst>
              <a:ext uri="{FF2B5EF4-FFF2-40B4-BE49-F238E27FC236}">
                <a16:creationId xmlns:a16="http://schemas.microsoft.com/office/drawing/2014/main" id="{5BEA8A8E-DC0A-E10E-4849-311FAD27FCD4}"/>
              </a:ext>
            </a:extLst>
          </p:cNvPr>
          <p:cNvPicPr>
            <a:picLocks noChangeAspect="1"/>
          </p:cNvPicPr>
          <p:nvPr/>
        </p:nvPicPr>
        <p:blipFill>
          <a:blip r:embed="rId3"/>
          <a:stretch>
            <a:fillRect/>
          </a:stretch>
        </p:blipFill>
        <p:spPr>
          <a:xfrm>
            <a:off x="8764729" y="4778086"/>
            <a:ext cx="1551709" cy="1551709"/>
          </a:xfrm>
          <a:prstGeom prst="rect">
            <a:avLst/>
          </a:prstGeom>
        </p:spPr>
      </p:pic>
      <p:pic>
        <p:nvPicPr>
          <p:cNvPr id="7" name="Picture 6" descr="Sewing Machine Icon SVG Vector &amp; PNG Free Download | UXWing">
            <a:extLst>
              <a:ext uri="{FF2B5EF4-FFF2-40B4-BE49-F238E27FC236}">
                <a16:creationId xmlns:a16="http://schemas.microsoft.com/office/drawing/2014/main" id="{48C5896E-F15A-6BC0-8C39-4D3C9BDB6CF7}"/>
              </a:ext>
            </a:extLst>
          </p:cNvPr>
          <p:cNvPicPr>
            <a:picLocks noChangeAspect="1"/>
          </p:cNvPicPr>
          <p:nvPr/>
        </p:nvPicPr>
        <p:blipFill>
          <a:blip r:embed="rId4"/>
          <a:stretch>
            <a:fillRect/>
          </a:stretch>
        </p:blipFill>
        <p:spPr>
          <a:xfrm>
            <a:off x="4822969" y="4701887"/>
            <a:ext cx="1792470" cy="1704109"/>
          </a:xfrm>
          <a:prstGeom prst="rect">
            <a:avLst/>
          </a:prstGeom>
        </p:spPr>
      </p:pic>
      <p:sp>
        <p:nvSpPr>
          <p:cNvPr id="8" name="Rectangle 7">
            <a:extLst>
              <a:ext uri="{FF2B5EF4-FFF2-40B4-BE49-F238E27FC236}">
                <a16:creationId xmlns:a16="http://schemas.microsoft.com/office/drawing/2014/main" id="{13440EBA-1F79-CEA7-08D8-1325FD48F9C9}"/>
              </a:ext>
            </a:extLst>
          </p:cNvPr>
          <p:cNvSpPr/>
          <p:nvPr/>
        </p:nvSpPr>
        <p:spPr>
          <a:xfrm>
            <a:off x="270164" y="4322618"/>
            <a:ext cx="11921836" cy="233795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68999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4C0C41F-1F05-9146-B0BA-808B8EFCEF9D}"/>
            </a:ext>
          </a:extLst>
        </p:cNvPr>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9" name="Rectangle 8">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00A4C97-0237-AE86-FC0D-078B68295FFE}"/>
              </a:ext>
            </a:extLst>
          </p:cNvPr>
          <p:cNvSpPr>
            <a:spLocks noGrp="1"/>
          </p:cNvSpPr>
          <p:nvPr>
            <p:ph type="title"/>
          </p:nvPr>
        </p:nvSpPr>
        <p:spPr>
          <a:xfrm>
            <a:off x="640080" y="914400"/>
            <a:ext cx="6980274" cy="2996649"/>
          </a:xfrm>
        </p:spPr>
        <p:txBody>
          <a:bodyPr vert="horz" lIns="91440" tIns="45720" rIns="91440" bIns="45720" rtlCol="0" anchor="t">
            <a:normAutofit/>
          </a:bodyPr>
          <a:lstStyle/>
          <a:p>
            <a:pPr>
              <a:lnSpc>
                <a:spcPct val="90000"/>
              </a:lnSpc>
            </a:pPr>
            <a:r>
              <a:rPr lang="en-US" sz="6600"/>
              <a:t>Concluding Thoughts and Questions</a:t>
            </a:r>
          </a:p>
        </p:txBody>
      </p:sp>
      <p:cxnSp>
        <p:nvCxnSpPr>
          <p:cNvPr id="11" name="Straight Connector 10">
            <a:extLst>
              <a:ext uri="{FF2B5EF4-FFF2-40B4-BE49-F238E27FC236}">
                <a16:creationId xmlns:a16="http://schemas.microsoft.com/office/drawing/2014/main" id="{59D7B6BE-A4E0-4483-BEC5-493AC3E5D2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4861206"/>
            <a:ext cx="978862"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6019170"/>
      </p:ext>
    </p:extLst>
  </p:cSld>
  <p:clrMapOvr>
    <a:masterClrMapping/>
  </p:clrMapOvr>
</p:sld>
</file>

<file path=ppt/theme/theme1.xml><?xml version="1.0" encoding="utf-8"?>
<a:theme xmlns:a="http://schemas.openxmlformats.org/drawingml/2006/main" name="DashVTI">
  <a:themeElements>
    <a:clrScheme name="Custom 6">
      <a:dk1>
        <a:sysClr val="windowText" lastClr="000000"/>
      </a:dk1>
      <a:lt1>
        <a:sysClr val="window" lastClr="FFFFFF"/>
      </a:lt1>
      <a:dk2>
        <a:srgbClr val="0D1C3B"/>
      </a:dk2>
      <a:lt2>
        <a:srgbClr val="F5F2F9"/>
      </a:lt2>
      <a:accent1>
        <a:srgbClr val="1973EB"/>
      </a:accent1>
      <a:accent2>
        <a:srgbClr val="25C8A2"/>
      </a:accent2>
      <a:accent3>
        <a:srgbClr val="BF8ED1"/>
      </a:accent3>
      <a:accent4>
        <a:srgbClr val="FE733C"/>
      </a:accent4>
      <a:accent5>
        <a:srgbClr val="FE5A5A"/>
      </a:accent5>
      <a:accent6>
        <a:srgbClr val="1AC16E"/>
      </a:accent6>
      <a:hlink>
        <a:srgbClr val="1AC16E"/>
      </a:hlink>
      <a:folHlink>
        <a:srgbClr val="00B0F0"/>
      </a:folHlink>
    </a:clrScheme>
    <a:fontScheme name="grandview display">
      <a:majorFont>
        <a:latin typeface="Grandview Display"/>
        <a:ea typeface=""/>
        <a:cs typeface=""/>
      </a:majorFont>
      <a:minorFont>
        <a:latin typeface="Grandview Displ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ashVTI" id="{0A75137F-CDEB-4E94-A788-9D255EBE1B91}" vid="{DE9A6A09-5855-45A3-8E99-4290ED24057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A25F989FD55F743A0CB7E09715B9AC0" ma:contentTypeVersion="15" ma:contentTypeDescription="Create a new document." ma:contentTypeScope="" ma:versionID="1f5c92f8a7761ab261d07af174bdb22c">
  <xsd:schema xmlns:xsd="http://www.w3.org/2001/XMLSchema" xmlns:xs="http://www.w3.org/2001/XMLSchema" xmlns:p="http://schemas.microsoft.com/office/2006/metadata/properties" xmlns:ns3="fb579f39-57d6-4a13-9ae9-6727fbe6aba8" xmlns:ns4="c5ea133f-0bdf-440b-a5e1-b321ee97fa68" targetNamespace="http://schemas.microsoft.com/office/2006/metadata/properties" ma:root="true" ma:fieldsID="1558d2fbc09ece187bd35e9ac874ee0c" ns3:_="" ns4:_="">
    <xsd:import namespace="fb579f39-57d6-4a13-9ae9-6727fbe6aba8"/>
    <xsd:import namespace="c5ea133f-0bdf-440b-a5e1-b321ee97fa68"/>
    <xsd:element name="properties">
      <xsd:complexType>
        <xsd:sequence>
          <xsd:element name="documentManagement">
            <xsd:complexType>
              <xsd:all>
                <xsd:element ref="ns3:MediaServiceMetadata" minOccurs="0"/>
                <xsd:element ref="ns3:MediaServiceFastMetadata" minOccurs="0"/>
                <xsd:element ref="ns3:MediaServiceObjectDetectorVersions" minOccurs="0"/>
                <xsd:element ref="ns3:_activity" minOccurs="0"/>
                <xsd:element ref="ns4:SharedWithUsers" minOccurs="0"/>
                <xsd:element ref="ns4:SharedWithDetails" minOccurs="0"/>
                <xsd:element ref="ns4:SharingHintHash" minOccurs="0"/>
                <xsd:element ref="ns3:MediaServiceSearchProperties" minOccurs="0"/>
                <xsd:element ref="ns3:MediaServiceDateTaken" minOccurs="0"/>
                <xsd:element ref="ns3:MediaServiceSystemTags" minOccurs="0"/>
                <xsd:element ref="ns3:MediaServiceOCR" minOccurs="0"/>
                <xsd:element ref="ns3:MediaServiceGenerationTime" minOccurs="0"/>
                <xsd:element ref="ns3:MediaServiceEventHashCode" minOccurs="0"/>
                <xsd:element ref="ns3:MediaLengthInSecond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b579f39-57d6-4a13-9ae9-6727fbe6aba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_activity" ma:index="11" nillable="true" ma:displayName="_activity" ma:hidden="true" ma:internalName="_activity">
      <xsd:simpleType>
        <xsd:restriction base="dms:Note"/>
      </xsd:simpleType>
    </xsd:element>
    <xsd:element name="MediaServiceSearchProperties" ma:index="15" nillable="true" ma:displayName="MediaServiceSearchProperties" ma:hidden="true" ma:internalName="MediaServiceSearchProperties" ma:readOnly="true">
      <xsd:simpleType>
        <xsd:restriction base="dms:Note"/>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SystemTags" ma:index="17" nillable="true" ma:displayName="MediaServiceSystemTags" ma:hidden="true" ma:internalName="MediaServiceSystemTags" ma:readOnly="true">
      <xsd:simpleType>
        <xsd:restriction base="dms:Note"/>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5ea133f-0bdf-440b-a5e1-b321ee97fa68"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fb579f39-57d6-4a13-9ae9-6727fbe6aba8" xsi:nil="true"/>
  </documentManagement>
</p:properties>
</file>

<file path=customXml/itemProps1.xml><?xml version="1.0" encoding="utf-8"?>
<ds:datastoreItem xmlns:ds="http://schemas.openxmlformats.org/officeDocument/2006/customXml" ds:itemID="{97E942E3-0985-4A1D-A0E5-AF86CBE9B369}">
  <ds:schemaRefs>
    <ds:schemaRef ds:uri="http://schemas.microsoft.com/sharepoint/v3/contenttype/forms"/>
  </ds:schemaRefs>
</ds:datastoreItem>
</file>

<file path=customXml/itemProps2.xml><?xml version="1.0" encoding="utf-8"?>
<ds:datastoreItem xmlns:ds="http://schemas.openxmlformats.org/officeDocument/2006/customXml" ds:itemID="{278A29FA-3DD2-4746-AD08-35A964FDE4B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b579f39-57d6-4a13-9ae9-6727fbe6aba8"/>
    <ds:schemaRef ds:uri="c5ea133f-0bdf-440b-a5e1-b321ee97fa6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5779B19-9310-43B1-BBC3-6E8E59018601}">
  <ds:schemaRefs>
    <ds:schemaRef ds:uri="http://schemas.microsoft.com/office/2006/metadata/properties"/>
    <ds:schemaRef ds:uri="http://schemas.openxmlformats.org/package/2006/metadata/core-properties"/>
    <ds:schemaRef ds:uri="http://purl.org/dc/terms/"/>
    <ds:schemaRef ds:uri="http://schemas.microsoft.com/office/2006/documentManagement/types"/>
    <ds:schemaRef ds:uri="http://purl.org/dc/elements/1.1/"/>
    <ds:schemaRef ds:uri="http://www.w3.org/XML/1998/namespace"/>
    <ds:schemaRef ds:uri="fb579f39-57d6-4a13-9ae9-6727fbe6aba8"/>
    <ds:schemaRef ds:uri="http://purl.org/dc/dcmitype/"/>
    <ds:schemaRef ds:uri="http://schemas.microsoft.com/office/infopath/2007/PartnerControls"/>
    <ds:schemaRef ds:uri="c5ea133f-0bdf-440b-a5e1-b321ee97fa68"/>
  </ds:schemaRefs>
</ds:datastoreItem>
</file>

<file path=docProps/app.xml><?xml version="1.0" encoding="utf-8"?>
<Properties xmlns="http://schemas.openxmlformats.org/officeDocument/2006/extended-properties" xmlns:vt="http://schemas.openxmlformats.org/officeDocument/2006/docPropsVTypes">
  <TotalTime>2063</TotalTime>
  <Words>2489</Words>
  <Application>Microsoft Office PowerPoint</Application>
  <PresentationFormat>Widescreen</PresentationFormat>
  <Paragraphs>229</Paragraphs>
  <Slides>17</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Aptos</vt:lpstr>
      <vt:lpstr>Arial</vt:lpstr>
      <vt:lpstr>Grandview Display</vt:lpstr>
      <vt:lpstr>Wingdings</vt:lpstr>
      <vt:lpstr>DashVTI</vt:lpstr>
      <vt:lpstr>Pretrial Comparative Report Overview</vt:lpstr>
      <vt:lpstr>Roadmap</vt:lpstr>
      <vt:lpstr>Preventive Detention Explained</vt:lpstr>
      <vt:lpstr>PowerPoint Presentation</vt:lpstr>
      <vt:lpstr>Presumption of Release</vt:lpstr>
      <vt:lpstr>Factors Guiding the Court’s Decision</vt:lpstr>
      <vt:lpstr>Mitigating Conditions</vt:lpstr>
      <vt:lpstr>Detention Eligibility &amp; Pretrial Services</vt:lpstr>
      <vt:lpstr>Release Revocation &amp; Modification</vt:lpstr>
      <vt:lpstr>Constitutional Framework for Preventive Detention</vt:lpstr>
      <vt:lpstr>Development of the Comparative Report</vt:lpstr>
      <vt:lpstr>Sources for Information</vt:lpstr>
      <vt:lpstr>Accessibility Focus</vt:lpstr>
      <vt:lpstr>Build on Earlier Accessible Presentation </vt:lpstr>
      <vt:lpstr>Consideration of Individualized Information Compared</vt:lpstr>
      <vt:lpstr>Consideration of Individualized Information Compared</vt:lpstr>
      <vt:lpstr>Concluding Thoughts and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Isidoro, Christian J.</dc:creator>
  <cp:lastModifiedBy>Isidoro, Christian J.</cp:lastModifiedBy>
  <cp:revision>2</cp:revision>
  <dcterms:created xsi:type="dcterms:W3CDTF">2026-09-02T16:27:02Z</dcterms:created>
  <dcterms:modified xsi:type="dcterms:W3CDTF">2026-09-08T22:01:30Z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0x010100EA25F989FD55F743A0CB7E09715B9AC0</vt:lpwstr>
  </property>
</Properties>
</file>